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  <p:sldMasterId id="2147483680" r:id="rId3"/>
    <p:sldMasterId id="2147483685" r:id="rId4"/>
    <p:sldMasterId id="2147483690" r:id="rId5"/>
    <p:sldMasterId id="2147483708" r:id="rId6"/>
    <p:sldMasterId id="2147483712" r:id="rId7"/>
    <p:sldMasterId id="2147483716" r:id="rId8"/>
    <p:sldMasterId id="2147483719" r:id="rId9"/>
  </p:sldMasterIdLst>
  <p:notesMasterIdLst>
    <p:notesMasterId r:id="rId18"/>
  </p:notesMasterIdLst>
  <p:handoutMasterIdLst>
    <p:handoutMasterId r:id="rId19"/>
  </p:handoutMasterIdLst>
  <p:sldIdLst>
    <p:sldId id="266" r:id="rId10"/>
    <p:sldId id="316" r:id="rId11"/>
    <p:sldId id="312" r:id="rId12"/>
    <p:sldId id="319" r:id="rId13"/>
    <p:sldId id="313" r:id="rId14"/>
    <p:sldId id="317" r:id="rId15"/>
    <p:sldId id="318" r:id="rId16"/>
    <p:sldId id="314" r:id="rId17"/>
  </p:sldIdLst>
  <p:sldSz cx="9144000" cy="6858000" type="screen4x3"/>
  <p:notesSz cx="6805613" cy="993933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5" autoAdjust="0"/>
    <p:restoredTop sz="99620" autoAdjust="0"/>
  </p:normalViewPr>
  <p:slideViewPr>
    <p:cSldViewPr>
      <p:cViewPr>
        <p:scale>
          <a:sx n="80" d="100"/>
          <a:sy n="80" d="100"/>
        </p:scale>
        <p:origin x="-179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D1994-3AFF-44FC-A9C8-C32B92BD444E}" type="datetimeFigureOut">
              <a:rPr lang="en-NZ" smtClean="0"/>
              <a:pPr/>
              <a:t>24/11/2014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91F45-DB1A-4A51-99C6-DCB1059677B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5046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9DB35-8838-430A-86AD-CA03F3EBC69C}" type="datetimeFigureOut">
              <a:rPr lang="en-NZ" smtClean="0"/>
              <a:pPr/>
              <a:t>24/11/2014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A99AA-2420-493A-AE8A-E3637B41320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455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99AA-2420-493A-AE8A-E3637B413204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756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1588" y="746125"/>
            <a:ext cx="3343275" cy="250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F8E1DD9-4ECC-4051-A90C-A31D0F87AA2B}" type="datetime1">
              <a:rPr lang="en-NZ" smtClean="0">
                <a:solidFill>
                  <a:prstClr val="black"/>
                </a:solidFill>
              </a:rPr>
              <a:pPr/>
              <a:t>24/11/2014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1588" y="746125"/>
            <a:ext cx="3344862" cy="250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1588" y="746125"/>
            <a:ext cx="3344862" cy="250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1588" y="746125"/>
            <a:ext cx="3344862" cy="250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1588" y="746125"/>
            <a:ext cx="3344862" cy="250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1588" y="746125"/>
            <a:ext cx="3344862" cy="250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1588" y="746125"/>
            <a:ext cx="3344862" cy="2509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6480" y="2722880"/>
            <a:ext cx="4871720" cy="816610"/>
          </a:xfrm>
          <a:prstGeom prst="rect">
            <a:avLst/>
          </a:prstGeom>
        </p:spPr>
        <p:txBody>
          <a:bodyPr lIns="0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6480" y="3921760"/>
            <a:ext cx="4871720" cy="1066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800" b="0" i="0" baseline="0">
                <a:solidFill>
                  <a:srgbClr val="807673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0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94698A7-0DBB-6B4E-B0F1-0E29851465A0}" type="datetimeFigureOut">
              <a:rPr lang="en-US" smtClean="0">
                <a:solidFill>
                  <a:prstClr val="black"/>
                </a:solidFill>
              </a:rPr>
              <a:pPr defTabSz="457200"/>
              <a:t>11/24/2014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6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NZ" sz="2800" b="0" i="0" kern="1200" cap="none" baseline="0" dirty="0">
                <a:solidFill>
                  <a:srgbClr val="00BAB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807673"/>
                </a:solidFill>
                <a:latin typeface="Arial"/>
                <a:ea typeface="+mn-ea"/>
                <a:cs typeface="+mn-cs"/>
              </a:defRPr>
            </a:lvl1pPr>
            <a:lvl2pPr>
              <a:defRPr lang="en-US" sz="2800" b="0" i="0" kern="1200" dirty="0" smtClean="0">
                <a:solidFill>
                  <a:srgbClr val="807673"/>
                </a:solidFill>
                <a:latin typeface="Arial"/>
                <a:ea typeface="+mn-ea"/>
                <a:cs typeface="+mn-cs"/>
              </a:defRPr>
            </a:lvl2pPr>
            <a:lvl3pPr>
              <a:defRPr lang="en-US" sz="2800" b="0" i="0" kern="1200" dirty="0" smtClean="0">
                <a:solidFill>
                  <a:srgbClr val="807673"/>
                </a:solidFill>
                <a:latin typeface="Arial"/>
                <a:ea typeface="+mn-ea"/>
                <a:cs typeface="+mn-cs"/>
              </a:defRPr>
            </a:lvl3pPr>
            <a:lvl4pPr>
              <a:defRPr lang="en-US" sz="2800" b="0" i="0" kern="1200" dirty="0" smtClean="0">
                <a:solidFill>
                  <a:srgbClr val="807673"/>
                </a:solidFill>
                <a:latin typeface="Arial"/>
                <a:ea typeface="+mn-ea"/>
                <a:cs typeface="+mn-cs"/>
              </a:defRPr>
            </a:lvl4pPr>
            <a:lvl5pPr>
              <a:defRPr lang="en-NZ" sz="2800" b="0" i="0" kern="1200" dirty="0">
                <a:solidFill>
                  <a:srgbClr val="807673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EE10192-C88B-4A49-94B7-4FF94ACF9BC8}" type="datetimeFigureOut">
              <a:rPr lang="en-NZ">
                <a:solidFill>
                  <a:prstClr val="black"/>
                </a:solidFill>
              </a:rPr>
              <a:pPr defTabSz="457200">
                <a:defRPr/>
              </a:pPr>
              <a:t>24/11/2014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C6698F5-3262-49DB-9F1E-E0C613A580B0}" type="slidenum">
              <a:rPr lang="en-NZ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8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6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94698A7-0DBB-6B4E-B0F1-0E29851465A0}" type="datetimeFigureOut">
              <a:rPr lang="en-US" smtClean="0">
                <a:solidFill>
                  <a:prstClr val="black"/>
                </a:solidFill>
              </a:rPr>
              <a:pPr defTabSz="457200"/>
              <a:t>11/24/2014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0425346-A25E-4B6B-B0B2-793E636FEA33}" type="datetimeFigureOut">
              <a:rPr lang="en-NZ" smtClean="0">
                <a:solidFill>
                  <a:prstClr val="black"/>
                </a:solidFill>
              </a:rPr>
              <a:pPr defTabSz="457200"/>
              <a:t>24/11/2014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1BC1684-27A7-439A-8493-9CE40CA2FED7}" type="slidenum">
              <a:rPr lang="en-NZ" smtClean="0">
                <a:solidFill>
                  <a:prstClr val="black"/>
                </a:solidFill>
              </a:rPr>
              <a:pPr defTabSz="457200"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0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7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94698A7-0DBB-6B4E-B0F1-0E29851465A0}" type="datetimeFigureOut">
              <a:rPr lang="en-US" smtClean="0">
                <a:solidFill>
                  <a:prstClr val="black"/>
                </a:solidFill>
              </a:rPr>
              <a:pPr defTabSz="457200"/>
              <a:t>11/24/2014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8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3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94698A7-0DBB-6B4E-B0F1-0E29851465A0}" type="datetimeFigureOut">
              <a:rPr lang="en-US" smtClean="0">
                <a:solidFill>
                  <a:prstClr val="black"/>
                </a:solidFill>
              </a:rPr>
              <a:pPr defTabSz="457200"/>
              <a:t>11/24/2014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62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5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78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94698A7-0DBB-6B4E-B0F1-0E29851465A0}" type="datetimeFigureOut">
              <a:rPr lang="en-US" smtClean="0">
                <a:solidFill>
                  <a:prstClr val="black"/>
                </a:solidFill>
              </a:rPr>
              <a:pPr defTabSz="457200"/>
              <a:t>11/24/2014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8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8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94698A7-0DBB-6B4E-B0F1-0E29851465A0}" type="datetimeFigureOut">
              <a:rPr lang="en-US" smtClean="0">
                <a:solidFill>
                  <a:prstClr val="black"/>
                </a:solidFill>
              </a:rPr>
              <a:pPr defTabSz="457200"/>
              <a:t>11/24/2014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8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94698A7-0DBB-6B4E-B0F1-0E29851465A0}" type="datetimeFigureOut">
              <a:rPr lang="en-US" smtClean="0">
                <a:solidFill>
                  <a:prstClr val="black"/>
                </a:solidFill>
              </a:rPr>
              <a:pPr defTabSz="457200"/>
              <a:t>11/24/2014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0425346-A25E-4B6B-B0B2-793E636FEA33}" type="datetimeFigureOut">
              <a:rPr lang="en-NZ" smtClean="0">
                <a:solidFill>
                  <a:prstClr val="black"/>
                </a:solidFill>
              </a:rPr>
              <a:pPr defTabSz="457200"/>
              <a:t>24/11/2014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1BC1684-27A7-439A-8493-9CE40CA2FED7}" type="slidenum">
              <a:rPr lang="en-NZ" smtClean="0">
                <a:solidFill>
                  <a:prstClr val="black"/>
                </a:solidFill>
              </a:rPr>
              <a:pPr defTabSz="457200"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4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0425346-A25E-4B6B-B0B2-793E636FEA33}" type="datetimeFigureOut">
              <a:rPr lang="en-NZ" smtClean="0">
                <a:solidFill>
                  <a:prstClr val="black"/>
                </a:solidFill>
              </a:rPr>
              <a:pPr defTabSz="457200"/>
              <a:t>24/11/2014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1BC1684-27A7-439A-8493-9CE40CA2FED7}" type="slidenum">
              <a:rPr lang="en-NZ" smtClean="0">
                <a:solidFill>
                  <a:prstClr val="black"/>
                </a:solidFill>
              </a:rPr>
              <a:pPr defTabSz="457200"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6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5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94698A7-0DBB-6B4E-B0F1-0E29851465A0}" type="datetimeFigureOut">
              <a:rPr lang="en-US" smtClean="0">
                <a:solidFill>
                  <a:prstClr val="black"/>
                </a:solidFill>
              </a:rPr>
              <a:pPr defTabSz="457200"/>
              <a:t>11/24/2014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36551EC-F04F-4C4F-8A52-27B65BFFDD1E}" type="datetimeFigureOut">
              <a:rPr lang="en-NZ">
                <a:solidFill>
                  <a:prstClr val="black"/>
                </a:solidFill>
              </a:rPr>
              <a:pPr defTabSz="457200">
                <a:defRPr/>
              </a:pPr>
              <a:t>24/11/2014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DC84B65-BE8D-41C8-8FDC-D562DAEE08D1}" type="slidenum">
              <a:rPr lang="en-NZ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3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710" y="846715"/>
            <a:ext cx="4372610" cy="1332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1920" y="6071029"/>
            <a:ext cx="9286240" cy="11269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77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5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8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6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3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8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e.govt.nz/environmental-reporting/air/air-domain-report-2014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Arial" pitchFamily="34" charset="0"/>
                <a:cs typeface="Arial" pitchFamily="34" charset="0"/>
              </a:rPr>
              <a:t>Environmental Health Indicator factsheets</a:t>
            </a:r>
            <a:endParaRPr lang="en-US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789040"/>
            <a:ext cx="4871720" cy="1838511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Presentation to TAG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Fei Xu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24 November 2014</a:t>
            </a:r>
          </a:p>
        </p:txBody>
      </p:sp>
    </p:spTree>
    <p:extLst>
      <p:ext uri="{BB962C8B-B14F-4D97-AF65-F5344CB8AC3E}">
        <p14:creationId xmlns:p14="http://schemas.microsoft.com/office/powerpoint/2010/main" val="6565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3528" y="6237312"/>
            <a:ext cx="4786313" cy="477838"/>
          </a:xfrm>
        </p:spPr>
        <p:txBody>
          <a:bodyPr/>
          <a:lstStyle/>
          <a:p>
            <a:r>
              <a:rPr lang="en-NZ" dirty="0"/>
              <a:t>Environmental Health Indicators programme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95536" y="188640"/>
            <a:ext cx="8568952" cy="719592"/>
          </a:xfrm>
          <a:prstGeom prst="rect">
            <a:avLst/>
          </a:prstGeom>
        </p:spPr>
        <p:txBody>
          <a:bodyPr vert="horz"/>
          <a:lstStyle/>
          <a:p>
            <a:pPr algn="ctr" defTabSz="457200">
              <a:spcBef>
                <a:spcPct val="0"/>
              </a:spcBef>
              <a:defRPr/>
            </a:pPr>
            <a:r>
              <a:rPr lang="en-NZ" sz="3200" dirty="0" smtClean="0">
                <a:solidFill>
                  <a:srgbClr val="00BABF"/>
                </a:solidFill>
                <a:latin typeface="Arial"/>
              </a:rPr>
              <a:t>Environmental Health Indicator factsheets</a:t>
            </a:r>
            <a:endParaRPr lang="en-NZ" sz="3200" dirty="0">
              <a:solidFill>
                <a:srgbClr val="00BABF"/>
              </a:solidFill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15616" y="1216221"/>
            <a:ext cx="6901780" cy="4515024"/>
            <a:chOff x="0" y="0"/>
            <a:chExt cx="8763000" cy="65817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3456">
              <a:off x="4600575" y="571500"/>
              <a:ext cx="4162425" cy="59340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1789">
              <a:off x="3314700" y="0"/>
              <a:ext cx="3990975" cy="57721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225" y="133350"/>
              <a:ext cx="3857625" cy="55149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6974">
              <a:off x="1066800" y="381000"/>
              <a:ext cx="3790950" cy="5419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7696">
              <a:off x="0" y="952500"/>
              <a:ext cx="3952875" cy="562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7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36484"/>
            <a:ext cx="8617716" cy="740978"/>
          </a:xfrm>
        </p:spPr>
        <p:txBody>
          <a:bodyPr/>
          <a:lstStyle/>
          <a:p>
            <a:r>
              <a:rPr lang="en-US" sz="3200" cap="none" dirty="0" smtClean="0"/>
              <a:t>EHI factsheets released in the past 6 months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18278"/>
            <a:ext cx="8617080" cy="4375678"/>
          </a:xfrm>
        </p:spPr>
        <p:txBody>
          <a:bodyPr/>
          <a:lstStyle/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79512" y="6222841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 cap="all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EHI FACTSHEET UPDATE</a:t>
            </a:r>
            <a:endParaRPr lang="en-NZ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7544" y="1124744"/>
          <a:ext cx="8064896" cy="4824541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4032448"/>
                <a:gridCol w="4032448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Domain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/>
                        <a:t>Topic</a:t>
                      </a:r>
                      <a:endParaRPr lang="zh-CN" sz="20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2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Air quality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/>
                        <a:t>Wood and coal fires</a:t>
                      </a:r>
                      <a:endParaRPr lang="zh-CN" sz="20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97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Particular matter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Recreational water quality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Livestock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 err="1"/>
                        <a:t>Biosecurity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Vector-borne disease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55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Indoor environment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Health and household crowding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3100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/>
                        <a:t>Climate change</a:t>
                      </a:r>
                      <a:endParaRPr lang="zh-CN" sz="20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Temperature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5760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Rainfall and drought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/>
                        <a:t>Population information</a:t>
                      </a:r>
                      <a:endParaRPr lang="zh-CN" sz="20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Population change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3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/>
                        <a:t>Transport</a:t>
                      </a:r>
                      <a:endParaRPr lang="zh-CN" sz="20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/>
                        <a:t>Energy consumption</a:t>
                      </a:r>
                      <a:endParaRPr lang="zh-CN" sz="20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3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36484"/>
            <a:ext cx="8617716" cy="740978"/>
          </a:xfrm>
        </p:spPr>
        <p:txBody>
          <a:bodyPr/>
          <a:lstStyle/>
          <a:p>
            <a:r>
              <a:rPr lang="en-US" sz="3200" cap="none" dirty="0" smtClean="0"/>
              <a:t>EHI factsheets released in the past 6 months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18278"/>
            <a:ext cx="8617080" cy="4375678"/>
          </a:xfrm>
        </p:spPr>
        <p:txBody>
          <a:bodyPr/>
          <a:lstStyle/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79512" y="6222841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 cap="all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EHI FACTSHEET UPDATE</a:t>
            </a:r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586924"/>
              </p:ext>
            </p:extLst>
          </p:nvPr>
        </p:nvGraphicFramePr>
        <p:xfrm>
          <a:off x="539552" y="1124744"/>
          <a:ext cx="8153401" cy="4872445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688443"/>
                <a:gridCol w="1980429"/>
                <a:gridCol w="4484529"/>
              </a:tblGrid>
              <a:tr h="552445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Domain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Topic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Factsheets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Air quality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Wood and coal fires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Use of wood and coal as a source of home heating (1996–2013)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Particular matter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 err="1">
                          <a:effectLst/>
                        </a:rPr>
                        <a:t>Airsheds</a:t>
                      </a:r>
                      <a:r>
                        <a:rPr lang="en-NZ" sz="1100" u="none" strike="noStrike" dirty="0">
                          <a:effectLst/>
                        </a:rPr>
                        <a:t> exceeding the PM</a:t>
                      </a:r>
                      <a:r>
                        <a:rPr lang="en-NZ" sz="1100" u="none" strike="noStrike" baseline="-25000" dirty="0">
                          <a:effectLst/>
                        </a:rPr>
                        <a:t>10</a:t>
                      </a:r>
                      <a:r>
                        <a:rPr lang="en-NZ" sz="1100" u="none" strike="noStrike" dirty="0">
                          <a:effectLst/>
                        </a:rPr>
                        <a:t> daily level on two or more days (2006–2012)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Annual average PM</a:t>
                      </a:r>
                      <a:r>
                        <a:rPr lang="en-NZ" sz="1100" u="none" strike="noStrike" baseline="-25000" dirty="0">
                          <a:effectLst/>
                        </a:rPr>
                        <a:t>10</a:t>
                      </a:r>
                      <a:r>
                        <a:rPr lang="en-NZ" sz="1100" u="none" strike="noStrike" dirty="0">
                          <a:effectLst/>
                        </a:rPr>
                        <a:t> levels in air (2006–2012)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Recreational water quality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Livestock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Number of livestock by type in New Zealand (2002–2013)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Biosecurity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Vector-borne disease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Vector-borne disease notifications by risk factor (2000–2013)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Notifications of dengue fever and malaria (2009–2013)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Indoor environment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Health and household crowding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Notifications of meningococcal disease (1997–2013)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Notifications of rheumatic fever (2004–2013)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>
                          <a:effectLst/>
                        </a:rPr>
                        <a:t>Climate change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Temperature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Number of days over 25 degrees (2000–2013)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Number of days below 0 degrees (2000–2013)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Rainfall and drought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Number of days of soil moisture deficit (2000–2013)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>
                          <a:effectLst/>
                        </a:rPr>
                        <a:t>Population information</a:t>
                      </a: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Population change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Population change in New Zealand (1964–2013)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Population density by territorial authority (2001–2013)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Transport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Energy consumption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Total energy consumed in New Zealand by fuel type (2000–2013)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100" u="none" strike="noStrike" dirty="0">
                          <a:effectLst/>
                        </a:rPr>
                        <a:t>Total energy consumed in New Zealand by sector (2000–2013) 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3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36484"/>
            <a:ext cx="8617716" cy="740978"/>
          </a:xfrm>
        </p:spPr>
        <p:txBody>
          <a:bodyPr/>
          <a:lstStyle/>
          <a:p>
            <a:r>
              <a:rPr lang="en-US" sz="3600" cap="none" dirty="0"/>
              <a:t>Key </a:t>
            </a:r>
            <a:r>
              <a:rPr lang="en-US" sz="3600" cap="none" dirty="0" smtClean="0"/>
              <a:t>findings of the EHI factsheets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18278"/>
            <a:ext cx="8617080" cy="4375678"/>
          </a:xfrm>
        </p:spPr>
        <p:txBody>
          <a:bodyPr/>
          <a:lstStyle/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79512" y="6222841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 cap="all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00888"/>
              </p:ext>
            </p:extLst>
          </p:nvPr>
        </p:nvGraphicFramePr>
        <p:xfrm>
          <a:off x="72008" y="1052736"/>
          <a:ext cx="8964488" cy="4771256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2017010"/>
                <a:gridCol w="694747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 dirty="0">
                          <a:effectLst/>
                        </a:rPr>
                        <a:t>Topic</a:t>
                      </a:r>
                      <a:endParaRPr lang="en-NZ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800" dirty="0">
                          <a:effectLst/>
                        </a:rPr>
                        <a:t>Highlights</a:t>
                      </a:r>
                      <a:endParaRPr lang="en-NZ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effectLst/>
                        </a:rPr>
                        <a:t>Wood and coal fires</a:t>
                      </a:r>
                      <a:endParaRPr lang="en-NZ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2000" lvl="0" indent="-216000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NZ" sz="1400" dirty="0">
                          <a:effectLst/>
                        </a:rPr>
                        <a:t>In 2013, 542,000 households in </a:t>
                      </a:r>
                      <a:r>
                        <a:rPr lang="en-NZ" sz="1400" dirty="0" smtClean="0">
                          <a:effectLst/>
                        </a:rPr>
                        <a:t>NZ </a:t>
                      </a:r>
                      <a:r>
                        <a:rPr lang="en-NZ" sz="1400" dirty="0">
                          <a:effectLst/>
                        </a:rPr>
                        <a:t>used wood for home heating and 61,000 households used coal.</a:t>
                      </a:r>
                    </a:p>
                    <a:p>
                      <a:pPr marL="432000" lvl="0" indent="-216000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NZ" sz="1400" dirty="0">
                          <a:effectLst/>
                        </a:rPr>
                        <a:t>The use of coal and wood fires for home heating has been declining since 1996.</a:t>
                      </a:r>
                    </a:p>
                    <a:p>
                      <a:pPr marL="432000" lvl="0" indent="-216000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NZ" sz="1400" dirty="0">
                          <a:effectLst/>
                        </a:rPr>
                        <a:t>South Island homes are more likely to use wood or coal fires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effectLst/>
                        </a:rPr>
                        <a:t>Vector-borne disease</a:t>
                      </a:r>
                      <a:endParaRPr lang="en-NZ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2000" lvl="0" indent="-216000" algn="l" defTabSz="4572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NZ" sz="1400" kern="1200" dirty="0">
                          <a:effectLst/>
                        </a:rPr>
                        <a:t>In 2013, 167 cases of vector-borne diseases were notified in </a:t>
                      </a:r>
                      <a:r>
                        <a:rPr lang="en-NZ" sz="1400" kern="1200" dirty="0" smtClean="0">
                          <a:effectLst/>
                        </a:rPr>
                        <a:t>NZ,</a:t>
                      </a:r>
                      <a:r>
                        <a:rPr lang="en-NZ" sz="1400" kern="1200" baseline="0" dirty="0" smtClean="0">
                          <a:effectLst/>
                        </a:rPr>
                        <a:t> 39% higher than 2012</a:t>
                      </a:r>
                      <a:endParaRPr lang="en-NZ" sz="1400" kern="1200" dirty="0">
                        <a:effectLst/>
                      </a:endParaRPr>
                    </a:p>
                    <a:p>
                      <a:pPr marL="432000" lvl="0" indent="-216000" algn="l" defTabSz="4572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NZ" sz="1400" kern="1200" dirty="0" smtClean="0">
                          <a:effectLst/>
                        </a:rPr>
                        <a:t>In </a:t>
                      </a:r>
                      <a:r>
                        <a:rPr lang="en-NZ" sz="1400" kern="1200" dirty="0">
                          <a:effectLst/>
                        </a:rPr>
                        <a:t>the past 5 years, 95% of all vector-borne disease events had an overseas travel history</a:t>
                      </a:r>
                      <a:endParaRPr lang="en-N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effectLst/>
                        </a:rPr>
                        <a:t>Temperature</a:t>
                      </a:r>
                      <a:endParaRPr lang="en-NZ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2000" lvl="0" indent="-216000" algn="l" defTabSz="4572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NZ" sz="1400" kern="1200" dirty="0">
                          <a:effectLst/>
                        </a:rPr>
                        <a:t>Mean annual temperature in </a:t>
                      </a:r>
                      <a:r>
                        <a:rPr lang="en-NZ" sz="1400" kern="1200" dirty="0" smtClean="0">
                          <a:effectLst/>
                        </a:rPr>
                        <a:t>NZ </a:t>
                      </a:r>
                      <a:r>
                        <a:rPr lang="en-NZ" sz="1400" kern="1200" dirty="0">
                          <a:effectLst/>
                        </a:rPr>
                        <a:t>has risen by 0.96°C over the past 100 years</a:t>
                      </a:r>
                    </a:p>
                    <a:p>
                      <a:pPr marL="432000" lvl="0" indent="-216000" algn="l" defTabSz="4572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NZ" sz="1400" kern="1200" dirty="0">
                          <a:effectLst/>
                        </a:rPr>
                        <a:t>Warm days more common in northern and eastern </a:t>
                      </a:r>
                      <a:r>
                        <a:rPr lang="en-NZ" sz="1400" kern="1200" dirty="0" smtClean="0">
                          <a:effectLst/>
                        </a:rPr>
                        <a:t>NZ</a:t>
                      </a:r>
                      <a:endParaRPr lang="en-N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effectLst/>
                        </a:rPr>
                        <a:t>Rainfall and drought</a:t>
                      </a:r>
                      <a:endParaRPr lang="en-NZ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2000" lvl="0" indent="-216000" algn="l" defTabSz="4572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NZ" sz="1400" kern="1200" dirty="0">
                          <a:effectLst/>
                        </a:rPr>
                        <a:t>Models project more droughts for parts of </a:t>
                      </a:r>
                      <a:r>
                        <a:rPr lang="en-NZ" sz="1400" kern="1200" dirty="0" smtClean="0">
                          <a:effectLst/>
                        </a:rPr>
                        <a:t>NZ</a:t>
                      </a:r>
                      <a:endParaRPr lang="en-NZ" sz="1400" kern="1200" dirty="0">
                        <a:effectLst/>
                      </a:endParaRPr>
                    </a:p>
                    <a:p>
                      <a:pPr marL="432000" lvl="0" indent="-216000" algn="l" defTabSz="4572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NZ" sz="1400" kern="1200" dirty="0">
                          <a:effectLst/>
                        </a:rPr>
                        <a:t>Eastern areas of </a:t>
                      </a:r>
                      <a:r>
                        <a:rPr lang="en-NZ" sz="1400" kern="1200" dirty="0" smtClean="0">
                          <a:effectLst/>
                        </a:rPr>
                        <a:t>NZ </a:t>
                      </a:r>
                      <a:r>
                        <a:rPr lang="en-NZ" sz="1400" kern="1200" dirty="0">
                          <a:effectLst/>
                        </a:rPr>
                        <a:t>have been most affected by a lack of rainfall over recent years.</a:t>
                      </a:r>
                      <a:endParaRPr lang="en-N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0" y="6021288"/>
            <a:ext cx="5436096" cy="822645"/>
          </a:xfrm>
        </p:spPr>
        <p:txBody>
          <a:bodyPr/>
          <a:lstStyle/>
          <a:p>
            <a:r>
              <a:rPr lang="en-US" sz="900" b="1" dirty="0" smtClean="0">
                <a:solidFill>
                  <a:schemeClr val="bg1"/>
                </a:solidFill>
              </a:rPr>
              <a:t>Data 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600" dirty="0" smtClean="0">
                <a:solidFill>
                  <a:schemeClr val="bg1"/>
                </a:solidFill>
              </a:rPr>
              <a:t>New </a:t>
            </a:r>
            <a:r>
              <a:rPr lang="en-NZ" sz="600" dirty="0">
                <a:solidFill>
                  <a:schemeClr val="bg1"/>
                </a:solidFill>
              </a:rPr>
              <a:t>Zealand Census (1996, 2001, 2006, 2013) – Statistics New </a:t>
            </a:r>
            <a:r>
              <a:rPr lang="en-NZ" sz="600" dirty="0" smtClean="0">
                <a:solidFill>
                  <a:schemeClr val="bg1"/>
                </a:solidFill>
              </a:rPr>
              <a:t>Zealand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600" dirty="0" smtClean="0">
                <a:solidFill>
                  <a:schemeClr val="bg1"/>
                </a:solidFill>
              </a:rPr>
              <a:t>Ministry </a:t>
            </a:r>
            <a:r>
              <a:rPr lang="en-NZ" sz="600" dirty="0">
                <a:solidFill>
                  <a:schemeClr val="bg1"/>
                </a:solidFill>
              </a:rPr>
              <a:t>for the Environment and Statistics New Zealand. 2014. </a:t>
            </a:r>
            <a:r>
              <a:rPr lang="en-NZ" sz="600" i="1" dirty="0">
                <a:solidFill>
                  <a:schemeClr val="bg1"/>
                </a:solidFill>
                <a:hlinkClick r:id="rId3"/>
              </a:rPr>
              <a:t>New Zealand's Environmental Reporting Series: 2014 Air domain report.</a:t>
            </a:r>
            <a:r>
              <a:rPr lang="en-NZ" sz="600" dirty="0">
                <a:solidFill>
                  <a:schemeClr val="bg1"/>
                </a:solidFill>
              </a:rPr>
              <a:t> Wellington: Ministry for the </a:t>
            </a:r>
            <a:r>
              <a:rPr lang="en-NZ" sz="600" dirty="0" smtClean="0">
                <a:solidFill>
                  <a:schemeClr val="bg1"/>
                </a:solidFill>
              </a:rPr>
              <a:t>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600" dirty="0" smtClean="0">
                <a:solidFill>
                  <a:schemeClr val="bg1"/>
                </a:solidFill>
              </a:rPr>
              <a:t>ESR</a:t>
            </a:r>
            <a:r>
              <a:rPr lang="en-NZ" sz="600" dirty="0">
                <a:solidFill>
                  <a:schemeClr val="bg1"/>
                </a:solidFill>
              </a:rPr>
              <a:t>. 2014. </a:t>
            </a:r>
            <a:r>
              <a:rPr lang="en-NZ" sz="600" i="1" dirty="0">
                <a:solidFill>
                  <a:schemeClr val="bg1"/>
                </a:solidFill>
              </a:rPr>
              <a:t>Notifiable and Other Diseases in New Zealand: Annual Report 2013</a:t>
            </a:r>
            <a:r>
              <a:rPr lang="en-NZ" sz="600" dirty="0">
                <a:solidFill>
                  <a:schemeClr val="bg1"/>
                </a:solidFill>
              </a:rPr>
              <a:t>. </a:t>
            </a:r>
            <a:r>
              <a:rPr lang="en-NZ" sz="600" dirty="0" err="1">
                <a:solidFill>
                  <a:schemeClr val="bg1"/>
                </a:solidFill>
              </a:rPr>
              <a:t>Porirua</a:t>
            </a:r>
            <a:r>
              <a:rPr lang="en-NZ" sz="600" dirty="0">
                <a:solidFill>
                  <a:schemeClr val="bg1"/>
                </a:solidFill>
              </a:rPr>
              <a:t>: The Institute of Environmental Science and Research </a:t>
            </a:r>
            <a:r>
              <a:rPr lang="en-NZ" sz="600" dirty="0" smtClean="0">
                <a:solidFill>
                  <a:schemeClr val="bg1"/>
                </a:solidFill>
              </a:rPr>
              <a:t>Ltd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600" dirty="0" smtClean="0">
                <a:solidFill>
                  <a:schemeClr val="bg1"/>
                </a:solidFill>
              </a:rPr>
              <a:t>NIWA</a:t>
            </a:r>
            <a:r>
              <a:rPr lang="en-NZ" sz="600" dirty="0">
                <a:solidFill>
                  <a:schemeClr val="bg1"/>
                </a:solidFill>
              </a:rPr>
              <a:t>. 2010. 'Seven-station' series temperature data. 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600" dirty="0" smtClean="0">
                <a:solidFill>
                  <a:schemeClr val="bg1"/>
                </a:solidFill>
              </a:rPr>
              <a:t>Ministry </a:t>
            </a:r>
            <a:r>
              <a:rPr lang="en-NZ" sz="600" dirty="0">
                <a:solidFill>
                  <a:schemeClr val="bg1"/>
                </a:solidFill>
              </a:rPr>
              <a:t>of Business, Innovative &amp; Employment (MBIE). (2014). Energy in New Zealand 2014</a:t>
            </a:r>
            <a:endParaRPr lang="en-US" sz="600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2088232" cy="1656184"/>
          </a:xfrm>
        </p:spPr>
        <p:txBody>
          <a:bodyPr/>
          <a:lstStyle/>
          <a:p>
            <a:r>
              <a:rPr lang="en-US" cap="none" dirty="0" smtClean="0"/>
              <a:t>Factsheets live on the EHI web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2132856"/>
            <a:ext cx="8329048" cy="3439574"/>
          </a:xfrm>
        </p:spPr>
        <p:txBody>
          <a:bodyPr/>
          <a:lstStyle/>
          <a:p>
            <a:pPr marL="1200150" lvl="1" indent="-457200">
              <a:spcBef>
                <a:spcPts val="800"/>
              </a:spcBef>
              <a:buFontTx/>
              <a:buChar char="-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79512" y="6222841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 cap="all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EHI FACTSHEET UPDATE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7323"/>
            <a:ext cx="6783897" cy="560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0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36484"/>
            <a:ext cx="8617716" cy="740978"/>
          </a:xfrm>
        </p:spPr>
        <p:txBody>
          <a:bodyPr/>
          <a:lstStyle/>
          <a:p>
            <a:r>
              <a:rPr lang="en-US" sz="3600" cap="none" dirty="0" smtClean="0"/>
              <a:t>Coming EHI factsheets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218278"/>
            <a:ext cx="8617080" cy="4375678"/>
          </a:xfrm>
        </p:spPr>
        <p:txBody>
          <a:bodyPr/>
          <a:lstStyle/>
          <a:p>
            <a:pPr marL="1200150" lvl="1" indent="-457200">
              <a:spcBef>
                <a:spcPts val="800"/>
              </a:spcBef>
              <a:buFontTx/>
              <a:buChar char="-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00150" lvl="1" indent="-457200">
              <a:spcBef>
                <a:spcPts val="1800"/>
              </a:spcBef>
              <a:buFontTx/>
              <a:buChar char="-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79512" y="6222841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 cap="all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EHI FACTSHEET UPDATE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39266"/>
              </p:ext>
            </p:extLst>
          </p:nvPr>
        </p:nvGraphicFramePr>
        <p:xfrm>
          <a:off x="395536" y="1124744"/>
          <a:ext cx="8352928" cy="4235427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944216"/>
                <a:gridCol w="1646078"/>
                <a:gridCol w="4762634"/>
              </a:tblGrid>
              <a:tr h="44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effectLst/>
                        </a:rPr>
                        <a:t>Domain</a:t>
                      </a:r>
                      <a:endParaRPr lang="en-NZ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effectLst/>
                        </a:rPr>
                        <a:t>Topic</a:t>
                      </a:r>
                      <a:endParaRPr lang="en-NZ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effectLst/>
                        </a:rPr>
                        <a:t>Factsheets</a:t>
                      </a:r>
                      <a:endParaRPr lang="en-NZ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9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b="1" dirty="0">
                          <a:effectLst/>
                        </a:rPr>
                        <a:t>Air quality</a:t>
                      </a:r>
                      <a:endParaRPr lang="en-NZ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Wood and coal fires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Proportion of households using wood and coal as a source of home heating (2001-2013)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86225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Vehicle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Number of vehicles in New Zealand (2000-2014)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Average age of vehicles in New Zealand (2000-2014)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b="1" dirty="0" smtClean="0">
                          <a:effectLst/>
                        </a:rPr>
                        <a:t>Drinking-water</a:t>
                      </a:r>
                      <a:endParaRPr lang="en-NZ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Safe drinking water supplies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Water-borne disease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Population with access to safe drinking-water (2012-2013)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Notifications of water-borne diseases (2001-2013)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Notifications of water-borne diseases with untreated drinking-water as a risk factor (2001-2013)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48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b="1" dirty="0">
                          <a:effectLst/>
                        </a:rPr>
                        <a:t>Recreational </a:t>
                      </a:r>
                      <a:r>
                        <a:rPr lang="en-NZ" sz="1400" b="1" dirty="0" smtClean="0">
                          <a:effectLst/>
                        </a:rPr>
                        <a:t>water</a:t>
                      </a:r>
                      <a:endParaRPr lang="en-NZ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Livestock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Livestock by type in New Zealand (2002-2014)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435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b="1" dirty="0">
                          <a:effectLst/>
                        </a:rPr>
                        <a:t>Population information</a:t>
                      </a:r>
                      <a:endParaRPr lang="en-NZ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Population size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>
                          <a:effectLst/>
                        </a:rPr>
                        <a:t>Population change in New Zealand (1964-2014)</a:t>
                      </a:r>
                      <a:endParaRPr lang="en-NZ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23528" y="5364103"/>
            <a:ext cx="8346439" cy="850920"/>
          </a:xfrm>
        </p:spPr>
        <p:txBody>
          <a:bodyPr/>
          <a:lstStyle/>
          <a:p>
            <a:r>
              <a:rPr lang="en-US" dirty="0" smtClean="0"/>
              <a:t>And more….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10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3528" y="6237312"/>
            <a:ext cx="4786313" cy="477838"/>
          </a:xfrm>
        </p:spPr>
        <p:txBody>
          <a:bodyPr/>
          <a:lstStyle/>
          <a:p>
            <a:r>
              <a:rPr lang="en-NZ" dirty="0"/>
              <a:t>EHI FACTSHEET UPDATE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98179"/>
            <a:ext cx="8346439" cy="452190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Thank you</a:t>
            </a: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4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865&quot;&gt;&lt;property id=&quot;20148&quot; value=&quot;5&quot;/&gt;&lt;property id=&quot;20300&quot; value=&quot;Slide 1 - &amp;quot;Environmental Health Indicators&amp;#x0D;&amp;#x0A;New Zealand (EHINZ)&amp;quot;&quot;/&gt;&lt;property id=&quot;20307&quot; value=&quot;266&quot;/&gt;&lt;/object&gt;&lt;object type=&quot;3&quot; unique_id=&quot;10870&quot;&gt;&lt;property id=&quot;20148&quot; value=&quot;5&quot;/&gt;&lt;property id=&quot;20300&quot; value=&quot;Slide 4 - &amp;quot;Uses of Environmental Health &amp;#x0D;&amp;#x0A;Indicators&amp;quot;&quot;/&gt;&lt;property id=&quot;20307&quot; value=&quot;279&quot;/&gt;&lt;/object&gt;&lt;object type=&quot;3&quot; unique_id=&quot;12277&quot;&gt;&lt;property id=&quot;20148&quot; value=&quot;5&quot;/&gt;&lt;property id=&quot;20300&quot; value=&quot;Slide 3 - &amp;quot;Types of Environmental &amp;#x0D;&amp;#x0A;Health Indicators&amp;#x0D;&amp;#x0A;&amp;quot;&quot;/&gt;&lt;property id=&quot;20307&quot; value=&quot;281&quot;/&gt;&lt;/object&gt;&lt;object type=&quot;3&quot; unique_id=&quot;12278&quot;&gt;&lt;property id=&quot;20148&quot; value=&quot;5&quot;/&gt;&lt;property id=&quot;20300&quot; value=&quot;Slide 5 - &amp;quot;Dissemination of Information&amp;quot;&quot;/&gt;&lt;property id=&quot;20307&quot; value=&quot;283&quot;/&gt;&lt;/object&gt;&lt;object type=&quot;3&quot; unique_id=&quot;12331&quot;&gt;&lt;property id=&quot;20148&quot; value=&quot;5&quot;/&gt;&lt;property id=&quot;20300&quot; value=&quot;Slide 2 - &amp;quot;FIVE Integrated Concept Driven Surveillance Systems&amp;quot;&quot;/&gt;&lt;property id=&quot;20307&quot; value=&quot;284&quot;/&gt;&lt;/object&gt;&lt;object type=&quot;3&quot; unique_id=&quot;12332&quot;&gt;&lt;property id=&quot;20148&quot; value=&quot;5&quot;/&gt;&lt;property id=&quot;20300&quot; value=&quot;Slide 6 - &amp;quot;EHI Release Calendar&amp;quot;&quot;/&gt;&lt;property id=&quot;20307&quot; value=&quot;299&quot;/&gt;&lt;/object&gt;&lt;object type=&quot;3&quot; unique_id=&quot;12333&quot;&gt;&lt;property id=&quot;20148&quot; value=&quot;5&quot;/&gt;&lt;property id=&quot;20300&quot; value=&quot;Slide 7 - &amp;quot;EHI Factsheet Example&amp;quot;&quot;/&gt;&lt;property id=&quot;20307&quot; value=&quot;291&quot;/&gt;&lt;/object&gt;&lt;object type=&quot;3&quot; unique_id=&quot;12334&quot;&gt;&lt;property id=&quot;20148&quot; value=&quot;5&quot;/&gt;&lt;property id=&quot;20300&quot; value=&quot;Slide 8 - &amp;quot;EHI Factsheet Findings&amp;quot;&quot;/&gt;&lt;property id=&quot;20307&quot; value=&quot;300&quot;/&gt;&lt;/object&gt;&lt;object type=&quot;3&quot; unique_id=&quot;12335&quot;&gt;&lt;property id=&quot;20148&quot; value=&quot;5&quot;/&gt;&lt;property id=&quot;20300&quot; value=&quot;Slide 9 - &amp;quot;EHI Factsheet Findings&amp;quot;&quot;/&gt;&lt;property id=&quot;20307&quot; value=&quot;301&quot;/&gt;&lt;/object&gt;&lt;object type=&quot;3&quot; unique_id=&quot;12336&quot;&gt;&lt;property id=&quot;20148&quot; value=&quot;5&quot;/&gt;&lt;property id=&quot;20300&quot; value=&quot;Slide 10 - &amp;quot;EHI Factsheet Findings&amp;quot;&quot;/&gt;&lt;property id=&quot;20307&quot; value=&quot;302&quot;/&gt;&lt;/object&gt;&lt;object type=&quot;3&quot; unique_id=&quot;12337&quot;&gt;&lt;property id=&quot;20148&quot; value=&quot;5&quot;/&gt;&lt;property id=&quot;20300&quot; value=&quot;Slide 11 - &amp;quot;EHI Factsheet Findings&amp;quot;&quot;/&gt;&lt;property id=&quot;20307&quot; value=&quot;303&quot;/&gt;&lt;/object&gt;&lt;object type=&quot;3&quot; unique_id=&quot;12338&quot;&gt;&lt;property id=&quot;20148&quot; value=&quot;5&quot;/&gt;&lt;property id=&quot;20300&quot; value=&quot;Slide 12 - &amp;quot;EHI Factsheet Findings&amp;quot;&quot;/&gt;&lt;property id=&quot;20307&quot; value=&quot;304&quot;/&gt;&lt;/object&gt;&lt;object type=&quot;3&quot; unique_id=&quot;12339&quot;&gt;&lt;property id=&quot;20148&quot; value=&quot;5&quot;/&gt;&lt;property id=&quot;20300&quot; value=&quot;Slide 13 - &amp;quot;EHI Website &amp;quot;&quot;/&gt;&lt;property id=&quot;20307&quot; value=&quot;297&quot;/&gt;&lt;/object&gt;&lt;object type=&quot;3&quot; unique_id=&quot;12340&quot;&gt;&lt;property id=&quot;20148&quot; value=&quot;5&quot;/&gt;&lt;property id=&quot;20300&quot; value=&quot;Slide 14 - &amp;quot;EHI Website &amp;quot;&quot;/&gt;&lt;property id=&quot;20307&quot; value=&quot;305&quot;/&gt;&lt;/object&gt;&lt;object type=&quot;3&quot; unique_id=&quot;12341&quot;&gt;&lt;property id=&quot;20148&quot; value=&quot;5&quot;/&gt;&lt;property id=&quot;20300&quot; value=&quot;Slide 15 - &amp;quot;EHI Factsheet Future Direction&amp;quot;&quot;/&gt;&lt;property id=&quot;20307&quot; value=&quot;296&quot;/&gt;&lt;/object&gt;&lt;object type=&quot;3&quot; unique_id=&quot;12342&quot;&gt;&lt;property id=&quot;20148&quot; value=&quot;5&quot;/&gt;&lt;property id=&quot;20300&quot; value=&quot;Slide 16 - &amp;quot;EHI Factsheet Example&amp;quot;&quot;/&gt;&lt;property id=&quot;20307&quot; value=&quot;306&quot;/&gt;&lt;/object&gt;&lt;object type=&quot;3&quot; unique_id=&quot;12343&quot;&gt;&lt;property id=&quot;20148&quot; value=&quot;5&quot;/&gt;&lt;property id=&quot;20300&quot; value=&quot;Slide 17 - &amp;quot;EHI Factsheet Example&amp;quot;&quot;/&gt;&lt;property id=&quot;20307&quot; value=&quot;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11071</TotalTime>
  <Words>563</Words>
  <Application>Microsoft Office PowerPoint</Application>
  <PresentationFormat>On-screen Show (4:3)</PresentationFormat>
  <Paragraphs>131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Title Slide</vt:lpstr>
      <vt:lpstr>Regular</vt:lpstr>
      <vt:lpstr>1_Regular</vt:lpstr>
      <vt:lpstr>2_Regular</vt:lpstr>
      <vt:lpstr>3_Regular</vt:lpstr>
      <vt:lpstr>4_Regular</vt:lpstr>
      <vt:lpstr>5_Regular</vt:lpstr>
      <vt:lpstr>6_Regular</vt:lpstr>
      <vt:lpstr>7_Regular</vt:lpstr>
      <vt:lpstr>Environmental Health Indicator factsheets</vt:lpstr>
      <vt:lpstr>PowerPoint Presentation</vt:lpstr>
      <vt:lpstr>EHI factsheets released in the past 6 months</vt:lpstr>
      <vt:lpstr>EHI factsheets released in the past 6 months</vt:lpstr>
      <vt:lpstr>Key findings of the EHI factsheets</vt:lpstr>
      <vt:lpstr>Factsheets live on the EHI web</vt:lpstr>
      <vt:lpstr>Coming EHI factsheets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</dc:creator>
  <cp:lastModifiedBy>Administrator</cp:lastModifiedBy>
  <cp:revision>193</cp:revision>
  <cp:lastPrinted>2013-03-18T19:40:44Z</cp:lastPrinted>
  <dcterms:created xsi:type="dcterms:W3CDTF">2013-02-03T23:46:52Z</dcterms:created>
  <dcterms:modified xsi:type="dcterms:W3CDTF">2014-11-23T20:27:33Z</dcterms:modified>
</cp:coreProperties>
</file>