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50" r:id="rId2"/>
  </p:sldMasterIdLst>
  <p:notesMasterIdLst>
    <p:notesMasterId r:id="rId12"/>
  </p:notesMasterIdLst>
  <p:handoutMasterIdLst>
    <p:handoutMasterId r:id="rId13"/>
  </p:handoutMasterIdLst>
  <p:sldIdLst>
    <p:sldId id="259" r:id="rId3"/>
    <p:sldId id="318" r:id="rId4"/>
    <p:sldId id="317" r:id="rId5"/>
    <p:sldId id="320" r:id="rId6"/>
    <p:sldId id="321" r:id="rId7"/>
    <p:sldId id="322" r:id="rId8"/>
    <p:sldId id="323" r:id="rId9"/>
    <p:sldId id="313" r:id="rId10"/>
    <p:sldId id="324" r:id="rId11"/>
  </p:sldIdLst>
  <p:sldSz cx="9144000" cy="6858000" type="screen4x3"/>
  <p:notesSz cx="6805613" cy="9939338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7673"/>
    <a:srgbClr val="00B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75868" autoAdjust="0"/>
  </p:normalViewPr>
  <p:slideViewPr>
    <p:cSldViewPr snapToGrid="0" snapToObjects="1">
      <p:cViewPr varScale="1">
        <p:scale>
          <a:sx n="86" d="100"/>
          <a:sy n="86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-3944" y="-10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71741032370965E-2"/>
          <c:y val="0.15127308340311027"/>
          <c:w val="0.86398381452318485"/>
          <c:h val="0.7134036231067172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Sheet1!$B$2</c:f>
              <c:strCache>
                <c:ptCount val="1"/>
                <c:pt idx="0">
                  <c:v>Number of notifications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Sheet1!$A$3:$A$9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Sheet1!$B$3:$B$9</c:f>
              <c:numCache>
                <c:formatCode>General</c:formatCode>
                <c:ptCount val="7"/>
                <c:pt idx="0">
                  <c:v>3</c:v>
                </c:pt>
                <c:pt idx="1">
                  <c:v>8</c:v>
                </c:pt>
                <c:pt idx="2">
                  <c:v>11</c:v>
                </c:pt>
                <c:pt idx="6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41600"/>
        <c:axId val="15705216"/>
      </c:barChart>
      <c:catAx>
        <c:axId val="15641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NZ" sz="18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705216"/>
        <c:crosses val="autoZero"/>
        <c:auto val="1"/>
        <c:lblAlgn val="ctr"/>
        <c:lblOffset val="100"/>
        <c:noMultiLvlLbl val="0"/>
      </c:catAx>
      <c:valAx>
        <c:axId val="1570521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NZ" sz="1400"/>
                  <a:t>Number of notifications</a:t>
                </a:r>
              </a:p>
            </c:rich>
          </c:tx>
          <c:layout>
            <c:manualLayout>
              <c:xMode val="edge"/>
              <c:yMode val="edge"/>
              <c:x val="0"/>
              <c:y val="1.8301526631864539E-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6416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58573928258969"/>
          <c:y val="4.8378777020382999E-2"/>
          <c:w val="0.77410494371041072"/>
          <c:h val="0.8143003866602223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'TABLES HS'!$H$5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'TABLES HS'!$G$6:$G$11</c:f>
              <c:strCache>
                <c:ptCount val="6"/>
                <c:pt idx="0">
                  <c:v>0-4</c:v>
                </c:pt>
                <c:pt idx="1">
                  <c:v>5-14</c:v>
                </c:pt>
                <c:pt idx="2">
                  <c:v>15-24</c:v>
                </c:pt>
                <c:pt idx="3">
                  <c:v>25-44</c:v>
                </c:pt>
                <c:pt idx="4">
                  <c:v>45-64</c:v>
                </c:pt>
                <c:pt idx="5">
                  <c:v>65+</c:v>
                </c:pt>
              </c:strCache>
            </c:strRef>
          </c:cat>
          <c:val>
            <c:numRef>
              <c:f>'TABLES HS'!$H$6:$H$11</c:f>
              <c:numCache>
                <c:formatCode>General</c:formatCode>
                <c:ptCount val="6"/>
                <c:pt idx="0">
                  <c:v>4</c:v>
                </c:pt>
                <c:pt idx="1">
                  <c:v>1</c:v>
                </c:pt>
                <c:pt idx="2">
                  <c:v>8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'TABLES HS'!$I$5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'TABLES HS'!$G$6:$G$11</c:f>
              <c:strCache>
                <c:ptCount val="6"/>
                <c:pt idx="0">
                  <c:v>0-4</c:v>
                </c:pt>
                <c:pt idx="1">
                  <c:v>5-14</c:v>
                </c:pt>
                <c:pt idx="2">
                  <c:v>15-24</c:v>
                </c:pt>
                <c:pt idx="3">
                  <c:v>25-44</c:v>
                </c:pt>
                <c:pt idx="4">
                  <c:v>45-64</c:v>
                </c:pt>
                <c:pt idx="5">
                  <c:v>65+</c:v>
                </c:pt>
              </c:strCache>
            </c:strRef>
          </c:cat>
          <c:val>
            <c:numRef>
              <c:f>'TABLES HS'!$I$6:$I$11</c:f>
              <c:numCache>
                <c:formatCode>General</c:formatCode>
                <c:ptCount val="6"/>
                <c:pt idx="0">
                  <c:v>7</c:v>
                </c:pt>
                <c:pt idx="2">
                  <c:v>7</c:v>
                </c:pt>
                <c:pt idx="3">
                  <c:v>17</c:v>
                </c:pt>
                <c:pt idx="4">
                  <c:v>9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0077184"/>
        <c:axId val="40083456"/>
      </c:barChart>
      <c:catAx>
        <c:axId val="4007718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en-NZ" sz="1600"/>
                  <a:t>Age group </a:t>
                </a:r>
              </a:p>
            </c:rich>
          </c:tx>
          <c:layout>
            <c:manualLayout>
              <c:xMode val="edge"/>
              <c:yMode val="edge"/>
              <c:x val="8.9937728501390715E-4"/>
              <c:y val="1.1974800419992996E-3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0083456"/>
        <c:crosses val="autoZero"/>
        <c:auto val="1"/>
        <c:lblAlgn val="ctr"/>
        <c:lblOffset val="100"/>
        <c:noMultiLvlLbl val="0"/>
      </c:catAx>
      <c:valAx>
        <c:axId val="40083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NZ" sz="1600"/>
                  <a:t>Number of hazardous substances notifications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0077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12811254325197"/>
          <c:y val="0.10126539557674039"/>
          <c:w val="0.16627293124340056"/>
          <c:h val="0.16407313960514805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99D9C5D3-3603-4F06-B078-B7FD28E416C3}" type="datetimeFigureOut">
              <a:rPr lang="en-NZ" smtClean="0"/>
              <a:pPr/>
              <a:t>24/11/2014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F5A661D6-31DA-45B3-A665-70DD267BBE3D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9911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74977140-8CC1-9148-9808-FEBECB4F1BC0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541" tIns="45770" rIns="91541" bIns="4577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79D9A487-104F-0242-81C9-8AE037C4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78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3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19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19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19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19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19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19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19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A487-104F-0242-81C9-8AE037C4A23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19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6480" y="2722880"/>
            <a:ext cx="4871720" cy="816610"/>
          </a:xfrm>
          <a:prstGeom prst="rect">
            <a:avLst/>
          </a:prstGeom>
        </p:spPr>
        <p:txBody>
          <a:bodyPr lIns="0"/>
          <a:lstStyle>
            <a:lvl1pPr algn="l">
              <a:defRPr sz="2800" b="0" i="0" cap="all" baseline="0">
                <a:solidFill>
                  <a:srgbClr val="00BABF"/>
                </a:solidFill>
                <a:latin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6480" y="3921760"/>
            <a:ext cx="4871720" cy="10668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800" b="0" i="0" baseline="0">
                <a:solidFill>
                  <a:srgbClr val="807673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6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6560" y="264160"/>
            <a:ext cx="7874000" cy="719592"/>
          </a:xfrm>
          <a:prstGeom prst="rect">
            <a:avLst/>
          </a:prstGeom>
        </p:spPr>
        <p:txBody>
          <a:bodyPr vert="horz"/>
          <a:lstStyle>
            <a:lvl1pPr algn="l">
              <a:defRPr sz="2800" b="0" i="0" cap="all" baseline="0">
                <a:solidFill>
                  <a:srgbClr val="00BABF"/>
                </a:solidFill>
                <a:latin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034552"/>
            <a:ext cx="9144000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16561" y="1344402"/>
            <a:ext cx="4947919" cy="4375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rgbClr val="807673"/>
                </a:solidFill>
                <a:latin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821681" y="1737360"/>
            <a:ext cx="2946400" cy="3982720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807673"/>
                </a:solidFill>
                <a:latin typeface="Arial"/>
                <a:cs typeface="Avenir 35 Ligh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15925" y="6309360"/>
            <a:ext cx="4786313" cy="477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cap="all" baseline="0">
                <a:solidFill>
                  <a:schemeClr val="bg1"/>
                </a:solidFill>
                <a:latin typeface="Arial"/>
              </a:defRPr>
            </a:lvl1pPr>
            <a:lvl2pPr>
              <a:defRPr sz="2000" b="1" i="0" baseline="0">
                <a:solidFill>
                  <a:schemeClr val="bg1"/>
                </a:solidFill>
                <a:latin typeface="Arial"/>
              </a:defRPr>
            </a:lvl2pPr>
            <a:lvl3pPr>
              <a:defRPr sz="2000" b="1" i="0" baseline="0">
                <a:solidFill>
                  <a:schemeClr val="bg1"/>
                </a:solidFill>
                <a:latin typeface="Arial"/>
              </a:defRPr>
            </a:lvl3pPr>
            <a:lvl4pPr>
              <a:defRPr sz="2000" b="1" i="0" baseline="0">
                <a:solidFill>
                  <a:schemeClr val="bg1"/>
                </a:solidFill>
                <a:latin typeface="Arial"/>
              </a:defRPr>
            </a:lvl4pPr>
            <a:lvl5pPr>
              <a:defRPr sz="2000" b="1" i="0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6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3800" y="8070850"/>
            <a:ext cx="2133600" cy="365125"/>
          </a:xfrm>
          <a:prstGeom prst="rect">
            <a:avLst/>
          </a:prstGeom>
        </p:spPr>
        <p:txBody>
          <a:bodyPr/>
          <a:lstStyle/>
          <a:p>
            <a:fld id="{294698A7-0DBB-6B4E-B0F1-0E29851465A0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415925" y="6309360"/>
            <a:ext cx="4786313" cy="477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cap="all" baseline="0">
                <a:solidFill>
                  <a:schemeClr val="bg1"/>
                </a:solidFill>
                <a:latin typeface="Arial"/>
              </a:defRPr>
            </a:lvl1pPr>
            <a:lvl2pPr>
              <a:defRPr sz="2000" b="1" i="0" baseline="0">
                <a:solidFill>
                  <a:schemeClr val="bg1"/>
                </a:solidFill>
                <a:latin typeface="Arial"/>
              </a:defRPr>
            </a:lvl2pPr>
            <a:lvl3pPr>
              <a:defRPr sz="2000" b="1" i="0" baseline="0">
                <a:solidFill>
                  <a:schemeClr val="bg1"/>
                </a:solidFill>
                <a:latin typeface="Arial"/>
              </a:defRPr>
            </a:lvl3pPr>
            <a:lvl4pPr>
              <a:defRPr sz="2000" b="1" i="0" baseline="0">
                <a:solidFill>
                  <a:schemeClr val="bg1"/>
                </a:solidFill>
                <a:latin typeface="Arial"/>
              </a:defRPr>
            </a:lvl4pPr>
            <a:lvl5pPr>
              <a:defRPr sz="2000" b="1" i="0" baseline="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6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10" y="846715"/>
            <a:ext cx="4372610" cy="1332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1920" y="6071029"/>
            <a:ext cx="9286240" cy="112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PHRfoo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6078283"/>
            <a:ext cx="9215120" cy="8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0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cap="none" dirty="0" smtClean="0">
                <a:latin typeface="Arial" pitchFamily="34" charset="0"/>
                <a:cs typeface="Arial" pitchFamily="34" charset="0"/>
              </a:rPr>
              <a:t>Hazardous Substances Surveillance Update</a:t>
            </a:r>
            <a:endParaRPr lang="en-US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157980"/>
            <a:ext cx="5003800" cy="10668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Helene Marsters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TAG Meeting: 24 November 2014</a:t>
            </a:r>
          </a:p>
        </p:txBody>
      </p:sp>
      <p:pic>
        <p:nvPicPr>
          <p:cNvPr id="6" name="Picture 2" descr="H:\My Received Files\HazSubs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06" y="2929890"/>
            <a:ext cx="2946400" cy="171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6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 cap="none" dirty="0" smtClean="0"/>
              <a:t>Two new data sources </a:t>
            </a:r>
            <a:r>
              <a:rPr lang="en-NZ" cap="none" dirty="0" smtClean="0"/>
              <a:t/>
            </a:r>
            <a:br>
              <a:rPr lang="en-NZ" cap="none" dirty="0" smtClean="0"/>
            </a:b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54320" y="1133341"/>
            <a:ext cx="4150255" cy="4586739"/>
          </a:xfrm>
        </p:spPr>
        <p:txBody>
          <a:bodyPr/>
          <a:lstStyle/>
          <a:p>
            <a:pPr lvl="0"/>
            <a:r>
              <a:rPr lang="en-NZ" sz="2400" b="1" dirty="0" smtClean="0"/>
              <a:t>Existing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NZ" sz="2400" dirty="0" smtClean="0"/>
              <a:t>Mortality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NZ" sz="2400" dirty="0" smtClean="0"/>
              <a:t>Coronial reports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NZ" sz="2400" dirty="0" smtClean="0"/>
              <a:t>Hospital discharges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NZ" sz="2400" dirty="0" smtClean="0"/>
              <a:t>Poison calls</a:t>
            </a:r>
            <a:endParaRPr lang="en-NZ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 smtClean="0"/>
              <a:t>Hazardous substances</a:t>
            </a:r>
            <a:endParaRPr lang="en-NZ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"/>
          </p:nvPr>
        </p:nvSpPr>
        <p:spPr>
          <a:xfrm>
            <a:off x="4728838" y="1133341"/>
            <a:ext cx="4080312" cy="4586739"/>
          </a:xfrm>
        </p:spPr>
        <p:txBody>
          <a:bodyPr/>
          <a:lstStyle/>
          <a:p>
            <a:pPr lvl="0"/>
            <a:r>
              <a:rPr lang="en-NZ" sz="2400" b="1" dirty="0" smtClean="0"/>
              <a:t>New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NZ" sz="2400" dirty="0" smtClean="0"/>
              <a:t>Primary </a:t>
            </a:r>
            <a:r>
              <a:rPr lang="en-NZ" sz="2400" dirty="0"/>
              <a:t>c</a:t>
            </a:r>
            <a:r>
              <a:rPr lang="en-NZ" sz="2400" dirty="0" smtClean="0"/>
              <a:t>are </a:t>
            </a:r>
            <a:r>
              <a:rPr lang="en-NZ" sz="2400" dirty="0"/>
              <a:t>notifications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NZ" sz="2400" dirty="0" smtClean="0"/>
              <a:t>Hazardous substances incidents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2312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 cap="none" dirty="0" smtClean="0"/>
              <a:t>Hazardous Substances Injury Report 2014 </a:t>
            </a:r>
            <a:r>
              <a:rPr lang="en-NZ" cap="none" dirty="0" smtClean="0"/>
              <a:t/>
            </a:r>
            <a:br>
              <a:rPr lang="en-NZ" cap="none" dirty="0" smtClean="0"/>
            </a:b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16561" y="1145135"/>
            <a:ext cx="4915293" cy="4792025"/>
          </a:xfrm>
        </p:spPr>
        <p:txBody>
          <a:bodyPr/>
          <a:lstStyle/>
          <a:p>
            <a:r>
              <a:rPr lang="en-NZ" sz="2100" b="1" dirty="0" smtClean="0"/>
              <a:t>Key </a:t>
            </a:r>
            <a:r>
              <a:rPr lang="en-NZ" sz="2100" b="1" dirty="0"/>
              <a:t>Findings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2100" dirty="0"/>
              <a:t>No deaths of children </a:t>
            </a:r>
            <a:r>
              <a:rPr lang="en-NZ" sz="2100" dirty="0" smtClean="0"/>
              <a:t>0-4 years</a:t>
            </a:r>
            <a:r>
              <a:rPr lang="en-NZ" sz="2100" b="1" dirty="0" smtClean="0"/>
              <a:t> </a:t>
            </a:r>
            <a:r>
              <a:rPr lang="en-NZ" sz="2100" b="1" u="sng" dirty="0" smtClean="0"/>
              <a:t>but </a:t>
            </a:r>
            <a:r>
              <a:rPr lang="en-NZ" sz="2100" dirty="0" smtClean="0"/>
              <a:t>they have the highest rates of hospital discharge.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2100" dirty="0" smtClean="0"/>
              <a:t>29 deaths from huffing in the 5-14 and 15-24 year age </a:t>
            </a:r>
            <a:r>
              <a:rPr lang="en-NZ" sz="2100" dirty="0" smtClean="0"/>
              <a:t>groups.</a:t>
            </a:r>
            <a:endParaRPr lang="en-NZ" sz="2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i-NZ" sz="2100" dirty="0"/>
              <a:t>Māori have higher discharge rates for poisoning than non-Māori</a:t>
            </a:r>
            <a:r>
              <a:rPr lang="mi-NZ" sz="21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100" dirty="0" smtClean="0"/>
              <a:t>~ 1000 </a:t>
            </a:r>
            <a:r>
              <a:rPr lang="en-NZ" sz="2100" dirty="0"/>
              <a:t>hazardous substances incidents reported each year</a:t>
            </a:r>
            <a:r>
              <a:rPr lang="en-NZ" sz="2100" dirty="0" smtClean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2100" dirty="0" smtClean="0"/>
              <a:t>&gt;50%</a:t>
            </a:r>
            <a:r>
              <a:rPr lang="en-NZ" sz="2100" dirty="0"/>
              <a:t> hazardous substances-related </a:t>
            </a:r>
            <a:r>
              <a:rPr lang="en-NZ" sz="2100" dirty="0" smtClean="0"/>
              <a:t>calls were for children 0-4 years old</a:t>
            </a:r>
            <a:endParaRPr lang="en-NZ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1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NZ" sz="2100" dirty="0"/>
          </a:p>
          <a:p>
            <a:endParaRPr lang="en-NZ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 smtClean="0"/>
              <a:t>Hazardous substances</a:t>
            </a:r>
            <a:endParaRPr lang="en-NZ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18333" t="18188" r="64880" b="3790"/>
          <a:stretch/>
        </p:blipFill>
        <p:spPr bwMode="auto">
          <a:xfrm>
            <a:off x="5529128" y="1059678"/>
            <a:ext cx="3589234" cy="5004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652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 cap="none" dirty="0" smtClean="0"/>
              <a:t>National HSDIRT Report 2014</a:t>
            </a:r>
            <a:r>
              <a:rPr lang="en-NZ" cap="none" dirty="0" smtClean="0"/>
              <a:t/>
            </a:r>
            <a:br>
              <a:rPr lang="en-NZ" cap="none" dirty="0" smtClean="0"/>
            </a:b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16561" y="1170773"/>
            <a:ext cx="8351520" cy="4763861"/>
          </a:xfrm>
        </p:spPr>
        <p:txBody>
          <a:bodyPr/>
          <a:lstStyle/>
          <a:p>
            <a:r>
              <a:rPr lang="en-NZ" b="1" dirty="0" smtClean="0"/>
              <a:t>Key Findings: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mi-NZ" dirty="0"/>
              <a:t>180 lead </a:t>
            </a:r>
            <a:r>
              <a:rPr lang="mi-NZ" dirty="0" smtClean="0"/>
              <a:t>notifications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NZ" dirty="0"/>
              <a:t>Most common </a:t>
            </a:r>
            <a:r>
              <a:rPr lang="en-NZ" dirty="0" smtClean="0"/>
              <a:t>occupations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NZ" dirty="0" smtClean="0"/>
              <a:t>painter/decorator</a:t>
            </a:r>
            <a:r>
              <a:rPr lang="en-NZ" dirty="0"/>
              <a:t>, scrap metal worker, and foundry worker.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NZ" dirty="0" smtClean="0"/>
              <a:t>Over half were non-occupational </a:t>
            </a:r>
            <a:r>
              <a:rPr lang="en-NZ" dirty="0"/>
              <a:t>lead </a:t>
            </a:r>
            <a:r>
              <a:rPr lang="en-NZ" dirty="0" smtClean="0"/>
              <a:t>exposures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NZ" dirty="0" smtClean="0"/>
              <a:t>13 </a:t>
            </a:r>
            <a:r>
              <a:rPr lang="en-NZ" dirty="0"/>
              <a:t>were </a:t>
            </a:r>
            <a:r>
              <a:rPr lang="en-NZ" dirty="0" smtClean="0"/>
              <a:t>children </a:t>
            </a:r>
            <a:r>
              <a:rPr lang="en-NZ" dirty="0"/>
              <a:t>under 15 years old.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NZ" dirty="0"/>
              <a:t>S</a:t>
            </a:r>
            <a:r>
              <a:rPr lang="en-NZ" dirty="0" smtClean="0"/>
              <a:t>ource </a:t>
            </a:r>
            <a:r>
              <a:rPr lang="en-NZ" dirty="0"/>
              <a:t>of lead </a:t>
            </a:r>
            <a:r>
              <a:rPr lang="en-NZ" dirty="0" smtClean="0"/>
              <a:t>exposure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NZ" dirty="0" smtClean="0"/>
              <a:t>Lead </a:t>
            </a:r>
            <a:r>
              <a:rPr lang="en-NZ" dirty="0"/>
              <a:t>based paint and indoor rifle range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mi-NZ" dirty="0"/>
          </a:p>
          <a:p>
            <a:endParaRPr lang="en-N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 smtClean="0"/>
              <a:t>Hazardous substances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5318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 cap="none" dirty="0" smtClean="0"/>
              <a:t>National HSDIRT Report 2014</a:t>
            </a:r>
            <a:r>
              <a:rPr lang="en-NZ" cap="none" dirty="0" smtClean="0"/>
              <a:t/>
            </a:r>
            <a:br>
              <a:rPr lang="en-NZ" cap="none" dirty="0" smtClean="0"/>
            </a:br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 smtClean="0"/>
              <a:t>Hazardous substances</a:t>
            </a:r>
            <a:endParaRPr lang="en-NZ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409294"/>
              </p:ext>
            </p:extLst>
          </p:nvPr>
        </p:nvGraphicFramePr>
        <p:xfrm>
          <a:off x="416560" y="1183341"/>
          <a:ext cx="8404789" cy="4689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19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 cap="none" dirty="0" smtClean="0"/>
              <a:t>National HSDIRT Report 2014</a:t>
            </a:r>
            <a:r>
              <a:rPr lang="en-NZ" cap="none" dirty="0" smtClean="0"/>
              <a:t/>
            </a:r>
            <a:br>
              <a:rPr lang="en-NZ" cap="none" dirty="0" smtClean="0"/>
            </a:b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16561" y="1170774"/>
            <a:ext cx="8351520" cy="48176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NZ" dirty="0"/>
          </a:p>
          <a:p>
            <a:endParaRPr lang="en-N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 smtClean="0"/>
              <a:t>Hazardous substances</a:t>
            </a:r>
            <a:endParaRPr lang="en-NZ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07231080"/>
              </p:ext>
            </p:extLst>
          </p:nvPr>
        </p:nvGraphicFramePr>
        <p:xfrm>
          <a:off x="434490" y="1170774"/>
          <a:ext cx="8117839" cy="480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898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 cap="none" dirty="0" smtClean="0"/>
              <a:t>National HSDIRT Report 2014</a:t>
            </a:r>
            <a:r>
              <a:rPr lang="en-NZ" cap="none" dirty="0" smtClean="0"/>
              <a:t/>
            </a:r>
            <a:br>
              <a:rPr lang="en-NZ" cap="none" dirty="0" smtClean="0"/>
            </a:b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16561" y="1170774"/>
            <a:ext cx="8351520" cy="4817650"/>
          </a:xfrm>
        </p:spPr>
        <p:txBody>
          <a:bodyPr/>
          <a:lstStyle/>
          <a:p>
            <a:r>
              <a:rPr lang="en-NZ" b="1" dirty="0" smtClean="0"/>
              <a:t>Key Findings: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mi-NZ" dirty="0" smtClean="0"/>
              <a:t>63 </a:t>
            </a:r>
            <a:r>
              <a:rPr lang="mi-NZ" dirty="0"/>
              <a:t>hazardous substances </a:t>
            </a:r>
            <a:r>
              <a:rPr lang="mi-NZ" dirty="0" smtClean="0"/>
              <a:t>notifications.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&gt;80% were unintentional poisonings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dirty="0"/>
              <a:t>Most common substance categories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NZ" dirty="0"/>
              <a:t>household and industrial chemicals.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807673"/>
                </a:solidFill>
                <a:latin typeface="Arial"/>
              </a:rPr>
              <a:t>6 </a:t>
            </a:r>
            <a:r>
              <a:rPr lang="en-NZ" dirty="0">
                <a:solidFill>
                  <a:srgbClr val="807673"/>
                </a:solidFill>
                <a:latin typeface="Arial"/>
              </a:rPr>
              <a:t>cases required hospital admission including a </a:t>
            </a:r>
            <a:r>
              <a:rPr lang="en-NZ" dirty="0" smtClean="0">
                <a:solidFill>
                  <a:srgbClr val="807673"/>
                </a:solidFill>
                <a:latin typeface="Arial"/>
              </a:rPr>
              <a:t>1 </a:t>
            </a:r>
            <a:r>
              <a:rPr lang="en-NZ" dirty="0">
                <a:solidFill>
                  <a:srgbClr val="807673"/>
                </a:solidFill>
                <a:latin typeface="Arial"/>
              </a:rPr>
              <a:t>year </a:t>
            </a:r>
            <a:r>
              <a:rPr lang="en-NZ" dirty="0" smtClean="0">
                <a:solidFill>
                  <a:srgbClr val="807673"/>
                </a:solidFill>
                <a:latin typeface="Arial"/>
              </a:rPr>
              <a:t>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807673"/>
                </a:solidFill>
                <a:latin typeface="Arial"/>
              </a:rPr>
              <a:t>41% occurred </a:t>
            </a:r>
            <a:r>
              <a:rPr lang="en-NZ" dirty="0">
                <a:solidFill>
                  <a:srgbClr val="807673"/>
                </a:solidFill>
                <a:latin typeface="Arial"/>
              </a:rPr>
              <a:t>in the </a:t>
            </a:r>
            <a:r>
              <a:rPr lang="en-NZ" dirty="0" smtClean="0">
                <a:solidFill>
                  <a:srgbClr val="807673"/>
                </a:solidFill>
                <a:latin typeface="Arial"/>
              </a:rPr>
              <a:t>workplace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>
              <a:solidFill>
                <a:srgbClr val="807673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NZ" dirty="0"/>
          </a:p>
          <a:p>
            <a:endParaRPr lang="en-N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 smtClean="0"/>
              <a:t>Hazardous substances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3774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 cap="none" dirty="0" smtClean="0"/>
              <a:t>Ad-hoc requests</a:t>
            </a:r>
            <a:r>
              <a:rPr lang="en-NZ" cap="none" dirty="0" smtClean="0"/>
              <a:t/>
            </a:r>
            <a:br>
              <a:rPr lang="en-NZ" cap="none" dirty="0" smtClean="0"/>
            </a:b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433" y="1067742"/>
            <a:ext cx="4181197" cy="748178"/>
          </a:xfrm>
        </p:spPr>
        <p:txBody>
          <a:bodyPr/>
          <a:lstStyle/>
          <a:p>
            <a:r>
              <a:rPr lang="en-NZ" b="1" dirty="0" smtClean="0"/>
              <a:t>Mothball poisoning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 smtClean="0"/>
              <a:t>Hazardous substances</a:t>
            </a:r>
            <a:endParaRPr lang="en-NZ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11304" t="18883" r="31548" b="15692"/>
          <a:stretch/>
        </p:blipFill>
        <p:spPr bwMode="auto">
          <a:xfrm>
            <a:off x="-1" y="1635617"/>
            <a:ext cx="4790941" cy="3428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half" idx="1"/>
          </p:nvPr>
        </p:nvSpPr>
        <p:spPr>
          <a:xfrm>
            <a:off x="4999290" y="1133330"/>
            <a:ext cx="3691800" cy="656829"/>
          </a:xfrm>
        </p:spPr>
        <p:txBody>
          <a:bodyPr/>
          <a:lstStyle/>
          <a:p>
            <a:r>
              <a:rPr lang="en-NZ" b="1" dirty="0" smtClean="0"/>
              <a:t>Lead in toys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b="1" dirty="0"/>
          </a:p>
        </p:txBody>
      </p:sp>
      <p:sp>
        <p:nvSpPr>
          <p:cNvPr id="10" name="Content Placeholder 5"/>
          <p:cNvSpPr>
            <a:spLocks noGrp="1"/>
          </p:cNvSpPr>
          <p:nvPr>
            <p:ph sz="half" idx="1"/>
          </p:nvPr>
        </p:nvSpPr>
        <p:spPr>
          <a:xfrm>
            <a:off x="66634" y="5260085"/>
            <a:ext cx="8755393" cy="677076"/>
          </a:xfrm>
        </p:spPr>
        <p:txBody>
          <a:bodyPr/>
          <a:lstStyle/>
          <a:p>
            <a:r>
              <a:rPr lang="en-NZ" b="1" dirty="0" smtClean="0"/>
              <a:t>Common substances involved in poisoning</a:t>
            </a:r>
            <a:endParaRPr lang="en-NZ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b="1" dirty="0"/>
          </a:p>
        </p:txBody>
      </p:sp>
      <p:pic>
        <p:nvPicPr>
          <p:cNvPr id="1028" name="Picture 4" descr="http://parentsavvy.com/uploads/Image/newborns/iStock_000015724483X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935" y="1635617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47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 cap="none" dirty="0" smtClean="0"/>
              <a:t>What’s next?</a:t>
            </a:r>
            <a:r>
              <a:rPr lang="en-NZ" cap="none" dirty="0" smtClean="0"/>
              <a:t/>
            </a:r>
            <a:br>
              <a:rPr lang="en-NZ" cap="none" dirty="0" smtClean="0"/>
            </a:b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16561" y="1170774"/>
            <a:ext cx="8351520" cy="48176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807673"/>
                </a:solidFill>
                <a:latin typeface="Arial"/>
              </a:rPr>
              <a:t>Report findings (particularly primary care notifications) in various GP-related publications.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Produce factsheets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Association between poisoning injuries and area deprivation</a:t>
            </a:r>
            <a:endParaRPr lang="en-NZ" dirty="0" smtClean="0">
              <a:solidFill>
                <a:srgbClr val="807673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 smtClean="0">
              <a:solidFill>
                <a:srgbClr val="807673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 smtClean="0">
              <a:solidFill>
                <a:srgbClr val="807673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>
              <a:solidFill>
                <a:srgbClr val="807673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NZ" dirty="0"/>
          </a:p>
          <a:p>
            <a:endParaRPr lang="en-N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 smtClean="0"/>
              <a:t>Hazardous substances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2573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5&quot;&gt;&lt;property id=&quot;20148&quot; value=&quot;5&quot;/&gt;&lt;property id=&quot;20300&quot; value=&quot;Slide 2 - &amp;quot;Hazardous Substances Surveillance System&amp;#x0D;&amp;#x0A;and the HSDIRT&amp;quot;&quot;/&gt;&lt;property id=&quot;20307&quot; value=&quot;259&quot;/&gt;&lt;/object&gt;&lt;object type=&quot;3&quot; unique_id=&quot;10007&quot;&gt;&lt;property id=&quot;20148&quot; value=&quot;5&quot;/&gt;&lt;property id=&quot;20300&quot; value=&quot;Slide 9 - &amp;quot;Hazardous Substances Surveillance System&amp;quot;&quot;/&gt;&lt;property id=&quot;20307&quot; value=&quot;275&quot;/&gt;&lt;/object&gt;&lt;object type=&quot;3&quot; unique_id=&quot;10008&quot;&gt;&lt;property id=&quot;20148&quot; value=&quot;5&quot;/&gt;&lt;property id=&quot;20300&quot; value=&quot;Slide 15 - &amp;quot;Hazardous Substances Disease and Injury Reporting Tool&amp;quot;&quot;/&gt;&lt;property id=&quot;20307&quot; value=&quot;262&quot;/&gt;&lt;/object&gt;&lt;object type=&quot;3&quot; unique_id=&quot;10011&quot;&gt;&lt;property id=&quot;20148&quot; value=&quot;5&quot;/&gt;&lt;property id=&quot;20300&quot; value=&quot;Slide 18 - &amp;quot;GP notifications&amp;quot;&quot;/&gt;&lt;property id=&quot;20307&quot; value=&quot;265&quot;/&gt;&lt;/object&gt;&lt;object type=&quot;3&quot; unique_id=&quot;10012&quot;&gt;&lt;property id=&quot;20148&quot; value=&quot;5&quot;/&gt;&lt;property id=&quot;20300&quot; value=&quot;Slide 19&quot;/&gt;&lt;property id=&quot;20307&quot; value=&quot;266&quot;/&gt;&lt;/object&gt;&lt;object type=&quot;3&quot; unique_id=&quot;10014&quot;&gt;&lt;property id=&quot;20148&quot; value=&quot;5&quot;/&gt;&lt;property id=&quot;20300&quot; value=&quot;Slide 21 - &amp;quot;Public Health Units&amp;quot;&quot;/&gt;&lt;property id=&quot;20307&quot; value=&quot;268&quot;/&gt;&lt;/object&gt;&lt;object type=&quot;3&quot; unique_id=&quot;10016&quot;&gt;&lt;property id=&quot;20148&quot; value=&quot;5&quot;/&gt;&lt;property id=&quot;20300&quot; value=&quot;Slide 24 - &amp;quot;CPHR&amp;quot;&quot;/&gt;&lt;property id=&quot;20307&quot; value=&quot;273&quot;/&gt;&lt;/object&gt;&lt;object type=&quot;3&quot; unique_id=&quot;10017&quot;&gt;&lt;property id=&quot;20148&quot; value=&quot;5&quot;/&gt;&lt;property id=&quot;20300&quot; value=&quot;Slide 25 - &amp;quot;Why do it this way?&amp;quot;&quot;/&gt;&lt;property id=&quot;20307&quot; value=&quot;271&quot;/&gt;&lt;/object&gt;&lt;object type=&quot;3&quot; unique_id=&quot;10019&quot;&gt;&lt;property id=&quot;20148&quot; value=&quot;5&quot;/&gt;&lt;property id=&quot;20300&quot; value=&quot;Slide 28 - &amp;quot;PHU promotion&amp;quot;&quot;/&gt;&lt;property id=&quot;20307&quot; value=&quot;274&quot;/&gt;&lt;/object&gt;&lt;object type=&quot;3&quot; unique_id=&quot;10255&quot;&gt;&lt;property id=&quot;20148&quot; value=&quot;5&quot;/&gt;&lt;property id=&quot;20300&quot; value=&quot;Slide 27 - &amp;quot;Implementation&amp;quot;&quot;/&gt;&lt;property id=&quot;20307&quot; value=&quot;277&quot;/&gt;&lt;/object&gt;&lt;object type=&quot;3&quot; unique_id=&quot;10256&quot;&gt;&lt;property id=&quot;20148&quot; value=&quot;5&quot;/&gt;&lt;property id=&quot;20300&quot; value=&quot;Slide 29&quot;/&gt;&lt;property id=&quot;20307&quot; value=&quot;278&quot;/&gt;&lt;/object&gt;&lt;object type=&quot;3&quot; unique_id=&quot;10365&quot;&gt;&lt;property id=&quot;20148&quot; value=&quot;5&quot;/&gt;&lt;property id=&quot;20300&quot; value=&quot;Slide 3 - &amp;quot;outline&amp;quot;&quot;/&gt;&lt;property id=&quot;20307&quot; value=&quot;279&quot;/&gt;&lt;/object&gt;&lt;object type=&quot;3&quot; unique_id=&quot;10366&quot;&gt;&lt;property id=&quot;20148&quot; value=&quot;5&quot;/&gt;&lt;property id=&quot;20300&quot; value=&quot;Slide 4 - &amp;quot;CPHR&amp;quot;&quot;/&gt;&lt;property id=&quot;20307&quot; value=&quot;280&quot;/&gt;&lt;/object&gt;&lt;object type=&quot;3&quot; unique_id=&quot;10367&quot;&gt;&lt;property id=&quot;20148&quot; value=&quot;5&quot;/&gt;&lt;property id=&quot;20300&quot; value=&quot;Slide 12 - &amp;quot;Hazardous Substances Surveillance &amp;quot;&quot;/&gt;&lt;property id=&quot;20307&quot; value=&quot;281&quot;/&gt;&lt;/object&gt;&lt;object type=&quot;3&quot; unique_id=&quot;10368&quot;&gt;&lt;property id=&quot;20148&quot; value=&quot;5&quot;/&gt;&lt;property id=&quot;20300&quot; value=&quot;Slide 13&quot;/&gt;&lt;property id=&quot;20307&quot; value=&quot;282&quot;/&gt;&lt;/object&gt;&lt;object type=&quot;3&quot; unique_id=&quot;10568&quot;&gt;&lt;property id=&quot;20148&quot; value=&quot;5&quot;/&gt;&lt;property id=&quot;20300&quot; value=&quot;Slide 7 - &amp;quot;What is a Hazardous Substance?&amp;quot;&quot;/&gt;&lt;property id=&quot;20307&quot; value=&quot;290&quot;/&gt;&lt;/object&gt;&lt;object type=&quot;3&quot; unique_id=&quot;10569&quot;&gt;&lt;property id=&quot;20148&quot; value=&quot;5&quot;/&gt;&lt;property id=&quot;20300&quot; value=&quot;Slide 14 - &amp;quot;s.143(2A) HSNO 1996&amp;quot;&quot;/&gt;&lt;property id=&quot;20307&quot; value=&quot;292&quot;/&gt;&lt;/object&gt;&lt;object type=&quot;3&quot; unique_id=&quot;10571&quot;&gt;&lt;property id=&quot;20148&quot; value=&quot;5&quot;/&gt;&lt;property id=&quot;20300&quot; value=&quot;Slide 16 - &amp;quot;What does it cover?&amp;quot;&quot;/&gt;&lt;property id=&quot;20307&quot; value=&quot;288&quot;/&gt;&lt;/object&gt;&lt;object type=&quot;3&quot; unique_id=&quot;10572&quot;&gt;&lt;property id=&quot;20148&quot; value=&quot;5&quot;/&gt;&lt;property id=&quot;20300&quot; value=&quot;Slide 17&quot;/&gt;&lt;property id=&quot;20307&quot; value=&quot;289&quot;/&gt;&lt;/object&gt;&lt;object type=&quot;3&quot; unique_id=&quot;10573&quot;&gt;&lt;property id=&quot;20148&quot; value=&quot;5&quot;/&gt;&lt;property id=&quot;20300&quot; value=&quot;Slide 23&quot;/&gt;&lt;property id=&quot;20307&quot; value=&quot;284&quot;/&gt;&lt;/object&gt;&lt;object type=&quot;3&quot; unique_id=&quot;10626&quot;&gt;&lt;property id=&quot;20148&quot; value=&quot;5&quot;/&gt;&lt;property id=&quot;20300&quot; value=&quot;Slide 5&quot;/&gt;&lt;property id=&quot;20307&quot; value=&quot;294&quot;/&gt;&lt;/object&gt;&lt;object type=&quot;3&quot; unique_id=&quot;10627&quot;&gt;&lt;property id=&quot;20148&quot; value=&quot;5&quot;/&gt;&lt;property id=&quot;20300&quot; value=&quot;Slide 6 - &amp;quot;Our work&amp;quot;&quot;/&gt;&lt;property id=&quot;20307&quot; value=&quot;293&quot;/&gt;&lt;/object&gt;&lt;object type=&quot;3&quot; unique_id=&quot;11076&quot;&gt;&lt;property id=&quot;20148&quot; value=&quot;5&quot;/&gt;&lt;property id=&quot;20300&quot; value=&quot;Slide 20&quot;/&gt;&lt;property id=&quot;20307&quot; value=&quot;295&quot;/&gt;&lt;/object&gt;&lt;object type=&quot;3&quot; unique_id=&quot;11077&quot;&gt;&lt;property id=&quot;20148&quot; value=&quot;5&quot;/&gt;&lt;property id=&quot;20300&quot; value=&quot;Slide 22&quot;/&gt;&lt;property id=&quot;20307&quot; value=&quot;296&quot;/&gt;&lt;/object&gt;&lt;object type=&quot;3&quot; unique_id=&quot;11078&quot;&gt;&lt;property id=&quot;20148&quot; value=&quot;5&quot;/&gt;&lt;property id=&quot;20300&quot; value=&quot;Slide 26 - &amp;quot;Simplicity&amp;quot;&quot;/&gt;&lt;property id=&quot;20307&quot; value=&quot;297&quot;/&gt;&lt;/object&gt;&lt;object type=&quot;3&quot; unique_id=&quot;11079&quot;&gt;&lt;property id=&quot;20148&quot; value=&quot;5&quot;/&gt;&lt;property id=&quot;20300&quot; value=&quot;Slide 30 - &amp;quot;Quick exercise&amp;quot;&quot;/&gt;&lt;property id=&quot;20307&quot; value=&quot;301&quot;/&gt;&lt;/object&gt;&lt;object type=&quot;3&quot; unique_id=&quot;11080&quot;&gt;&lt;property id=&quot;20148&quot; value=&quot;5&quot;/&gt;&lt;property id=&quot;20300&quot; value=&quot;Slide 31&quot;/&gt;&lt;property id=&quot;20307&quot; value=&quot;300&quot;/&gt;&lt;/object&gt;&lt;object type=&quot;3&quot; unique_id=&quot;11081&quot;&gt;&lt;property id=&quot;20148&quot; value=&quot;5&quot;/&gt;&lt;property id=&quot;20300&quot; value=&quot;Slide 32&quot;/&gt;&lt;property id=&quot;20307&quot; value=&quot;298&quot;/&gt;&lt;/object&gt;&lt;object type=&quot;3&quot; unique_id=&quot;11082&quot;&gt;&lt;property id=&quot;20148&quot; value=&quot;5&quot;/&gt;&lt;property id=&quot;20300&quot; value=&quot;Slide 33 - &amp;quot;Exercise&amp;quot;&quot;/&gt;&lt;property id=&quot;20307&quot; value=&quot;302&quot;/&gt;&lt;/object&gt;&lt;object type=&quot;3&quot; unique_id=&quot;11083&quot;&gt;&lt;property id=&quot;20148&quot; value=&quot;5&quot;/&gt;&lt;property id=&quot;20300&quot; value=&quot;Slide 34 - &amp;quot;Exercise&amp;quot;&quot;/&gt;&lt;property id=&quot;20307&quot; value=&quot;303&quot;/&gt;&lt;/object&gt;&lt;object type=&quot;3&quot; unique_id=&quot;11084&quot;&gt;&lt;property id=&quot;20148&quot; value=&quot;5&quot;/&gt;&lt;property id=&quot;20300&quot; value=&quot;Slide 35&quot;/&gt;&lt;property id=&quot;20307&quot; value=&quot;299&quot;/&gt;&lt;/object&gt;&lt;object type=&quot;3&quot; unique_id=&quot;11414&quot;&gt;&lt;property id=&quot;20148&quot; value=&quot;5&quot;/&gt;&lt;property id=&quot;20300&quot; value=&quot;Slide 8&quot;/&gt;&lt;property id=&quot;20307&quot; value=&quot;305&quot;/&gt;&lt;/object&gt;&lt;object type=&quot;3&quot; unique_id=&quot;11415&quot;&gt;&lt;property id=&quot;20148&quot; value=&quot;5&quot;/&gt;&lt;property id=&quot;20300&quot; value=&quot;Slide 10 - &amp;quot;What is surveillance?&amp;quot;&quot;/&gt;&lt;property id=&quot;20307&quot; value=&quot;306&quot;/&gt;&lt;/object&gt;&lt;object type=&quot;3&quot; unique_id=&quot;11416&quot;&gt;&lt;property id=&quot;20148&quot; value=&quot;5&quot;/&gt;&lt;property id=&quot;20300&quot; value=&quot;Slide 11 - &amp;quot;What is surveillance?&amp;quot;&quot;/&gt;&lt;property id=&quot;20307&quot; value=&quot;30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egul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CPHR Powerpoint Template</Template>
  <TotalTime>13338</TotalTime>
  <Words>270</Words>
  <Application>Microsoft Office PowerPoint</Application>
  <PresentationFormat>On-screen Show (4:3)</PresentationFormat>
  <Paragraphs>87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Title Slide</vt:lpstr>
      <vt:lpstr>Regular</vt:lpstr>
      <vt:lpstr>Hazardous Substances Surveillance Update</vt:lpstr>
      <vt:lpstr>Two new data sources  </vt:lpstr>
      <vt:lpstr>Hazardous Substances Injury Report 2014  </vt:lpstr>
      <vt:lpstr>National HSDIRT Report 2014 </vt:lpstr>
      <vt:lpstr>National HSDIRT Report 2014 </vt:lpstr>
      <vt:lpstr>National HSDIRT Report 2014 </vt:lpstr>
      <vt:lpstr>National HSDIRT Report 2014 </vt:lpstr>
      <vt:lpstr>Ad-hoc requests </vt:lpstr>
      <vt:lpstr>What’s next?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ItsAcc</dc:creator>
  <cp:lastModifiedBy>Marsters, Helene</cp:lastModifiedBy>
  <cp:revision>213</cp:revision>
  <cp:lastPrinted>2014-10-03T04:23:23Z</cp:lastPrinted>
  <dcterms:created xsi:type="dcterms:W3CDTF">2012-10-07T22:39:35Z</dcterms:created>
  <dcterms:modified xsi:type="dcterms:W3CDTF">2014-11-23T20:40:29Z</dcterms:modified>
</cp:coreProperties>
</file>