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3.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4.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6.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7.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8.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6.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7.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notesSlides/notesSlide8.xml" ContentType="application/vnd.openxmlformats-officedocument.presentationml.notesSlide+xml"/>
  <Override PartName="/ppt/charts/chart4.xml" ContentType="application/vnd.openxmlformats-officedocument.drawingml.chart+xml"/>
  <Override PartName="/ppt/drawings/drawing4.xml" ContentType="application/vnd.openxmlformats-officedocument.drawingml.chartshapes+xml"/>
  <Override PartName="/ppt/notesSlides/notesSlide9.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notesSlides/notesSlide10.xml" ContentType="application/vnd.openxmlformats-officedocument.presentationml.notesSlide+xml"/>
  <Override PartName="/ppt/charts/chart7.xml" ContentType="application/vnd.openxmlformats-officedocument.drawingml.chart+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75" r:id="rId2"/>
    <p:sldMasterId id="2147483680" r:id="rId3"/>
    <p:sldMasterId id="2147483685" r:id="rId4"/>
    <p:sldMasterId id="2147483690" r:id="rId5"/>
    <p:sldMasterId id="2147483708" r:id="rId6"/>
    <p:sldMasterId id="2147483712" r:id="rId7"/>
    <p:sldMasterId id="2147483716" r:id="rId8"/>
    <p:sldMasterId id="2147483719" r:id="rId9"/>
  </p:sldMasterIdLst>
  <p:notesMasterIdLst>
    <p:notesMasterId r:id="rId21"/>
  </p:notesMasterIdLst>
  <p:handoutMasterIdLst>
    <p:handoutMasterId r:id="rId22"/>
  </p:handoutMasterIdLst>
  <p:sldIdLst>
    <p:sldId id="266" r:id="rId10"/>
    <p:sldId id="328" r:id="rId11"/>
    <p:sldId id="329" r:id="rId12"/>
    <p:sldId id="330" r:id="rId13"/>
    <p:sldId id="332" r:id="rId14"/>
    <p:sldId id="333" r:id="rId15"/>
    <p:sldId id="334" r:id="rId16"/>
    <p:sldId id="335" r:id="rId17"/>
    <p:sldId id="336" r:id="rId18"/>
    <p:sldId id="337" r:id="rId19"/>
    <p:sldId id="338" r:id="rId20"/>
  </p:sldIdLst>
  <p:sldSz cx="9144000" cy="6858000" type="screen4x3"/>
  <p:notesSz cx="6805613" cy="9939338"/>
  <p:custDataLst>
    <p:tags r:id="rId2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7673"/>
    <a:srgbClr val="00BABF"/>
    <a:srgbClr val="10C1E4"/>
    <a:srgbClr val="10DAE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29" autoAdjust="0"/>
    <p:restoredTop sz="82495" autoAdjust="0"/>
  </p:normalViewPr>
  <p:slideViewPr>
    <p:cSldViewPr>
      <p:cViewPr>
        <p:scale>
          <a:sx n="55" d="100"/>
          <a:sy n="55" d="100"/>
        </p:scale>
        <p:origin x="-3234" y="-1068"/>
      </p:cViewPr>
      <p:guideLst>
        <p:guide orient="horz" pos="2160"/>
        <p:guide pos="2880"/>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notesMaster" Target="notesMasters/notesMaster1.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7.xml"/><Relationship Id="rId20" Type="http://schemas.openxmlformats.org/officeDocument/2006/relationships/slide" Target="slides/slide1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24"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6.xml"/><Relationship Id="rId23" Type="http://schemas.openxmlformats.org/officeDocument/2006/relationships/tags" Target="tags/tag1.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wel-storage1\cphrwel\projects\EHI\HIGHS%20Project%20-%20EECA%20-%20Warm%20Up%20New%20Zealand%20-%20Heat%20Smart\Data25082014\GrantsbyNZDepgraphs.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wel-storage1\cphrwel\projects\EHI\HIGHS%20Project%20-%20EECA%20-%20Warm%20Up%20New%20Zealand%20-%20Heat%20Smart\Data25082014\GrantsbyNZDepgraphs.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embeddings/oleObject2.bin"/></Relationships>
</file>

<file path=ppt/charts/_rels/chart5.xml.rels><?xml version="1.0" encoding="UTF-8" standalone="yes"?>
<Relationships xmlns="http://schemas.openxmlformats.org/package/2006/relationships"><Relationship Id="rId1" Type="http://schemas.openxmlformats.org/officeDocument/2006/relationships/oleObject" Target="../embeddings/oleObject3.bin"/></Relationships>
</file>

<file path=ppt/charts/_rels/chart6.xml.rels><?xml version="1.0" encoding="UTF-8" standalone="yes"?>
<Relationships xmlns="http://schemas.openxmlformats.org/package/2006/relationships"><Relationship Id="rId1" Type="http://schemas.openxmlformats.org/officeDocument/2006/relationships/oleObject" Target="../embeddings/oleObject4.bin"/></Relationships>
</file>

<file path=ppt/charts/_rels/chart7.xml.rels><?xml version="1.0" encoding="UTF-8" standalone="yes"?>
<Relationships xmlns="http://schemas.openxmlformats.org/package/2006/relationships"><Relationship Id="rId1" Type="http://schemas.openxmlformats.org/officeDocument/2006/relationships/oleObject" Target="../embeddings/oleObject5.bin"/></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barChart>
        <c:barDir val="col"/>
        <c:grouping val="clustered"/>
        <c:varyColors val="0"/>
        <c:ser>
          <c:idx val="0"/>
          <c:order val="0"/>
          <c:tx>
            <c:strRef>
              <c:f>Heat_InsulbyNZDep!$B$16</c:f>
              <c:strCache>
                <c:ptCount val="1"/>
                <c:pt idx="0">
                  <c:v>Insulation Retrofit</c:v>
                </c:pt>
              </c:strCache>
            </c:strRef>
          </c:tx>
          <c:spPr>
            <a:solidFill>
              <a:srgbClr val="78C579"/>
            </a:solidFill>
          </c:spPr>
          <c:invertIfNegative val="0"/>
          <c:cat>
            <c:strRef>
              <c:f>Heat_InsulbyNZDep!$A$17:$A$27</c:f>
              <c:strCache>
                <c:ptCount val="11"/>
                <c:pt idx="0">
                  <c:v>NULL</c:v>
                </c:pt>
                <c:pt idx="1">
                  <c:v>1</c:v>
                </c:pt>
                <c:pt idx="2">
                  <c:v>2</c:v>
                </c:pt>
                <c:pt idx="3">
                  <c:v>3</c:v>
                </c:pt>
                <c:pt idx="4">
                  <c:v>4</c:v>
                </c:pt>
                <c:pt idx="5">
                  <c:v>5</c:v>
                </c:pt>
                <c:pt idx="6">
                  <c:v>6</c:v>
                </c:pt>
                <c:pt idx="7">
                  <c:v>7</c:v>
                </c:pt>
                <c:pt idx="8">
                  <c:v>8</c:v>
                </c:pt>
                <c:pt idx="9">
                  <c:v>9</c:v>
                </c:pt>
                <c:pt idx="10">
                  <c:v>10</c:v>
                </c:pt>
              </c:strCache>
            </c:strRef>
          </c:cat>
          <c:val>
            <c:numRef>
              <c:f>Heat_InsulbyNZDep!$B$17:$B$27</c:f>
              <c:numCache>
                <c:formatCode>0.00</c:formatCode>
                <c:ptCount val="11"/>
                <c:pt idx="0">
                  <c:v>0.278999500481244</c:v>
                </c:pt>
                <c:pt idx="1">
                  <c:v>7.1861661732396023</c:v>
                </c:pt>
                <c:pt idx="2">
                  <c:v>8.5815697884558269</c:v>
                </c:pt>
                <c:pt idx="3">
                  <c:v>9.2374419766322688</c:v>
                </c:pt>
                <c:pt idx="4">
                  <c:v>9.8632618168674906</c:v>
                </c:pt>
                <c:pt idx="5">
                  <c:v>10.195868208270889</c:v>
                </c:pt>
                <c:pt idx="6">
                  <c:v>10.723002635672129</c:v>
                </c:pt>
                <c:pt idx="7">
                  <c:v>11.21439913579194</c:v>
                </c:pt>
                <c:pt idx="8">
                  <c:v>11.64406648878926</c:v>
                </c:pt>
                <c:pt idx="9">
                  <c:v>11.489337508173019</c:v>
                </c:pt>
                <c:pt idx="10">
                  <c:v>9.5858867676263202</c:v>
                </c:pt>
              </c:numCache>
            </c:numRef>
          </c:val>
        </c:ser>
        <c:dLbls>
          <c:showLegendKey val="0"/>
          <c:showVal val="0"/>
          <c:showCatName val="0"/>
          <c:showSerName val="0"/>
          <c:showPercent val="0"/>
          <c:showBubbleSize val="0"/>
        </c:dLbls>
        <c:gapWidth val="20"/>
        <c:axId val="107782528"/>
        <c:axId val="107784448"/>
      </c:barChart>
      <c:catAx>
        <c:axId val="107782528"/>
        <c:scaling>
          <c:orientation val="minMax"/>
        </c:scaling>
        <c:delete val="0"/>
        <c:axPos val="b"/>
        <c:title>
          <c:tx>
            <c:rich>
              <a:bodyPr/>
              <a:lstStyle/>
              <a:p>
                <a:pPr>
                  <a:defRPr/>
                </a:pPr>
                <a:r>
                  <a:rPr lang="en-NZ"/>
                  <a:t>NZDep2013 decile (1 least deprived - 10 most deprived)</a:t>
                </a:r>
              </a:p>
            </c:rich>
          </c:tx>
          <c:layout/>
          <c:overlay val="0"/>
        </c:title>
        <c:majorTickMark val="none"/>
        <c:minorTickMark val="none"/>
        <c:tickLblPos val="nextTo"/>
        <c:crossAx val="107784448"/>
        <c:crosses val="autoZero"/>
        <c:auto val="1"/>
        <c:lblAlgn val="ctr"/>
        <c:lblOffset val="100"/>
        <c:noMultiLvlLbl val="0"/>
      </c:catAx>
      <c:valAx>
        <c:axId val="107784448"/>
        <c:scaling>
          <c:orientation val="minMax"/>
        </c:scaling>
        <c:delete val="0"/>
        <c:axPos val="l"/>
        <c:title>
          <c:tx>
            <c:rich>
              <a:bodyPr/>
              <a:lstStyle/>
              <a:p>
                <a:pPr>
                  <a:defRPr/>
                </a:pPr>
                <a:r>
                  <a:rPr lang="en-NZ"/>
                  <a:t>Percentage of  households</a:t>
                </a:r>
              </a:p>
            </c:rich>
          </c:tx>
          <c:layout/>
          <c:overlay val="0"/>
        </c:title>
        <c:numFmt formatCode="0.00" sourceLinked="1"/>
        <c:majorTickMark val="out"/>
        <c:minorTickMark val="none"/>
        <c:tickLblPos val="nextTo"/>
        <c:crossAx val="107782528"/>
        <c:crosses val="autoZero"/>
        <c:crossBetween val="between"/>
      </c:valAx>
      <c:spPr>
        <a:ln>
          <a:noFill/>
        </a:ln>
      </c:spPr>
    </c:plotArea>
    <c:plotVisOnly val="1"/>
    <c:dispBlanksAs val="gap"/>
    <c:showDLblsOverMax val="0"/>
  </c:chart>
  <c:spPr>
    <a:ln>
      <a:noFill/>
    </a:ln>
  </c:sp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manualLayout>
          <c:layoutTarget val="inner"/>
          <c:xMode val="edge"/>
          <c:yMode val="edge"/>
          <c:x val="0.15350250164042001"/>
          <c:y val="6.9919072615923006E-2"/>
          <c:w val="0.810386482939633"/>
          <c:h val="0.73444808982210497"/>
        </c:manualLayout>
      </c:layout>
      <c:barChart>
        <c:barDir val="col"/>
        <c:grouping val="clustered"/>
        <c:varyColors val="0"/>
        <c:ser>
          <c:idx val="0"/>
          <c:order val="0"/>
          <c:tx>
            <c:strRef>
              <c:f>Heat_InsulbyNZDep!$B$1</c:f>
              <c:strCache>
                <c:ptCount val="1"/>
                <c:pt idx="0">
                  <c:v>Heating Subsidy</c:v>
                </c:pt>
              </c:strCache>
            </c:strRef>
          </c:tx>
          <c:spPr>
            <a:solidFill>
              <a:srgbClr val="EA651C"/>
            </a:solidFill>
          </c:spPr>
          <c:invertIfNegative val="0"/>
          <c:cat>
            <c:strRef>
              <c:f>Heat_InsulbyNZDep!$A$2:$A$12</c:f>
              <c:strCache>
                <c:ptCount val="11"/>
                <c:pt idx="0">
                  <c:v>NULL</c:v>
                </c:pt>
                <c:pt idx="1">
                  <c:v>1</c:v>
                </c:pt>
                <c:pt idx="2">
                  <c:v>2</c:v>
                </c:pt>
                <c:pt idx="3">
                  <c:v>3</c:v>
                </c:pt>
                <c:pt idx="4">
                  <c:v>4</c:v>
                </c:pt>
                <c:pt idx="5">
                  <c:v>5</c:v>
                </c:pt>
                <c:pt idx="6">
                  <c:v>6</c:v>
                </c:pt>
                <c:pt idx="7">
                  <c:v>7</c:v>
                </c:pt>
                <c:pt idx="8">
                  <c:v>8</c:v>
                </c:pt>
                <c:pt idx="9">
                  <c:v>9</c:v>
                </c:pt>
                <c:pt idx="10">
                  <c:v>10</c:v>
                </c:pt>
              </c:strCache>
            </c:strRef>
          </c:cat>
          <c:val>
            <c:numRef>
              <c:f>Heat_InsulbyNZDep!$B$2:$B$12</c:f>
              <c:numCache>
                <c:formatCode>0.00</c:formatCode>
                <c:ptCount val="11"/>
                <c:pt idx="0">
                  <c:v>0.247054351957431</c:v>
                </c:pt>
                <c:pt idx="1">
                  <c:v>7.235163164467612</c:v>
                </c:pt>
                <c:pt idx="2">
                  <c:v>8.7962208828799469</c:v>
                </c:pt>
                <c:pt idx="3">
                  <c:v>9.5183797578324221</c:v>
                </c:pt>
                <c:pt idx="4">
                  <c:v>10.001628929793119</c:v>
                </c:pt>
                <c:pt idx="5">
                  <c:v>11.006135635554109</c:v>
                </c:pt>
                <c:pt idx="6">
                  <c:v>11.17988814682087</c:v>
                </c:pt>
                <c:pt idx="7">
                  <c:v>12.135526958788081</c:v>
                </c:pt>
                <c:pt idx="8">
                  <c:v>11.934625617635881</c:v>
                </c:pt>
                <c:pt idx="9">
                  <c:v>10.446869739914209</c:v>
                </c:pt>
                <c:pt idx="10">
                  <c:v>7.4985068143562996</c:v>
                </c:pt>
              </c:numCache>
            </c:numRef>
          </c:val>
        </c:ser>
        <c:dLbls>
          <c:showLegendKey val="0"/>
          <c:showVal val="0"/>
          <c:showCatName val="0"/>
          <c:showSerName val="0"/>
          <c:showPercent val="0"/>
          <c:showBubbleSize val="0"/>
        </c:dLbls>
        <c:gapWidth val="20"/>
        <c:axId val="116152960"/>
        <c:axId val="116546176"/>
      </c:barChart>
      <c:catAx>
        <c:axId val="116152960"/>
        <c:scaling>
          <c:orientation val="minMax"/>
        </c:scaling>
        <c:delete val="0"/>
        <c:axPos val="b"/>
        <c:title>
          <c:tx>
            <c:rich>
              <a:bodyPr/>
              <a:lstStyle/>
              <a:p>
                <a:pPr>
                  <a:defRPr/>
                </a:pPr>
                <a:r>
                  <a:rPr lang="en-US"/>
                  <a:t>NZDep2013 decile (1 least deprived - 10 most deprived) </a:t>
                </a:r>
              </a:p>
            </c:rich>
          </c:tx>
          <c:layout/>
          <c:overlay val="0"/>
        </c:title>
        <c:majorTickMark val="none"/>
        <c:minorTickMark val="none"/>
        <c:tickLblPos val="nextTo"/>
        <c:crossAx val="116546176"/>
        <c:crosses val="autoZero"/>
        <c:auto val="1"/>
        <c:lblAlgn val="ctr"/>
        <c:lblOffset val="100"/>
        <c:noMultiLvlLbl val="0"/>
      </c:catAx>
      <c:valAx>
        <c:axId val="116546176"/>
        <c:scaling>
          <c:orientation val="minMax"/>
        </c:scaling>
        <c:delete val="0"/>
        <c:axPos val="l"/>
        <c:title>
          <c:tx>
            <c:rich>
              <a:bodyPr/>
              <a:lstStyle/>
              <a:p>
                <a:pPr>
                  <a:defRPr/>
                </a:pPr>
                <a:r>
                  <a:rPr lang="en-US"/>
                  <a:t>Percentage of  households</a:t>
                </a:r>
              </a:p>
            </c:rich>
          </c:tx>
          <c:layout/>
          <c:overlay val="0"/>
        </c:title>
        <c:numFmt formatCode="0.00" sourceLinked="1"/>
        <c:majorTickMark val="out"/>
        <c:minorTickMark val="none"/>
        <c:tickLblPos val="nextTo"/>
        <c:crossAx val="116152960"/>
        <c:crosses val="autoZero"/>
        <c:crossBetween val="between"/>
      </c:valAx>
      <c:spPr>
        <a:ln>
          <a:noFill/>
        </a:ln>
      </c:spPr>
    </c:plotArea>
    <c:plotVisOnly val="1"/>
    <c:dispBlanksAs val="gap"/>
    <c:showDLblsOverMax val="0"/>
  </c:chart>
  <c:spPr>
    <a:ln>
      <a:noFill/>
    </a:ln>
  </c:spPr>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manualLayout>
          <c:layoutTarget val="inner"/>
          <c:xMode val="edge"/>
          <c:yMode val="edge"/>
          <c:x val="5.2122824924662185E-2"/>
          <c:y val="5.1589020944271972E-2"/>
          <c:w val="0.92300160396617092"/>
          <c:h val="0.79278951241978779"/>
        </c:manualLayout>
      </c:layout>
      <c:barChart>
        <c:barDir val="col"/>
        <c:grouping val="clustered"/>
        <c:varyColors val="0"/>
        <c:ser>
          <c:idx val="0"/>
          <c:order val="0"/>
          <c:tx>
            <c:strRef>
              <c:f>Heat_InsulbyAgeofHouse!$E$1</c:f>
              <c:strCache>
                <c:ptCount val="1"/>
                <c:pt idx="0">
                  <c:v>Insul Count</c:v>
                </c:pt>
              </c:strCache>
            </c:strRef>
          </c:tx>
          <c:spPr>
            <a:solidFill>
              <a:srgbClr val="78C579"/>
            </a:solidFill>
          </c:spPr>
          <c:invertIfNegative val="0"/>
          <c:cat>
            <c:strRef>
              <c:f>Heat_InsulbyAgeofHouse!$D$2:$D$12</c:f>
              <c:strCache>
                <c:ptCount val="11"/>
                <c:pt idx="0">
                  <c:v>1790-1899</c:v>
                </c:pt>
                <c:pt idx="1">
                  <c:v>1900-1909</c:v>
                </c:pt>
                <c:pt idx="2">
                  <c:v>1910-1919</c:v>
                </c:pt>
                <c:pt idx="3">
                  <c:v>1920-1929</c:v>
                </c:pt>
                <c:pt idx="4">
                  <c:v>1930-1939</c:v>
                </c:pt>
                <c:pt idx="5">
                  <c:v>1940-1949</c:v>
                </c:pt>
                <c:pt idx="6">
                  <c:v>1950-1959</c:v>
                </c:pt>
                <c:pt idx="7">
                  <c:v>1960-1969</c:v>
                </c:pt>
                <c:pt idx="8">
                  <c:v>1970-1979</c:v>
                </c:pt>
                <c:pt idx="9">
                  <c:v>1980-1989</c:v>
                </c:pt>
                <c:pt idx="10">
                  <c:v>1990-2000</c:v>
                </c:pt>
              </c:strCache>
            </c:strRef>
          </c:cat>
          <c:val>
            <c:numRef>
              <c:f>Heat_InsulbyAgeofHouse!$E$2:$E$12</c:f>
              <c:numCache>
                <c:formatCode>General</c:formatCode>
                <c:ptCount val="11"/>
                <c:pt idx="0">
                  <c:v>0.48290135015275498</c:v>
                </c:pt>
                <c:pt idx="1">
                  <c:v>2.2725032925092048</c:v>
                </c:pt>
                <c:pt idx="2">
                  <c:v>2.0794323445353311</c:v>
                </c:pt>
                <c:pt idx="3">
                  <c:v>4.123475814616044</c:v>
                </c:pt>
                <c:pt idx="4">
                  <c:v>4.0271643208471772</c:v>
                </c:pt>
                <c:pt idx="5">
                  <c:v>5.2693586102475436</c:v>
                </c:pt>
                <c:pt idx="6">
                  <c:v>13.458075382782191</c:v>
                </c:pt>
                <c:pt idx="7">
                  <c:v>20.324412947848451</c:v>
                </c:pt>
                <c:pt idx="8">
                  <c:v>21.92631946746463</c:v>
                </c:pt>
                <c:pt idx="9">
                  <c:v>12.948296406461379</c:v>
                </c:pt>
                <c:pt idx="10">
                  <c:v>13.08806006253527</c:v>
                </c:pt>
              </c:numCache>
            </c:numRef>
          </c:val>
        </c:ser>
        <c:dLbls>
          <c:showLegendKey val="0"/>
          <c:showVal val="0"/>
          <c:showCatName val="0"/>
          <c:showSerName val="0"/>
          <c:showPercent val="0"/>
          <c:showBubbleSize val="0"/>
        </c:dLbls>
        <c:gapWidth val="20"/>
        <c:axId val="116654848"/>
        <c:axId val="116657152"/>
      </c:barChart>
      <c:lineChart>
        <c:grouping val="standard"/>
        <c:varyColors val="0"/>
        <c:ser>
          <c:idx val="1"/>
          <c:order val="1"/>
          <c:tx>
            <c:strRef>
              <c:f>Heat_InsulbyAgeofHouse!$F$1</c:f>
              <c:strCache>
                <c:ptCount val="1"/>
                <c:pt idx="0">
                  <c:v>Dwelling Stock</c:v>
                </c:pt>
              </c:strCache>
            </c:strRef>
          </c:tx>
          <c:spPr>
            <a:ln w="19050">
              <a:solidFill>
                <a:srgbClr val="238343"/>
              </a:solidFill>
            </a:ln>
          </c:spPr>
          <c:marker>
            <c:symbol val="square"/>
            <c:size val="5"/>
            <c:spPr>
              <a:solidFill>
                <a:srgbClr val="238343"/>
              </a:solidFill>
            </c:spPr>
          </c:marker>
          <c:cat>
            <c:strRef>
              <c:f>Heat_InsulbyAgeofHouse!$D$2:$D$12</c:f>
              <c:strCache>
                <c:ptCount val="11"/>
                <c:pt idx="0">
                  <c:v>1790-1899</c:v>
                </c:pt>
                <c:pt idx="1">
                  <c:v>1900-1909</c:v>
                </c:pt>
                <c:pt idx="2">
                  <c:v>1910-1919</c:v>
                </c:pt>
                <c:pt idx="3">
                  <c:v>1920-1929</c:v>
                </c:pt>
                <c:pt idx="4">
                  <c:v>1930-1939</c:v>
                </c:pt>
                <c:pt idx="5">
                  <c:v>1940-1949</c:v>
                </c:pt>
                <c:pt idx="6">
                  <c:v>1950-1959</c:v>
                </c:pt>
                <c:pt idx="7">
                  <c:v>1960-1969</c:v>
                </c:pt>
                <c:pt idx="8">
                  <c:v>1970-1979</c:v>
                </c:pt>
                <c:pt idx="9">
                  <c:v>1980-1989</c:v>
                </c:pt>
                <c:pt idx="10">
                  <c:v>1990-2000</c:v>
                </c:pt>
              </c:strCache>
            </c:strRef>
          </c:cat>
          <c:val>
            <c:numRef>
              <c:f>Heat_InsulbyAgeofHouse!$F$2:$F$12</c:f>
              <c:numCache>
                <c:formatCode>General</c:formatCode>
                <c:ptCount val="11"/>
                <c:pt idx="0">
                  <c:v>0.41</c:v>
                </c:pt>
                <c:pt idx="1">
                  <c:v>1.83</c:v>
                </c:pt>
                <c:pt idx="2">
                  <c:v>3.79</c:v>
                </c:pt>
                <c:pt idx="3">
                  <c:v>5.48</c:v>
                </c:pt>
                <c:pt idx="4">
                  <c:v>3.79</c:v>
                </c:pt>
                <c:pt idx="5">
                  <c:v>6.03</c:v>
                </c:pt>
                <c:pt idx="6">
                  <c:v>13.07</c:v>
                </c:pt>
                <c:pt idx="7">
                  <c:v>17.600000000000001</c:v>
                </c:pt>
                <c:pt idx="8">
                  <c:v>20.45</c:v>
                </c:pt>
                <c:pt idx="9">
                  <c:v>13.13</c:v>
                </c:pt>
                <c:pt idx="10">
                  <c:v>14.42</c:v>
                </c:pt>
              </c:numCache>
            </c:numRef>
          </c:val>
          <c:smooth val="0"/>
        </c:ser>
        <c:dLbls>
          <c:showLegendKey val="0"/>
          <c:showVal val="0"/>
          <c:showCatName val="0"/>
          <c:showSerName val="0"/>
          <c:showPercent val="0"/>
          <c:showBubbleSize val="0"/>
        </c:dLbls>
        <c:marker val="1"/>
        <c:smooth val="0"/>
        <c:axId val="116654848"/>
        <c:axId val="116657152"/>
      </c:lineChart>
      <c:catAx>
        <c:axId val="116654848"/>
        <c:scaling>
          <c:orientation val="minMax"/>
        </c:scaling>
        <c:delete val="0"/>
        <c:axPos val="b"/>
        <c:title>
          <c:tx>
            <c:rich>
              <a:bodyPr/>
              <a:lstStyle/>
              <a:p>
                <a:pPr>
                  <a:defRPr/>
                </a:pPr>
                <a:r>
                  <a:rPr lang="en-US"/>
                  <a:t>Time period in which dwelling was built</a:t>
                </a:r>
              </a:p>
            </c:rich>
          </c:tx>
          <c:layout/>
          <c:overlay val="0"/>
        </c:title>
        <c:majorTickMark val="none"/>
        <c:minorTickMark val="none"/>
        <c:tickLblPos val="nextTo"/>
        <c:crossAx val="116657152"/>
        <c:crosses val="autoZero"/>
        <c:auto val="1"/>
        <c:lblAlgn val="ctr"/>
        <c:lblOffset val="100"/>
        <c:noMultiLvlLbl val="0"/>
      </c:catAx>
      <c:valAx>
        <c:axId val="116657152"/>
        <c:scaling>
          <c:orientation val="minMax"/>
        </c:scaling>
        <c:delete val="0"/>
        <c:axPos val="l"/>
        <c:title>
          <c:tx>
            <c:rich>
              <a:bodyPr/>
              <a:lstStyle/>
              <a:p>
                <a:pPr>
                  <a:defRPr/>
                </a:pPr>
                <a:r>
                  <a:rPr lang="en-US"/>
                  <a:t>Proportion of dwellings where ageod dwelling was stated</a:t>
                </a:r>
              </a:p>
            </c:rich>
          </c:tx>
          <c:layout/>
          <c:overlay val="0"/>
        </c:title>
        <c:numFmt formatCode="General" sourceLinked="1"/>
        <c:majorTickMark val="out"/>
        <c:minorTickMark val="none"/>
        <c:tickLblPos val="nextTo"/>
        <c:crossAx val="116654848"/>
        <c:crosses val="autoZero"/>
        <c:crossBetween val="between"/>
      </c:valAx>
    </c:plotArea>
    <c:plotVisOnly val="1"/>
    <c:dispBlanksAs val="gap"/>
    <c:showDLblsOverMax val="0"/>
  </c:chart>
  <c:spPr>
    <a:ln w="6350">
      <a:noFill/>
    </a:ln>
  </c:sp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manualLayout>
          <c:layoutTarget val="inner"/>
          <c:xMode val="edge"/>
          <c:yMode val="edge"/>
          <c:x val="5.3239525614853705E-2"/>
          <c:y val="0.10914649545301186"/>
          <c:w val="0.8956012442889083"/>
          <c:h val="0.75066654323068926"/>
        </c:manualLayout>
      </c:layout>
      <c:barChart>
        <c:barDir val="col"/>
        <c:grouping val="clustered"/>
        <c:varyColors val="0"/>
        <c:ser>
          <c:idx val="0"/>
          <c:order val="0"/>
          <c:tx>
            <c:strRef>
              <c:f>Heat_InsulbyAgeofHouse!$E$20</c:f>
              <c:strCache>
                <c:ptCount val="1"/>
                <c:pt idx="0">
                  <c:v>Heat Count</c:v>
                </c:pt>
              </c:strCache>
            </c:strRef>
          </c:tx>
          <c:spPr>
            <a:solidFill>
              <a:srgbClr val="EA651C"/>
            </a:solidFill>
          </c:spPr>
          <c:invertIfNegative val="0"/>
          <c:cat>
            <c:strRef>
              <c:f>Heat_InsulbyAgeofHouse!$D$21:$D$31</c:f>
              <c:strCache>
                <c:ptCount val="11"/>
                <c:pt idx="0">
                  <c:v>1840-1899</c:v>
                </c:pt>
                <c:pt idx="1">
                  <c:v>1900-1909</c:v>
                </c:pt>
                <c:pt idx="2">
                  <c:v>1910-1919</c:v>
                </c:pt>
                <c:pt idx="3">
                  <c:v>1920-1929</c:v>
                </c:pt>
                <c:pt idx="4">
                  <c:v>1930-1939</c:v>
                </c:pt>
                <c:pt idx="5">
                  <c:v>1940-1949</c:v>
                </c:pt>
                <c:pt idx="6">
                  <c:v>1950-1959</c:v>
                </c:pt>
                <c:pt idx="7">
                  <c:v>1960-1969</c:v>
                </c:pt>
                <c:pt idx="8">
                  <c:v>1970-1979</c:v>
                </c:pt>
                <c:pt idx="9">
                  <c:v>1980-1989</c:v>
                </c:pt>
                <c:pt idx="10">
                  <c:v>1990-2000</c:v>
                </c:pt>
              </c:strCache>
            </c:strRef>
          </c:cat>
          <c:val>
            <c:numRef>
              <c:f>Heat_InsulbyAgeofHouse!$E$21:$E$31</c:f>
              <c:numCache>
                <c:formatCode>General</c:formatCode>
                <c:ptCount val="11"/>
                <c:pt idx="0">
                  <c:v>0.46435135919512399</c:v>
                </c:pt>
                <c:pt idx="1">
                  <c:v>2.2475895649930671</c:v>
                </c:pt>
                <c:pt idx="2">
                  <c:v>1.8896520589468251</c:v>
                </c:pt>
                <c:pt idx="3">
                  <c:v>4.0179291219244782</c:v>
                </c:pt>
                <c:pt idx="4">
                  <c:v>4.4468091967366421</c:v>
                </c:pt>
                <c:pt idx="5">
                  <c:v>5.3884105639934159</c:v>
                </c:pt>
                <c:pt idx="6">
                  <c:v>14.120795846635071</c:v>
                </c:pt>
                <c:pt idx="7">
                  <c:v>20.618490213150171</c:v>
                </c:pt>
                <c:pt idx="8">
                  <c:v>21.647157460256039</c:v>
                </c:pt>
                <c:pt idx="9">
                  <c:v>14.03695462900262</c:v>
                </c:pt>
                <c:pt idx="10">
                  <c:v>11.12185998516655</c:v>
                </c:pt>
              </c:numCache>
            </c:numRef>
          </c:val>
        </c:ser>
        <c:dLbls>
          <c:showLegendKey val="0"/>
          <c:showVal val="0"/>
          <c:showCatName val="0"/>
          <c:showSerName val="0"/>
          <c:showPercent val="0"/>
          <c:showBubbleSize val="0"/>
        </c:dLbls>
        <c:gapWidth val="19"/>
        <c:axId val="84353792"/>
        <c:axId val="84356096"/>
      </c:barChart>
      <c:lineChart>
        <c:grouping val="standard"/>
        <c:varyColors val="0"/>
        <c:ser>
          <c:idx val="1"/>
          <c:order val="1"/>
          <c:tx>
            <c:strRef>
              <c:f>Heat_InsulbyAgeofHouse!$F$20</c:f>
              <c:strCache>
                <c:ptCount val="1"/>
                <c:pt idx="0">
                  <c:v>Dwelling Stock</c:v>
                </c:pt>
              </c:strCache>
            </c:strRef>
          </c:tx>
          <c:spPr>
            <a:ln w="19050">
              <a:solidFill>
                <a:srgbClr val="C00000"/>
              </a:solidFill>
            </a:ln>
          </c:spPr>
          <c:marker>
            <c:symbol val="square"/>
            <c:size val="5"/>
            <c:spPr>
              <a:solidFill>
                <a:srgbClr val="C00000"/>
              </a:solidFill>
            </c:spPr>
          </c:marker>
          <c:cat>
            <c:strRef>
              <c:f>Heat_InsulbyAgeofHouse!$D$21:$D$31</c:f>
              <c:strCache>
                <c:ptCount val="11"/>
                <c:pt idx="0">
                  <c:v>1840-1899</c:v>
                </c:pt>
                <c:pt idx="1">
                  <c:v>1900-1909</c:v>
                </c:pt>
                <c:pt idx="2">
                  <c:v>1910-1919</c:v>
                </c:pt>
                <c:pt idx="3">
                  <c:v>1920-1929</c:v>
                </c:pt>
                <c:pt idx="4">
                  <c:v>1930-1939</c:v>
                </c:pt>
                <c:pt idx="5">
                  <c:v>1940-1949</c:v>
                </c:pt>
                <c:pt idx="6">
                  <c:v>1950-1959</c:v>
                </c:pt>
                <c:pt idx="7">
                  <c:v>1960-1969</c:v>
                </c:pt>
                <c:pt idx="8">
                  <c:v>1970-1979</c:v>
                </c:pt>
                <c:pt idx="9">
                  <c:v>1980-1989</c:v>
                </c:pt>
                <c:pt idx="10">
                  <c:v>1990-2000</c:v>
                </c:pt>
              </c:strCache>
            </c:strRef>
          </c:cat>
          <c:val>
            <c:numRef>
              <c:f>Heat_InsulbyAgeofHouse!$F$21:$F$31</c:f>
              <c:numCache>
                <c:formatCode>General</c:formatCode>
                <c:ptCount val="11"/>
                <c:pt idx="0">
                  <c:v>0.41</c:v>
                </c:pt>
                <c:pt idx="1">
                  <c:v>1.83</c:v>
                </c:pt>
                <c:pt idx="2">
                  <c:v>3.79</c:v>
                </c:pt>
                <c:pt idx="3">
                  <c:v>5.48</c:v>
                </c:pt>
                <c:pt idx="4">
                  <c:v>3.79</c:v>
                </c:pt>
                <c:pt idx="5">
                  <c:v>6.03</c:v>
                </c:pt>
                <c:pt idx="6">
                  <c:v>13.07</c:v>
                </c:pt>
                <c:pt idx="7">
                  <c:v>17.600000000000001</c:v>
                </c:pt>
                <c:pt idx="8">
                  <c:v>20.45</c:v>
                </c:pt>
                <c:pt idx="9">
                  <c:v>13.13</c:v>
                </c:pt>
                <c:pt idx="10">
                  <c:v>14.42</c:v>
                </c:pt>
              </c:numCache>
            </c:numRef>
          </c:val>
          <c:smooth val="0"/>
        </c:ser>
        <c:dLbls>
          <c:showLegendKey val="0"/>
          <c:showVal val="0"/>
          <c:showCatName val="0"/>
          <c:showSerName val="0"/>
          <c:showPercent val="0"/>
          <c:showBubbleSize val="0"/>
        </c:dLbls>
        <c:marker val="1"/>
        <c:smooth val="0"/>
        <c:axId val="84353792"/>
        <c:axId val="84356096"/>
      </c:lineChart>
      <c:catAx>
        <c:axId val="84353792"/>
        <c:scaling>
          <c:orientation val="minMax"/>
        </c:scaling>
        <c:delete val="0"/>
        <c:axPos val="b"/>
        <c:title>
          <c:tx>
            <c:rich>
              <a:bodyPr/>
              <a:lstStyle/>
              <a:p>
                <a:pPr>
                  <a:defRPr/>
                </a:pPr>
                <a:r>
                  <a:rPr lang="en-US"/>
                  <a:t>Time period in which dwelling was built</a:t>
                </a:r>
              </a:p>
            </c:rich>
          </c:tx>
          <c:layout/>
          <c:overlay val="0"/>
        </c:title>
        <c:majorTickMark val="none"/>
        <c:minorTickMark val="none"/>
        <c:tickLblPos val="nextTo"/>
        <c:crossAx val="84356096"/>
        <c:crosses val="autoZero"/>
        <c:auto val="1"/>
        <c:lblAlgn val="ctr"/>
        <c:lblOffset val="100"/>
        <c:noMultiLvlLbl val="0"/>
      </c:catAx>
      <c:valAx>
        <c:axId val="84356096"/>
        <c:scaling>
          <c:orientation val="minMax"/>
        </c:scaling>
        <c:delete val="0"/>
        <c:axPos val="l"/>
        <c:title>
          <c:tx>
            <c:rich>
              <a:bodyPr/>
              <a:lstStyle/>
              <a:p>
                <a:pPr>
                  <a:defRPr/>
                </a:pPr>
                <a:r>
                  <a:rPr lang="en-NZ"/>
                  <a:t>Proportion of dwellings where age of dwelling was  stated</a:t>
                </a:r>
              </a:p>
            </c:rich>
          </c:tx>
          <c:layout/>
          <c:overlay val="0"/>
        </c:title>
        <c:numFmt formatCode="General" sourceLinked="1"/>
        <c:majorTickMark val="out"/>
        <c:minorTickMark val="none"/>
        <c:tickLblPos val="nextTo"/>
        <c:crossAx val="84353792"/>
        <c:crosses val="autoZero"/>
        <c:crossBetween val="between"/>
      </c:valAx>
    </c:plotArea>
    <c:plotVisOnly val="1"/>
    <c:dispBlanksAs val="gap"/>
    <c:showDLblsOverMax val="0"/>
  </c:chart>
  <c:spPr>
    <a:ln>
      <a:noFill/>
    </a:ln>
  </c:sp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Heat_InsulbyUrban_Rural!$A$11</c:f>
              <c:strCache>
                <c:ptCount val="1"/>
                <c:pt idx="0">
                  <c:v>Main urban area</c:v>
                </c:pt>
              </c:strCache>
            </c:strRef>
          </c:tx>
          <c:spPr>
            <a:solidFill>
              <a:srgbClr val="004529"/>
            </a:solidFill>
          </c:spPr>
          <c:invertIfNegative val="0"/>
          <c:cat>
            <c:strRef>
              <c:f>Heat_InsulbyUrban_Rural!$B$10</c:f>
              <c:strCache>
                <c:ptCount val="1"/>
                <c:pt idx="0">
                  <c:v>Insulation Retrofitted (%)</c:v>
                </c:pt>
              </c:strCache>
            </c:strRef>
          </c:cat>
          <c:val>
            <c:numRef>
              <c:f>Heat_InsulbyUrban_Rural!$B$11</c:f>
              <c:numCache>
                <c:formatCode>0.00</c:formatCode>
                <c:ptCount val="1"/>
                <c:pt idx="0">
                  <c:v>74.260000000000005</c:v>
                </c:pt>
              </c:numCache>
            </c:numRef>
          </c:val>
        </c:ser>
        <c:ser>
          <c:idx val="1"/>
          <c:order val="1"/>
          <c:tx>
            <c:strRef>
              <c:f>Heat_InsulbyUrban_Rural!$A$12</c:f>
              <c:strCache>
                <c:ptCount val="1"/>
                <c:pt idx="0">
                  <c:v>Secondary urban area</c:v>
                </c:pt>
              </c:strCache>
            </c:strRef>
          </c:tx>
          <c:spPr>
            <a:solidFill>
              <a:srgbClr val="238343"/>
            </a:solidFill>
          </c:spPr>
          <c:invertIfNegative val="0"/>
          <c:dPt>
            <c:idx val="0"/>
            <c:invertIfNegative val="0"/>
            <c:bubble3D val="0"/>
          </c:dPt>
          <c:cat>
            <c:strRef>
              <c:f>Heat_InsulbyUrban_Rural!$B$10</c:f>
              <c:strCache>
                <c:ptCount val="1"/>
                <c:pt idx="0">
                  <c:v>Insulation Retrofitted (%)</c:v>
                </c:pt>
              </c:strCache>
            </c:strRef>
          </c:cat>
          <c:val>
            <c:numRef>
              <c:f>Heat_InsulbyUrban_Rural!$B$12</c:f>
              <c:numCache>
                <c:formatCode>0.00</c:formatCode>
                <c:ptCount val="1"/>
                <c:pt idx="0">
                  <c:v>7.18</c:v>
                </c:pt>
              </c:numCache>
            </c:numRef>
          </c:val>
        </c:ser>
        <c:ser>
          <c:idx val="2"/>
          <c:order val="2"/>
          <c:tx>
            <c:strRef>
              <c:f>Heat_InsulbyUrban_Rural!$A$13</c:f>
              <c:strCache>
                <c:ptCount val="1"/>
                <c:pt idx="0">
                  <c:v>Minor urban area</c:v>
                </c:pt>
              </c:strCache>
            </c:strRef>
          </c:tx>
          <c:spPr>
            <a:solidFill>
              <a:srgbClr val="78C579"/>
            </a:solidFill>
          </c:spPr>
          <c:invertIfNegative val="0"/>
          <c:cat>
            <c:strRef>
              <c:f>Heat_InsulbyUrban_Rural!$B$10</c:f>
              <c:strCache>
                <c:ptCount val="1"/>
                <c:pt idx="0">
                  <c:v>Insulation Retrofitted (%)</c:v>
                </c:pt>
              </c:strCache>
            </c:strRef>
          </c:cat>
          <c:val>
            <c:numRef>
              <c:f>Heat_InsulbyUrban_Rural!$B$13</c:f>
              <c:numCache>
                <c:formatCode>0.00</c:formatCode>
                <c:ptCount val="1"/>
                <c:pt idx="0">
                  <c:v>9.18</c:v>
                </c:pt>
              </c:numCache>
            </c:numRef>
          </c:val>
        </c:ser>
        <c:ser>
          <c:idx val="3"/>
          <c:order val="3"/>
          <c:tx>
            <c:strRef>
              <c:f>Heat_InsulbyUrban_Rural!$A$14</c:f>
              <c:strCache>
                <c:ptCount val="1"/>
                <c:pt idx="0">
                  <c:v>Rural central</c:v>
                </c:pt>
              </c:strCache>
            </c:strRef>
          </c:tx>
          <c:spPr>
            <a:solidFill>
              <a:srgbClr val="D8EFA2"/>
            </a:solidFill>
          </c:spPr>
          <c:invertIfNegative val="0"/>
          <c:cat>
            <c:strRef>
              <c:f>Heat_InsulbyUrban_Rural!$B$10</c:f>
              <c:strCache>
                <c:ptCount val="1"/>
                <c:pt idx="0">
                  <c:v>Insulation Retrofitted (%)</c:v>
                </c:pt>
              </c:strCache>
            </c:strRef>
          </c:cat>
          <c:val>
            <c:numRef>
              <c:f>Heat_InsulbyUrban_Rural!$B$14</c:f>
              <c:numCache>
                <c:formatCode>0.00</c:formatCode>
                <c:ptCount val="1"/>
                <c:pt idx="0">
                  <c:v>1.7674029491912271</c:v>
                </c:pt>
              </c:numCache>
            </c:numRef>
          </c:val>
        </c:ser>
        <c:ser>
          <c:idx val="4"/>
          <c:order val="4"/>
          <c:tx>
            <c:strRef>
              <c:f>Heat_InsulbyUrban_Rural!$A$15</c:f>
              <c:strCache>
                <c:ptCount val="1"/>
                <c:pt idx="0">
                  <c:v>Rural (including offshore islands)</c:v>
                </c:pt>
              </c:strCache>
            </c:strRef>
          </c:tx>
          <c:spPr>
            <a:solidFill>
              <a:srgbClr val="F6FBB8"/>
            </a:solidFill>
          </c:spPr>
          <c:invertIfNegative val="0"/>
          <c:cat>
            <c:strRef>
              <c:f>Heat_InsulbyUrban_Rural!$B$10</c:f>
              <c:strCache>
                <c:ptCount val="1"/>
                <c:pt idx="0">
                  <c:v>Insulation Retrofitted (%)</c:v>
                </c:pt>
              </c:strCache>
            </c:strRef>
          </c:cat>
          <c:val>
            <c:numRef>
              <c:f>Heat_InsulbyUrban_Rural!$B$15</c:f>
              <c:numCache>
                <c:formatCode>0.00</c:formatCode>
                <c:ptCount val="1"/>
                <c:pt idx="0">
                  <c:v>7.6223313311971737</c:v>
                </c:pt>
              </c:numCache>
            </c:numRef>
          </c:val>
        </c:ser>
        <c:dLbls>
          <c:showLegendKey val="0"/>
          <c:showVal val="0"/>
          <c:showCatName val="0"/>
          <c:showSerName val="0"/>
          <c:showPercent val="0"/>
          <c:showBubbleSize val="0"/>
        </c:dLbls>
        <c:gapWidth val="75"/>
        <c:overlap val="100"/>
        <c:axId val="109032576"/>
        <c:axId val="109034880"/>
      </c:barChart>
      <c:catAx>
        <c:axId val="109032576"/>
        <c:scaling>
          <c:orientation val="minMax"/>
        </c:scaling>
        <c:delete val="0"/>
        <c:axPos val="b"/>
        <c:majorTickMark val="none"/>
        <c:minorTickMark val="none"/>
        <c:tickLblPos val="nextTo"/>
        <c:txPr>
          <a:bodyPr/>
          <a:lstStyle/>
          <a:p>
            <a:pPr>
              <a:defRPr b="1"/>
            </a:pPr>
            <a:endParaRPr lang="en-US"/>
          </a:p>
        </c:txPr>
        <c:crossAx val="109034880"/>
        <c:crosses val="autoZero"/>
        <c:auto val="1"/>
        <c:lblAlgn val="ctr"/>
        <c:lblOffset val="100"/>
        <c:noMultiLvlLbl val="0"/>
      </c:catAx>
      <c:valAx>
        <c:axId val="109034880"/>
        <c:scaling>
          <c:orientation val="minMax"/>
          <c:max val="100"/>
        </c:scaling>
        <c:delete val="0"/>
        <c:axPos val="l"/>
        <c:majorGridlines/>
        <c:title>
          <c:tx>
            <c:rich>
              <a:bodyPr/>
              <a:lstStyle/>
              <a:p>
                <a:pPr>
                  <a:defRPr/>
                </a:pPr>
                <a:r>
                  <a:rPr lang="en-US"/>
                  <a:t>Proportion of households</a:t>
                </a:r>
              </a:p>
            </c:rich>
          </c:tx>
          <c:layout/>
          <c:overlay val="0"/>
        </c:title>
        <c:numFmt formatCode="0" sourceLinked="0"/>
        <c:majorTickMark val="out"/>
        <c:minorTickMark val="none"/>
        <c:tickLblPos val="nextTo"/>
        <c:crossAx val="109032576"/>
        <c:crosses val="autoZero"/>
        <c:crossBetween val="between"/>
      </c:valAx>
    </c:plotArea>
    <c:legend>
      <c:legendPos val="r"/>
      <c:layout/>
      <c:overlay val="0"/>
    </c:legend>
    <c:plotVisOnly val="1"/>
    <c:dispBlanksAs val="gap"/>
    <c:showDLblsOverMax val="0"/>
  </c:chart>
  <c:spPr>
    <a:ln>
      <a:noFill/>
    </a:ln>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Heat_InsulbyUrban_Rural!$A$20</c:f>
              <c:strCache>
                <c:ptCount val="1"/>
                <c:pt idx="0">
                  <c:v>Main urban area</c:v>
                </c:pt>
              </c:strCache>
            </c:strRef>
          </c:tx>
          <c:spPr>
            <a:solidFill>
              <a:srgbClr val="D03B22"/>
            </a:solidFill>
          </c:spPr>
          <c:invertIfNegative val="0"/>
          <c:cat>
            <c:strRef>
              <c:f>Heat_InsulbyUrban_Rural!$B$19</c:f>
              <c:strCache>
                <c:ptCount val="1"/>
                <c:pt idx="0">
                  <c:v>Heating Subsidy (%)</c:v>
                </c:pt>
              </c:strCache>
            </c:strRef>
          </c:cat>
          <c:val>
            <c:numRef>
              <c:f>Heat_InsulbyUrban_Rural!$B$20</c:f>
              <c:numCache>
                <c:formatCode>0.00</c:formatCode>
                <c:ptCount val="1"/>
                <c:pt idx="0">
                  <c:v>81.571374273768726</c:v>
                </c:pt>
              </c:numCache>
            </c:numRef>
          </c:val>
        </c:ser>
        <c:ser>
          <c:idx val="1"/>
          <c:order val="1"/>
          <c:tx>
            <c:strRef>
              <c:f>Heat_InsulbyUrban_Rural!$A$21</c:f>
              <c:strCache>
                <c:ptCount val="1"/>
                <c:pt idx="0">
                  <c:v>Secondary urban area</c:v>
                </c:pt>
              </c:strCache>
            </c:strRef>
          </c:tx>
          <c:spPr>
            <a:solidFill>
              <a:srgbClr val="EA651C"/>
            </a:solidFill>
          </c:spPr>
          <c:invertIfNegative val="0"/>
          <c:cat>
            <c:strRef>
              <c:f>Heat_InsulbyUrban_Rural!$B$19</c:f>
              <c:strCache>
                <c:ptCount val="1"/>
                <c:pt idx="0">
                  <c:v>Heating Subsidy (%)</c:v>
                </c:pt>
              </c:strCache>
            </c:strRef>
          </c:cat>
          <c:val>
            <c:numRef>
              <c:f>Heat_InsulbyUrban_Rural!$B$21</c:f>
              <c:numCache>
                <c:formatCode>0.00</c:formatCode>
                <c:ptCount val="1"/>
                <c:pt idx="0">
                  <c:v>6.8605093120486487</c:v>
                </c:pt>
              </c:numCache>
            </c:numRef>
          </c:val>
        </c:ser>
        <c:ser>
          <c:idx val="2"/>
          <c:order val="2"/>
          <c:tx>
            <c:strRef>
              <c:f>Heat_InsulbyUrban_Rural!$A$22</c:f>
              <c:strCache>
                <c:ptCount val="1"/>
                <c:pt idx="0">
                  <c:v>Minor urban area</c:v>
                </c:pt>
              </c:strCache>
            </c:strRef>
          </c:tx>
          <c:spPr>
            <a:solidFill>
              <a:srgbClr val="FF9933"/>
            </a:solidFill>
          </c:spPr>
          <c:invertIfNegative val="0"/>
          <c:cat>
            <c:strRef>
              <c:f>Heat_InsulbyUrban_Rural!$B$19</c:f>
              <c:strCache>
                <c:ptCount val="1"/>
                <c:pt idx="0">
                  <c:v>Heating Subsidy (%)</c:v>
                </c:pt>
              </c:strCache>
            </c:strRef>
          </c:cat>
          <c:val>
            <c:numRef>
              <c:f>Heat_InsulbyUrban_Rural!$B$22</c:f>
              <c:numCache>
                <c:formatCode>0.00</c:formatCode>
                <c:ptCount val="1"/>
                <c:pt idx="0">
                  <c:v>7.2297333984905281</c:v>
                </c:pt>
              </c:numCache>
            </c:numRef>
          </c:val>
        </c:ser>
        <c:ser>
          <c:idx val="3"/>
          <c:order val="3"/>
          <c:tx>
            <c:strRef>
              <c:f>Heat_InsulbyUrban_Rural!$A$23</c:f>
              <c:strCache>
                <c:ptCount val="1"/>
                <c:pt idx="0">
                  <c:v>Rural central</c:v>
                </c:pt>
              </c:strCache>
            </c:strRef>
          </c:tx>
          <c:spPr>
            <a:solidFill>
              <a:schemeClr val="accent6">
                <a:lumMod val="60000"/>
                <a:lumOff val="40000"/>
              </a:schemeClr>
            </a:solidFill>
          </c:spPr>
          <c:invertIfNegative val="0"/>
          <c:cat>
            <c:strRef>
              <c:f>Heat_InsulbyUrban_Rural!$B$19</c:f>
              <c:strCache>
                <c:ptCount val="1"/>
                <c:pt idx="0">
                  <c:v>Heating Subsidy (%)</c:v>
                </c:pt>
              </c:strCache>
            </c:strRef>
          </c:cat>
          <c:val>
            <c:numRef>
              <c:f>Heat_InsulbyUrban_Rural!$B$23</c:f>
              <c:numCache>
                <c:formatCode>0.00</c:formatCode>
                <c:ptCount val="1"/>
                <c:pt idx="0">
                  <c:v>1.259705706684042</c:v>
                </c:pt>
              </c:numCache>
            </c:numRef>
          </c:val>
        </c:ser>
        <c:ser>
          <c:idx val="4"/>
          <c:order val="4"/>
          <c:tx>
            <c:strRef>
              <c:f>Heat_InsulbyUrban_Rural!$A$24</c:f>
              <c:strCache>
                <c:ptCount val="1"/>
                <c:pt idx="0">
                  <c:v>Rural (including offshore islands)</c:v>
                </c:pt>
              </c:strCache>
            </c:strRef>
          </c:tx>
          <c:spPr>
            <a:solidFill>
              <a:schemeClr val="accent6">
                <a:lumMod val="20000"/>
                <a:lumOff val="80000"/>
              </a:schemeClr>
            </a:solidFill>
          </c:spPr>
          <c:invertIfNegative val="0"/>
          <c:cat>
            <c:strRef>
              <c:f>Heat_InsulbyUrban_Rural!$B$19</c:f>
              <c:strCache>
                <c:ptCount val="1"/>
                <c:pt idx="0">
                  <c:v>Heating Subsidy (%)</c:v>
                </c:pt>
              </c:strCache>
            </c:strRef>
          </c:cat>
          <c:val>
            <c:numRef>
              <c:f>Heat_InsulbyUrban_Rural!$B$24</c:f>
              <c:numCache>
                <c:formatCode>0.00</c:formatCode>
                <c:ptCount val="1"/>
                <c:pt idx="0">
                  <c:v>3.0786773090079822</c:v>
                </c:pt>
              </c:numCache>
            </c:numRef>
          </c:val>
        </c:ser>
        <c:dLbls>
          <c:showLegendKey val="0"/>
          <c:showVal val="0"/>
          <c:showCatName val="0"/>
          <c:showSerName val="0"/>
          <c:showPercent val="0"/>
          <c:showBubbleSize val="0"/>
        </c:dLbls>
        <c:gapWidth val="75"/>
        <c:overlap val="100"/>
        <c:axId val="117331456"/>
        <c:axId val="117332992"/>
      </c:barChart>
      <c:catAx>
        <c:axId val="117331456"/>
        <c:scaling>
          <c:orientation val="minMax"/>
        </c:scaling>
        <c:delete val="0"/>
        <c:axPos val="b"/>
        <c:majorTickMark val="none"/>
        <c:minorTickMark val="none"/>
        <c:tickLblPos val="nextTo"/>
        <c:txPr>
          <a:bodyPr/>
          <a:lstStyle/>
          <a:p>
            <a:pPr>
              <a:defRPr b="1"/>
            </a:pPr>
            <a:endParaRPr lang="en-US"/>
          </a:p>
        </c:txPr>
        <c:crossAx val="117332992"/>
        <c:crosses val="autoZero"/>
        <c:auto val="1"/>
        <c:lblAlgn val="ctr"/>
        <c:lblOffset val="100"/>
        <c:noMultiLvlLbl val="0"/>
      </c:catAx>
      <c:valAx>
        <c:axId val="117332992"/>
        <c:scaling>
          <c:orientation val="minMax"/>
          <c:max val="100"/>
        </c:scaling>
        <c:delete val="0"/>
        <c:axPos val="l"/>
        <c:majorGridlines/>
        <c:title>
          <c:tx>
            <c:rich>
              <a:bodyPr/>
              <a:lstStyle/>
              <a:p>
                <a:pPr>
                  <a:defRPr/>
                </a:pPr>
                <a:r>
                  <a:rPr lang="en-US"/>
                  <a:t>Proportion of households</a:t>
                </a:r>
              </a:p>
            </c:rich>
          </c:tx>
          <c:layout/>
          <c:overlay val="0"/>
        </c:title>
        <c:numFmt formatCode="0" sourceLinked="0"/>
        <c:majorTickMark val="out"/>
        <c:minorTickMark val="none"/>
        <c:tickLblPos val="nextTo"/>
        <c:crossAx val="117331456"/>
        <c:crosses val="autoZero"/>
        <c:crossBetween val="between"/>
      </c:valAx>
    </c:plotArea>
    <c:legend>
      <c:legendPos val="r"/>
      <c:layout/>
      <c:overlay val="0"/>
    </c:legend>
    <c:plotVisOnly val="1"/>
    <c:dispBlanksAs val="gap"/>
    <c:showDLblsOverMax val="0"/>
  </c:chart>
  <c:spPr>
    <a:ln>
      <a:noFill/>
    </a:ln>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N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stacked"/>
        <c:varyColors val="0"/>
        <c:ser>
          <c:idx val="0"/>
          <c:order val="0"/>
          <c:tx>
            <c:strRef>
              <c:f>HeatingType!$A$9</c:f>
              <c:strCache>
                <c:ptCount val="1"/>
                <c:pt idx="0">
                  <c:v>Heat Pump</c:v>
                </c:pt>
              </c:strCache>
            </c:strRef>
          </c:tx>
          <c:spPr>
            <a:solidFill>
              <a:srgbClr val="D03B22"/>
            </a:solidFill>
          </c:spPr>
          <c:invertIfNegative val="0"/>
          <c:cat>
            <c:strRef>
              <c:f>HeatingType!$B$8</c:f>
              <c:strCache>
                <c:ptCount val="1"/>
                <c:pt idx="0">
                  <c:v>Percentage of households</c:v>
                </c:pt>
              </c:strCache>
            </c:strRef>
          </c:cat>
          <c:val>
            <c:numRef>
              <c:f>HeatingType!$B$9</c:f>
              <c:numCache>
                <c:formatCode>0.00</c:formatCode>
                <c:ptCount val="1"/>
                <c:pt idx="0">
                  <c:v>77.947005484063695</c:v>
                </c:pt>
              </c:numCache>
            </c:numRef>
          </c:val>
        </c:ser>
        <c:ser>
          <c:idx val="1"/>
          <c:order val="1"/>
          <c:tx>
            <c:strRef>
              <c:f>HeatingType!$A$10</c:f>
              <c:strCache>
                <c:ptCount val="1"/>
                <c:pt idx="0">
                  <c:v>Wood Burner</c:v>
                </c:pt>
              </c:strCache>
            </c:strRef>
          </c:tx>
          <c:spPr>
            <a:solidFill>
              <a:srgbClr val="EA651C"/>
            </a:solidFill>
          </c:spPr>
          <c:invertIfNegative val="0"/>
          <c:cat>
            <c:strRef>
              <c:f>HeatingType!$B$8</c:f>
              <c:strCache>
                <c:ptCount val="1"/>
                <c:pt idx="0">
                  <c:v>Percentage of households</c:v>
                </c:pt>
              </c:strCache>
            </c:strRef>
          </c:cat>
          <c:val>
            <c:numRef>
              <c:f>HeatingType!$B$10</c:f>
              <c:numCache>
                <c:formatCode>0.00</c:formatCode>
                <c:ptCount val="1"/>
                <c:pt idx="0">
                  <c:v>19.658467720041269</c:v>
                </c:pt>
              </c:numCache>
            </c:numRef>
          </c:val>
        </c:ser>
        <c:ser>
          <c:idx val="2"/>
          <c:order val="2"/>
          <c:tx>
            <c:strRef>
              <c:f>HeatingType!$A$11</c:f>
              <c:strCache>
                <c:ptCount val="1"/>
                <c:pt idx="0">
                  <c:v>Pellet Burner</c:v>
                </c:pt>
              </c:strCache>
            </c:strRef>
          </c:tx>
          <c:spPr>
            <a:solidFill>
              <a:srgbClr val="FF9933"/>
            </a:solidFill>
          </c:spPr>
          <c:invertIfNegative val="0"/>
          <c:cat>
            <c:strRef>
              <c:f>HeatingType!$B$8</c:f>
              <c:strCache>
                <c:ptCount val="1"/>
                <c:pt idx="0">
                  <c:v>Percentage of households</c:v>
                </c:pt>
              </c:strCache>
            </c:strRef>
          </c:cat>
          <c:val>
            <c:numRef>
              <c:f>HeatingType!$B$11</c:f>
              <c:numCache>
                <c:formatCode>0.00</c:formatCode>
                <c:ptCount val="1"/>
                <c:pt idx="0">
                  <c:v>1.400879622088288</c:v>
                </c:pt>
              </c:numCache>
            </c:numRef>
          </c:val>
        </c:ser>
        <c:ser>
          <c:idx val="3"/>
          <c:order val="3"/>
          <c:tx>
            <c:strRef>
              <c:f>HeatingType!$A$12</c:f>
              <c:strCache>
                <c:ptCount val="1"/>
                <c:pt idx="0">
                  <c:v>Flued Gas Heater</c:v>
                </c:pt>
              </c:strCache>
            </c:strRef>
          </c:tx>
          <c:spPr>
            <a:solidFill>
              <a:schemeClr val="accent6">
                <a:lumMod val="40000"/>
                <a:lumOff val="60000"/>
              </a:schemeClr>
            </a:solidFill>
          </c:spPr>
          <c:invertIfNegative val="0"/>
          <c:cat>
            <c:strRef>
              <c:f>HeatingType!$B$8</c:f>
              <c:strCache>
                <c:ptCount val="1"/>
                <c:pt idx="0">
                  <c:v>Percentage of households</c:v>
                </c:pt>
              </c:strCache>
            </c:strRef>
          </c:cat>
          <c:val>
            <c:numRef>
              <c:f>HeatingType!$B$12</c:f>
              <c:numCache>
                <c:formatCode>0.00</c:formatCode>
                <c:ptCount val="1"/>
                <c:pt idx="0">
                  <c:v>0.993647173806809</c:v>
                </c:pt>
              </c:numCache>
            </c:numRef>
          </c:val>
        </c:ser>
        <c:dLbls>
          <c:showLegendKey val="0"/>
          <c:showVal val="0"/>
          <c:showCatName val="0"/>
          <c:showSerName val="0"/>
          <c:showPercent val="0"/>
          <c:showBubbleSize val="0"/>
        </c:dLbls>
        <c:gapWidth val="75"/>
        <c:overlap val="100"/>
        <c:axId val="123152256"/>
        <c:axId val="123158528"/>
      </c:barChart>
      <c:catAx>
        <c:axId val="123152256"/>
        <c:scaling>
          <c:orientation val="minMax"/>
        </c:scaling>
        <c:delete val="1"/>
        <c:axPos val="b"/>
        <c:title>
          <c:tx>
            <c:rich>
              <a:bodyPr/>
              <a:lstStyle/>
              <a:p>
                <a:pPr>
                  <a:defRPr/>
                </a:pPr>
                <a:r>
                  <a:rPr lang="en-US"/>
                  <a:t>Heating appliance</a:t>
                </a:r>
                <a:r>
                  <a:rPr lang="en-US" baseline="0"/>
                  <a:t> </a:t>
                </a:r>
                <a:r>
                  <a:rPr lang="en-US"/>
                  <a:t>installed</a:t>
                </a:r>
              </a:p>
            </c:rich>
          </c:tx>
          <c:layout/>
          <c:overlay val="0"/>
        </c:title>
        <c:majorTickMark val="none"/>
        <c:minorTickMark val="none"/>
        <c:tickLblPos val="nextTo"/>
        <c:crossAx val="123158528"/>
        <c:crosses val="autoZero"/>
        <c:auto val="1"/>
        <c:lblAlgn val="ctr"/>
        <c:lblOffset val="100"/>
        <c:noMultiLvlLbl val="0"/>
      </c:catAx>
      <c:valAx>
        <c:axId val="123158528"/>
        <c:scaling>
          <c:orientation val="minMax"/>
          <c:max val="100"/>
        </c:scaling>
        <c:delete val="0"/>
        <c:axPos val="l"/>
        <c:majorGridlines/>
        <c:title>
          <c:tx>
            <c:rich>
              <a:bodyPr/>
              <a:lstStyle/>
              <a:p>
                <a:pPr>
                  <a:defRPr/>
                </a:pPr>
                <a:r>
                  <a:rPr lang="en-US"/>
                  <a:t>Proportion of households</a:t>
                </a:r>
              </a:p>
            </c:rich>
          </c:tx>
          <c:layout/>
          <c:overlay val="0"/>
        </c:title>
        <c:numFmt formatCode="0" sourceLinked="0"/>
        <c:majorTickMark val="out"/>
        <c:minorTickMark val="none"/>
        <c:tickLblPos val="nextTo"/>
        <c:crossAx val="123152256"/>
        <c:crosses val="autoZero"/>
        <c:crossBetween val="between"/>
      </c:valAx>
    </c:plotArea>
    <c:legend>
      <c:legendPos val="r"/>
      <c:layout/>
      <c:overlay val="0"/>
    </c:legend>
    <c:plotVisOnly val="1"/>
    <c:dispBlanksAs val="gap"/>
    <c:showDLblsOverMax val="0"/>
  </c:chart>
  <c:spPr>
    <a:ln>
      <a:noFill/>
    </a:ln>
  </c:sp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0.0952</cdr:x>
      <cdr:y>0.18171</cdr:y>
    </cdr:from>
    <cdr:to>
      <cdr:x>0.97059</cdr:x>
      <cdr:y>0.27888</cdr:y>
    </cdr:to>
    <cdr:grpSp>
      <cdr:nvGrpSpPr>
        <cdr:cNvPr id="5" name="Group 4"/>
        <cdr:cNvGrpSpPr/>
      </cdr:nvGrpSpPr>
      <cdr:grpSpPr>
        <a:xfrm xmlns:a="http://schemas.openxmlformats.org/drawingml/2006/main">
          <a:off x="783458" y="822413"/>
          <a:ext cx="7204109" cy="439788"/>
          <a:chOff x="746125" y="498467"/>
          <a:chExt cx="4283075" cy="234958"/>
        </a:xfrm>
      </cdr:grpSpPr>
      <cdr:sp macro="" textlink="">
        <cdr:nvSpPr>
          <cdr:cNvPr id="2" name="TextBox 7"/>
          <cdr:cNvSpPr txBox="1"/>
        </cdr:nvSpPr>
        <cdr:spPr>
          <a:xfrm xmlns:a="http://schemas.openxmlformats.org/drawingml/2006/main">
            <a:off x="822320" y="498467"/>
            <a:ext cx="1654180" cy="23495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lang="en-NZ" sz="1000" b="1" i="0"/>
              <a:t>NZDep2013</a:t>
            </a:r>
            <a:r>
              <a:rPr lang="en-NZ" sz="1000" b="1" i="0" baseline="0"/>
              <a:t> distribution</a:t>
            </a:r>
            <a:endParaRPr lang="en-NZ" sz="1000" b="1" i="0">
              <a:latin typeface="Calibri" panose="020F0502020204030204" pitchFamily="34" charset="0"/>
            </a:endParaRPr>
          </a:p>
        </cdr:txBody>
      </cdr:sp>
      <cdr:cxnSp macro="">
        <cdr:nvCxnSpPr>
          <cdr:cNvPr id="3" name="Straight Connector 2"/>
          <cdr:cNvCxnSpPr/>
        </cdr:nvCxnSpPr>
        <cdr:spPr>
          <a:xfrm xmlns:a="http://schemas.openxmlformats.org/drawingml/2006/main" flipV="1">
            <a:off x="746125" y="714375"/>
            <a:ext cx="4283075" cy="3176"/>
          </a:xfrm>
          <a:prstGeom xmlns:a="http://schemas.openxmlformats.org/drawingml/2006/main" prst="line">
            <a:avLst/>
          </a:prstGeom>
          <a:ln xmlns:a="http://schemas.openxmlformats.org/drawingml/2006/main" w="19050">
            <a:solidFill>
              <a:srgbClr val="005B31"/>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grpSp>
  </cdr:relSizeAnchor>
</c:userShapes>
</file>

<file path=ppt/drawings/drawing2.xml><?xml version="1.0" encoding="utf-8"?>
<c:userShapes xmlns:c="http://schemas.openxmlformats.org/drawingml/2006/chart">
  <cdr:relSizeAnchor xmlns:cdr="http://schemas.openxmlformats.org/drawingml/2006/chartDrawing">
    <cdr:from>
      <cdr:x>0.15234</cdr:x>
      <cdr:y>0.28125</cdr:y>
    </cdr:from>
    <cdr:to>
      <cdr:x>0.96094</cdr:x>
      <cdr:y>0.28125</cdr:y>
    </cdr:to>
    <cdr:cxnSp macro="">
      <cdr:nvCxnSpPr>
        <cdr:cNvPr id="2" name="Straight Connector 1"/>
        <cdr:cNvCxnSpPr/>
      </cdr:nvCxnSpPr>
      <cdr:spPr>
        <a:xfrm xmlns:a="http://schemas.openxmlformats.org/drawingml/2006/main">
          <a:off x="742950" y="771525"/>
          <a:ext cx="3943349" cy="0"/>
        </a:xfrm>
        <a:prstGeom xmlns:a="http://schemas.openxmlformats.org/drawingml/2006/main" prst="line">
          <a:avLst/>
        </a:prstGeom>
        <a:ln xmlns:a="http://schemas.openxmlformats.org/drawingml/2006/main" w="19050">
          <a:solidFill>
            <a:srgbClr val="E43B22"/>
          </a:solidFill>
        </a:ln>
        <a:effectLst xmlns:a="http://schemas.openxmlformats.org/drawingml/2006/main"/>
      </cdr:spPr>
      <cdr:style>
        <a:lnRef xmlns:a="http://schemas.openxmlformats.org/drawingml/2006/main" idx="2">
          <a:schemeClr val="accent2"/>
        </a:lnRef>
        <a:fillRef xmlns:a="http://schemas.openxmlformats.org/drawingml/2006/main" idx="0">
          <a:schemeClr val="accent2"/>
        </a:fillRef>
        <a:effectRef xmlns:a="http://schemas.openxmlformats.org/drawingml/2006/main" idx="1">
          <a:schemeClr val="accent2"/>
        </a:effectRef>
        <a:fontRef xmlns:a="http://schemas.openxmlformats.org/drawingml/2006/main" idx="minor">
          <a:schemeClr val="tx1"/>
        </a:fontRef>
      </cdr:style>
    </cdr:cxnSp>
  </cdr:relSizeAnchor>
</c:userShapes>
</file>

<file path=ppt/drawings/drawing3.xml><?xml version="1.0" encoding="utf-8"?>
<c:userShapes xmlns:c="http://schemas.openxmlformats.org/drawingml/2006/chart">
  <cdr:relSizeAnchor xmlns:cdr="http://schemas.openxmlformats.org/drawingml/2006/chartDrawing">
    <cdr:from>
      <cdr:x>0.84267</cdr:x>
      <cdr:y>0.19772</cdr:y>
    </cdr:from>
    <cdr:to>
      <cdr:x>1</cdr:x>
      <cdr:y>0.30281</cdr:y>
    </cdr:to>
    <cdr:sp macro="" textlink="">
      <cdr:nvSpPr>
        <cdr:cNvPr id="2" name="Text Box 11"/>
        <cdr:cNvSpPr txBox="1">
          <a:spLocks xmlns:a="http://schemas.openxmlformats.org/drawingml/2006/main" noChangeArrowheads="1"/>
        </cdr:cNvSpPr>
      </cdr:nvSpPr>
      <cdr:spPr bwMode="auto">
        <a:xfrm xmlns:a="http://schemas.openxmlformats.org/drawingml/2006/main">
          <a:off x="6934835" y="894887"/>
          <a:ext cx="1294765" cy="47561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rot="0" vert="horz" wrap="square" lIns="91440" tIns="45720" rIns="91440" bIns="45720" anchor="t" anchorCtr="0">
          <a:noAutofit/>
        </a:bodyPr>
        <a:lstStyle xmlns:a="http://schemas.openxmlformats.org/drawingml/2006/main"/>
        <a:p xmlns:a="http://schemas.openxmlformats.org/drawingml/2006/main">
          <a:pPr>
            <a:spcAft>
              <a:spcPts val="0"/>
            </a:spcAft>
          </a:pPr>
          <a:r>
            <a:rPr lang="en-NZ" sz="1000" b="1">
              <a:effectLst/>
              <a:latin typeface="Calibri"/>
              <a:ea typeface="+mn-ea"/>
              <a:cs typeface="+mn-cs"/>
            </a:rPr>
            <a:t>NZ housing stock by age of dwelling (%)</a:t>
          </a:r>
          <a:endParaRPr lang="en-US" sz="1200">
            <a:effectLst/>
            <a:latin typeface="Times New Roman"/>
            <a:ea typeface="ＭＳ 明朝"/>
            <a:cs typeface="Times New Roman"/>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0.73346</cdr:x>
      <cdr:y>0.83131</cdr:y>
    </cdr:from>
    <cdr:to>
      <cdr:x>1</cdr:x>
      <cdr:y>1</cdr:y>
    </cdr:to>
    <cdr:sp macro="" textlink="">
      <cdr:nvSpPr>
        <cdr:cNvPr id="2" name="Text Box 11"/>
        <cdr:cNvSpPr txBox="1">
          <a:spLocks xmlns:a="http://schemas.openxmlformats.org/drawingml/2006/main" noChangeArrowheads="1"/>
        </cdr:cNvSpPr>
      </cdr:nvSpPr>
      <cdr:spPr bwMode="auto">
        <a:xfrm xmlns:a="http://schemas.openxmlformats.org/drawingml/2006/main">
          <a:off x="5470525" y="6507480"/>
          <a:ext cx="1294765" cy="475615"/>
        </a:xfrm>
        <a:prstGeom xmlns:a="http://schemas.openxmlformats.org/drawingml/2006/main" prst="rect">
          <a:avLst/>
        </a:prstGeom>
        <a:noFill xmlns:a="http://schemas.openxmlformats.org/drawingml/2006/main"/>
        <a:ln xmlns:a="http://schemas.openxmlformats.org/drawingml/2006/main" w="9525">
          <a:noFill/>
          <a:miter lim="800000"/>
          <a:headEnd/>
          <a:tailEnd/>
        </a:ln>
      </cdr:spPr>
    </cdr:sp>
  </cdr:relSizeAnchor>
  <cdr:relSizeAnchor xmlns:cdr="http://schemas.openxmlformats.org/drawingml/2006/chartDrawing">
    <cdr:from>
      <cdr:x>0.82312</cdr:x>
      <cdr:y>0.25427</cdr:y>
    </cdr:from>
    <cdr:to>
      <cdr:x>0.98045</cdr:x>
      <cdr:y>0.34462</cdr:y>
    </cdr:to>
    <cdr:sp macro="" textlink="">
      <cdr:nvSpPr>
        <cdr:cNvPr id="3" name="Text Box 27"/>
        <cdr:cNvSpPr txBox="1">
          <a:spLocks xmlns:a="http://schemas.openxmlformats.org/drawingml/2006/main" noChangeArrowheads="1"/>
        </cdr:cNvSpPr>
      </cdr:nvSpPr>
      <cdr:spPr bwMode="auto">
        <a:xfrm xmlns:a="http://schemas.openxmlformats.org/drawingml/2006/main">
          <a:off x="6773936" y="1150815"/>
          <a:ext cx="1294765" cy="40894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rot="0" vert="horz" wrap="square" lIns="91440" tIns="45720" rIns="91440" bIns="45720" anchor="t" anchorCtr="0">
          <a:noAutofit/>
        </a:bodyPr>
        <a:lstStyle xmlns:a="http://schemas.openxmlformats.org/drawingml/2006/main"/>
        <a:p xmlns:a="http://schemas.openxmlformats.org/drawingml/2006/main">
          <a:pPr>
            <a:spcAft>
              <a:spcPts val="0"/>
            </a:spcAft>
          </a:pPr>
          <a:r>
            <a:rPr lang="en-NZ" sz="1000" b="1">
              <a:effectLst/>
              <a:latin typeface="Calibri"/>
              <a:ea typeface="+mn-ea"/>
              <a:cs typeface="+mn-cs"/>
            </a:rPr>
            <a:t>NZ housing stock by age of dwelling (%)</a:t>
          </a:r>
          <a:endParaRPr lang="en-US" sz="1200">
            <a:effectLst/>
            <a:latin typeface="Times New Roman"/>
            <a:ea typeface="ＭＳ 明朝"/>
            <a:cs typeface="Times New Roman"/>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11.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575" cy="496889"/>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sz="quarter" idx="1"/>
          </p:nvPr>
        </p:nvSpPr>
        <p:spPr>
          <a:xfrm>
            <a:off x="3854451" y="1"/>
            <a:ext cx="2949575" cy="496889"/>
          </a:xfrm>
          <a:prstGeom prst="rect">
            <a:avLst/>
          </a:prstGeom>
        </p:spPr>
        <p:txBody>
          <a:bodyPr vert="horz" lIns="91440" tIns="45720" rIns="91440" bIns="45720" rtlCol="0"/>
          <a:lstStyle>
            <a:lvl1pPr algn="r">
              <a:defRPr sz="1200"/>
            </a:lvl1pPr>
          </a:lstStyle>
          <a:p>
            <a:fld id="{AFDD1994-3AFF-44FC-A9C8-C32B92BD444E}" type="datetimeFigureOut">
              <a:rPr lang="en-NZ" smtClean="0"/>
              <a:pPr/>
              <a:t>13/11/2014</a:t>
            </a:fld>
            <a:endParaRPr lang="en-NZ"/>
          </a:p>
        </p:txBody>
      </p:sp>
      <p:sp>
        <p:nvSpPr>
          <p:cNvPr id="4" name="Footer Placeholder 3"/>
          <p:cNvSpPr>
            <a:spLocks noGrp="1"/>
          </p:cNvSpPr>
          <p:nvPr>
            <p:ph type="ftr" sz="quarter" idx="2"/>
          </p:nvPr>
        </p:nvSpPr>
        <p:spPr>
          <a:xfrm>
            <a:off x="1" y="9440863"/>
            <a:ext cx="2949575" cy="496887"/>
          </a:xfrm>
          <a:prstGeom prst="rect">
            <a:avLst/>
          </a:prstGeom>
        </p:spPr>
        <p:txBody>
          <a:bodyPr vert="horz" lIns="91440" tIns="45720" rIns="91440" bIns="45720" rtlCol="0" anchor="b"/>
          <a:lstStyle>
            <a:lvl1pPr algn="l">
              <a:defRPr sz="1200"/>
            </a:lvl1pPr>
          </a:lstStyle>
          <a:p>
            <a:endParaRPr lang="en-NZ"/>
          </a:p>
        </p:txBody>
      </p:sp>
      <p:sp>
        <p:nvSpPr>
          <p:cNvPr id="5" name="Slide Number Placeholder 4"/>
          <p:cNvSpPr>
            <a:spLocks noGrp="1"/>
          </p:cNvSpPr>
          <p:nvPr>
            <p:ph type="sldNum" sz="quarter" idx="3"/>
          </p:nvPr>
        </p:nvSpPr>
        <p:spPr>
          <a:xfrm>
            <a:off x="3854451" y="9440863"/>
            <a:ext cx="2949575" cy="496887"/>
          </a:xfrm>
          <a:prstGeom prst="rect">
            <a:avLst/>
          </a:prstGeom>
        </p:spPr>
        <p:txBody>
          <a:bodyPr vert="horz" lIns="91440" tIns="45720" rIns="91440" bIns="45720" rtlCol="0" anchor="b"/>
          <a:lstStyle>
            <a:lvl1pPr algn="r">
              <a:defRPr sz="1200"/>
            </a:lvl1pPr>
          </a:lstStyle>
          <a:p>
            <a:fld id="{4F591F45-DB1A-4A51-99C6-DCB1059677B2}" type="slidenum">
              <a:rPr lang="en-NZ" smtClean="0"/>
              <a:pPr/>
              <a:t>‹#›</a:t>
            </a:fld>
            <a:endParaRPr lang="en-NZ"/>
          </a:p>
        </p:txBody>
      </p:sp>
    </p:spTree>
    <p:extLst>
      <p:ext uri="{BB962C8B-B14F-4D97-AF65-F5344CB8AC3E}">
        <p14:creationId xmlns:p14="http://schemas.microsoft.com/office/powerpoint/2010/main" val="210504622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0.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9099" cy="496967"/>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54940" y="1"/>
            <a:ext cx="2949099" cy="496967"/>
          </a:xfrm>
          <a:prstGeom prst="rect">
            <a:avLst/>
          </a:prstGeom>
        </p:spPr>
        <p:txBody>
          <a:bodyPr vert="horz" lIns="91440" tIns="45720" rIns="91440" bIns="45720" rtlCol="0"/>
          <a:lstStyle>
            <a:lvl1pPr algn="r">
              <a:defRPr sz="1200"/>
            </a:lvl1pPr>
          </a:lstStyle>
          <a:p>
            <a:fld id="{9889DB35-8838-430A-86AD-CA03F3EBC69C}" type="datetimeFigureOut">
              <a:rPr lang="en-NZ" smtClean="0"/>
              <a:pPr/>
              <a:t>13/11/2014</a:t>
            </a:fld>
            <a:endParaRPr lang="en-NZ"/>
          </a:p>
        </p:txBody>
      </p:sp>
      <p:sp>
        <p:nvSpPr>
          <p:cNvPr id="4" name="Slide Image Placeholder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0562" y="4721185"/>
            <a:ext cx="5444490" cy="4472702"/>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6" name="Footer Placeholder 5"/>
          <p:cNvSpPr>
            <a:spLocks noGrp="1"/>
          </p:cNvSpPr>
          <p:nvPr>
            <p:ph type="ftr" sz="quarter" idx="4"/>
          </p:nvPr>
        </p:nvSpPr>
        <p:spPr>
          <a:xfrm>
            <a:off x="1" y="9440647"/>
            <a:ext cx="2949099" cy="49696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54940" y="9440647"/>
            <a:ext cx="2949099" cy="496967"/>
          </a:xfrm>
          <a:prstGeom prst="rect">
            <a:avLst/>
          </a:prstGeom>
        </p:spPr>
        <p:txBody>
          <a:bodyPr vert="horz" lIns="91440" tIns="45720" rIns="91440" bIns="45720" rtlCol="0" anchor="b"/>
          <a:lstStyle>
            <a:lvl1pPr algn="r">
              <a:defRPr sz="1200"/>
            </a:lvl1pPr>
          </a:lstStyle>
          <a:p>
            <a:fld id="{44EA99AA-2420-493A-AE8A-E3637B413204}" type="slidenum">
              <a:rPr lang="en-NZ" smtClean="0"/>
              <a:pPr/>
              <a:t>‹#›</a:t>
            </a:fld>
            <a:endParaRPr lang="en-NZ"/>
          </a:p>
        </p:txBody>
      </p:sp>
    </p:spTree>
    <p:extLst>
      <p:ext uri="{BB962C8B-B14F-4D97-AF65-F5344CB8AC3E}">
        <p14:creationId xmlns:p14="http://schemas.microsoft.com/office/powerpoint/2010/main" val="1424552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44EA99AA-2420-493A-AE8A-E3637B413204}" type="slidenum">
              <a:rPr lang="en-NZ" smtClean="0"/>
              <a:pPr/>
              <a:t>1</a:t>
            </a:fld>
            <a:endParaRPr lang="en-NZ"/>
          </a:p>
        </p:txBody>
      </p:sp>
    </p:spTree>
    <p:extLst>
      <p:ext uri="{BB962C8B-B14F-4D97-AF65-F5344CB8AC3E}">
        <p14:creationId xmlns:p14="http://schemas.microsoft.com/office/powerpoint/2010/main" val="19675669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majority of households that received a heating subsidy replaced their original heating source with an electric heat pump (77.95%). Approximately one fifth (19.66%) chose an EECA approved wood burner and two percent of households were split evenly between a pellet burner and a flued gas heater.</a:t>
            </a:r>
          </a:p>
          <a:p>
            <a:endParaRPr lang="en-US" dirty="0" smtClean="0"/>
          </a:p>
          <a:p>
            <a:endParaRPr lang="en-US" dirty="0" smtClean="0"/>
          </a:p>
          <a:p>
            <a:endParaRPr lang="en-NZ" dirty="0"/>
          </a:p>
        </p:txBody>
      </p:sp>
      <p:sp>
        <p:nvSpPr>
          <p:cNvPr id="4" name="Slide Number Placeholder 3"/>
          <p:cNvSpPr>
            <a:spLocks noGrp="1"/>
          </p:cNvSpPr>
          <p:nvPr>
            <p:ph type="sldNum" sz="quarter" idx="10"/>
          </p:nvPr>
        </p:nvSpPr>
        <p:spPr/>
        <p:txBody>
          <a:bodyPr/>
          <a:lstStyle/>
          <a:p>
            <a:fld id="{44EA99AA-2420-493A-AE8A-E3637B413204}" type="slidenum">
              <a:rPr lang="en-NZ" smtClean="0"/>
              <a:pPr/>
              <a:t>10</a:t>
            </a:fld>
            <a:endParaRPr lang="en-NZ"/>
          </a:p>
        </p:txBody>
      </p:sp>
    </p:spTree>
    <p:extLst>
      <p:ext uri="{BB962C8B-B14F-4D97-AF65-F5344CB8AC3E}">
        <p14:creationId xmlns:p14="http://schemas.microsoft.com/office/powerpoint/2010/main" val="25663740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Agreement with parameters</a:t>
            </a:r>
            <a:r>
              <a:rPr lang="en-US" sz="1200" kern="1200" baseline="0" dirty="0" smtClean="0">
                <a:solidFill>
                  <a:schemeClr val="tx1"/>
                </a:solidFill>
                <a:effectLst/>
                <a:latin typeface="+mn-lt"/>
                <a:ea typeface="+mn-ea"/>
                <a:cs typeface="+mn-cs"/>
              </a:rPr>
              <a:t> for this stage? –</a:t>
            </a:r>
            <a:r>
              <a:rPr lang="en-US" sz="1200" kern="1200" baseline="0" dirty="0" err="1" smtClean="0">
                <a:solidFill>
                  <a:schemeClr val="tx1"/>
                </a:solidFill>
                <a:effectLst/>
                <a:latin typeface="+mn-lt"/>
                <a:ea typeface="+mn-ea"/>
                <a:cs typeface="+mn-cs"/>
              </a:rPr>
              <a:t>consisdent</a:t>
            </a:r>
            <a:r>
              <a:rPr lang="en-US" sz="1200" kern="1200" baseline="0" dirty="0" smtClean="0">
                <a:solidFill>
                  <a:schemeClr val="tx1"/>
                </a:solidFill>
                <a:effectLst/>
                <a:latin typeface="+mn-lt"/>
                <a:ea typeface="+mn-ea"/>
                <a:cs typeface="+mn-cs"/>
              </a:rPr>
              <a:t> with EHI indicators for indoor environment (cold/ damp housing). Other potential indicators linked to functional overcrowding (rheumatic fever, meningococcal disease). Also diseases of elderly COPD have been used in other analysis.?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In order to complete Stage 2, the following data would be required from Ministry of Health hospitalization records from 2005-present (1-3 years prior to insulation being installed to 3 years post insulation)</a:t>
            </a:r>
          </a:p>
          <a:p>
            <a:r>
              <a:rPr lang="en-US" sz="1200" kern="1200" baseline="0" dirty="0" smtClean="0">
                <a:solidFill>
                  <a:schemeClr val="tx1"/>
                </a:solidFill>
                <a:effectLst/>
                <a:latin typeface="+mn-lt"/>
                <a:ea typeface="+mn-ea"/>
                <a:cs typeface="+mn-cs"/>
              </a:rPr>
              <a:t> Timing will </a:t>
            </a:r>
            <a:r>
              <a:rPr lang="en-US" sz="1200" kern="1200" baseline="0" dirty="0" err="1" smtClean="0">
                <a:solidFill>
                  <a:schemeClr val="tx1"/>
                </a:solidFill>
                <a:effectLst/>
                <a:latin typeface="+mn-lt"/>
                <a:ea typeface="+mn-ea"/>
                <a:cs typeface="+mn-cs"/>
              </a:rPr>
              <a:t>depent</a:t>
            </a:r>
            <a:r>
              <a:rPr lang="en-US" sz="1200" kern="1200" baseline="0" dirty="0" smtClean="0">
                <a:solidFill>
                  <a:schemeClr val="tx1"/>
                </a:solidFill>
                <a:effectLst/>
                <a:latin typeface="+mn-lt"/>
                <a:ea typeface="+mn-ea"/>
                <a:cs typeface="+mn-cs"/>
              </a:rPr>
              <a:t> on whether ethics approval is required.</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Patient NHI number (or an encrypted version of this)</a:t>
            </a:r>
          </a:p>
          <a:p>
            <a:pPr lvl="0"/>
            <a:r>
              <a:rPr lang="en-US" sz="1200" kern="1200" dirty="0" err="1" smtClean="0">
                <a:solidFill>
                  <a:schemeClr val="tx1"/>
                </a:solidFill>
                <a:effectLst/>
                <a:latin typeface="+mn-lt"/>
                <a:ea typeface="+mn-ea"/>
                <a:cs typeface="+mn-cs"/>
              </a:rPr>
              <a:t>x,y</a:t>
            </a:r>
            <a:r>
              <a:rPr lang="en-US" sz="1200" kern="1200" dirty="0" smtClean="0">
                <a:solidFill>
                  <a:schemeClr val="tx1"/>
                </a:solidFill>
                <a:effectLst/>
                <a:latin typeface="+mn-lt"/>
                <a:ea typeface="+mn-ea"/>
                <a:cs typeface="+mn-cs"/>
              </a:rPr>
              <a:t> co-ordinates for the patients address or a street address (to be geocoded)</a:t>
            </a:r>
          </a:p>
          <a:p>
            <a:pPr lvl="0"/>
            <a:r>
              <a:rPr lang="en-US" sz="1200" kern="1200" dirty="0" smtClean="0">
                <a:solidFill>
                  <a:schemeClr val="tx1"/>
                </a:solidFill>
                <a:effectLst/>
                <a:latin typeface="+mn-lt"/>
                <a:ea typeface="+mn-ea"/>
                <a:cs typeface="+mn-cs"/>
              </a:rPr>
              <a:t>domicile code</a:t>
            </a:r>
          </a:p>
          <a:p>
            <a:pPr lvl="0"/>
            <a:r>
              <a:rPr lang="en-US" sz="1200" kern="1200" dirty="0" smtClean="0">
                <a:solidFill>
                  <a:schemeClr val="tx1"/>
                </a:solidFill>
                <a:effectLst/>
                <a:latin typeface="+mn-lt"/>
                <a:ea typeface="+mn-ea"/>
                <a:cs typeface="+mn-cs"/>
              </a:rPr>
              <a:t>demographic data: age, gender, ethnicity</a:t>
            </a:r>
          </a:p>
          <a:p>
            <a:pPr lvl="0"/>
            <a:r>
              <a:rPr lang="en-US" sz="1200" kern="1200" smtClean="0">
                <a:solidFill>
                  <a:schemeClr val="tx1"/>
                </a:solidFill>
                <a:effectLst/>
                <a:latin typeface="+mn-lt"/>
                <a:ea typeface="+mn-ea"/>
                <a:cs typeface="+mn-cs"/>
              </a:rPr>
              <a:t>ICD10 code</a:t>
            </a:r>
          </a:p>
          <a:p>
            <a:endParaRPr lang="en-NZ"/>
          </a:p>
        </p:txBody>
      </p:sp>
      <p:sp>
        <p:nvSpPr>
          <p:cNvPr id="4" name="Slide Number Placeholder 3"/>
          <p:cNvSpPr>
            <a:spLocks noGrp="1"/>
          </p:cNvSpPr>
          <p:nvPr>
            <p:ph type="sldNum" sz="quarter" idx="10"/>
          </p:nvPr>
        </p:nvSpPr>
        <p:spPr/>
        <p:txBody>
          <a:bodyPr/>
          <a:lstStyle/>
          <a:p>
            <a:fld id="{44EA99AA-2420-493A-AE8A-E3637B413204}" type="slidenum">
              <a:rPr lang="en-NZ" smtClean="0"/>
              <a:pPr/>
              <a:t>11</a:t>
            </a:fld>
            <a:endParaRPr lang="en-NZ"/>
          </a:p>
        </p:txBody>
      </p:sp>
    </p:spTree>
    <p:extLst>
      <p:ext uri="{BB962C8B-B14F-4D97-AF65-F5344CB8AC3E}">
        <p14:creationId xmlns:p14="http://schemas.microsoft.com/office/powerpoint/2010/main" val="1402562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541588" y="746125"/>
            <a:ext cx="3343275" cy="2508250"/>
          </a:xfrm>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10"/>
          </p:nvPr>
        </p:nvSpPr>
        <p:spPr/>
        <p:txBody>
          <a:bodyPr/>
          <a:lstStyle/>
          <a:p>
            <a:fld id="{79D9A487-104F-0242-81C9-8AE037C4A23E}" type="slidenum">
              <a:rPr lang="en-US" smtClean="0"/>
              <a:pPr/>
              <a:t>2</a:t>
            </a:fld>
            <a:endParaRPr lang="en-US"/>
          </a:p>
        </p:txBody>
      </p:sp>
    </p:spTree>
    <p:extLst>
      <p:ext uri="{BB962C8B-B14F-4D97-AF65-F5344CB8AC3E}">
        <p14:creationId xmlns:p14="http://schemas.microsoft.com/office/powerpoint/2010/main" val="17929308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Overall distribution of insulation retrofitting and heating grants from the WUNZ-HS programme broadly matched New Zealand’s population distribution.</a:t>
            </a:r>
          </a:p>
          <a:p>
            <a:endParaRPr lang="en-NZ" dirty="0"/>
          </a:p>
        </p:txBody>
      </p:sp>
      <p:sp>
        <p:nvSpPr>
          <p:cNvPr id="4" name="Slide Number Placeholder 3"/>
          <p:cNvSpPr>
            <a:spLocks noGrp="1"/>
          </p:cNvSpPr>
          <p:nvPr>
            <p:ph type="sldNum" sz="quarter" idx="10"/>
          </p:nvPr>
        </p:nvSpPr>
        <p:spPr/>
        <p:txBody>
          <a:bodyPr/>
          <a:lstStyle/>
          <a:p>
            <a:fld id="{44EA99AA-2420-493A-AE8A-E3637B413204}" type="slidenum">
              <a:rPr lang="en-NZ" smtClean="0"/>
              <a:pPr/>
              <a:t>3</a:t>
            </a:fld>
            <a:endParaRPr lang="en-NZ"/>
          </a:p>
        </p:txBody>
      </p:sp>
    </p:spTree>
    <p:extLst>
      <p:ext uri="{BB962C8B-B14F-4D97-AF65-F5344CB8AC3E}">
        <p14:creationId xmlns:p14="http://schemas.microsoft.com/office/powerpoint/2010/main" val="3646513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areas where the greatest proportion of households benefitted from WUNZ-HS subsidies for insulation were: </a:t>
            </a:r>
            <a:r>
              <a:rPr lang="en-US" sz="1200" kern="1200" dirty="0" err="1" smtClean="0">
                <a:solidFill>
                  <a:schemeClr val="tx1"/>
                </a:solidFill>
                <a:effectLst/>
                <a:latin typeface="+mn-lt"/>
                <a:ea typeface="+mn-ea"/>
                <a:cs typeface="+mn-cs"/>
              </a:rPr>
              <a:t>Gisborne</a:t>
            </a:r>
            <a:r>
              <a:rPr lang="en-US" sz="1200" kern="1200" dirty="0" smtClean="0">
                <a:solidFill>
                  <a:schemeClr val="tx1"/>
                </a:solidFill>
                <a:effectLst/>
                <a:latin typeface="+mn-lt"/>
                <a:ea typeface="+mn-ea"/>
                <a:cs typeface="+mn-cs"/>
              </a:rPr>
              <a:t>, Hawke’s Bay and Wellington (Hutt Valley and </a:t>
            </a:r>
            <a:r>
              <a:rPr lang="en-US" sz="1200" kern="1200" dirty="0" err="1" smtClean="0">
                <a:solidFill>
                  <a:schemeClr val="tx1"/>
                </a:solidFill>
                <a:effectLst/>
                <a:latin typeface="+mn-lt"/>
                <a:ea typeface="+mn-ea"/>
                <a:cs typeface="+mn-cs"/>
              </a:rPr>
              <a:t>Wairarapa</a:t>
            </a:r>
            <a:r>
              <a:rPr lang="en-US" sz="1200" kern="1200" dirty="0" smtClean="0">
                <a:solidFill>
                  <a:schemeClr val="tx1"/>
                </a:solidFill>
                <a:effectLst/>
                <a:latin typeface="+mn-lt"/>
                <a:ea typeface="+mn-ea"/>
                <a:cs typeface="+mn-cs"/>
              </a:rPr>
              <a:t>) regions. </a:t>
            </a:r>
          </a:p>
          <a:p>
            <a:r>
              <a:rPr lang="en-US" sz="1200" kern="1200" dirty="0" smtClean="0">
                <a:solidFill>
                  <a:schemeClr val="tx1"/>
                </a:solidFill>
                <a:effectLst/>
                <a:latin typeface="+mn-lt"/>
                <a:ea typeface="+mn-ea"/>
                <a:cs typeface="+mn-cs"/>
              </a:rPr>
              <a:t>The areas where the lowest proportion of households benefitted from WUNZ-HS subsidies for insulation were: the West Coast of the South Island, Tasman and Marlborough (excluding Nelson City).</a:t>
            </a:r>
            <a:r>
              <a:rPr lang="en-US" dirty="0" smtClean="0">
                <a:effectLst/>
              </a:rPr>
              <a:t> </a:t>
            </a:r>
          </a:p>
          <a:p>
            <a:pPr lvl="0"/>
            <a:r>
              <a:rPr lang="en-US" sz="1200" kern="1200" dirty="0" smtClean="0">
                <a:solidFill>
                  <a:schemeClr val="tx1"/>
                </a:solidFill>
                <a:effectLst/>
                <a:latin typeface="+mn-lt"/>
                <a:ea typeface="+mn-ea"/>
                <a:cs typeface="+mn-cs"/>
              </a:rPr>
              <a:t>The areas where the highest proportion of households received grants for heating were: Hawke’s Bay and Canterbury.</a:t>
            </a:r>
          </a:p>
          <a:p>
            <a:pPr lvl="0"/>
            <a:r>
              <a:rPr lang="en-US" sz="1200" kern="1200" dirty="0" smtClean="0">
                <a:solidFill>
                  <a:schemeClr val="tx1"/>
                </a:solidFill>
                <a:effectLst/>
                <a:latin typeface="+mn-lt"/>
                <a:ea typeface="+mn-ea"/>
                <a:cs typeface="+mn-cs"/>
              </a:rPr>
              <a:t>The areas where the lowest proportion of households received grants for heating were: the West Coast of the South Island and central North Island - </a:t>
            </a:r>
            <a:r>
              <a:rPr lang="en-US" sz="1200" kern="1200" dirty="0" err="1" smtClean="0">
                <a:solidFill>
                  <a:schemeClr val="tx1"/>
                </a:solidFill>
                <a:effectLst/>
                <a:latin typeface="+mn-lt"/>
                <a:ea typeface="+mn-ea"/>
                <a:cs typeface="+mn-cs"/>
              </a:rPr>
              <a:t>Tarankaki</a:t>
            </a:r>
            <a:r>
              <a:rPr lang="en-US" sz="1200" kern="1200" dirty="0" smtClean="0">
                <a:solidFill>
                  <a:schemeClr val="tx1"/>
                </a:solidFill>
                <a:effectLst/>
                <a:latin typeface="+mn-lt"/>
                <a:ea typeface="+mn-ea"/>
                <a:cs typeface="+mn-cs"/>
              </a:rPr>
              <a:t>, Wanganui-</a:t>
            </a:r>
            <a:r>
              <a:rPr lang="en-US" sz="1200" kern="1200" dirty="0" err="1" smtClean="0">
                <a:solidFill>
                  <a:schemeClr val="tx1"/>
                </a:solidFill>
                <a:effectLst/>
                <a:latin typeface="+mn-lt"/>
                <a:ea typeface="+mn-ea"/>
                <a:cs typeface="+mn-cs"/>
              </a:rPr>
              <a:t>Manawatu</a:t>
            </a:r>
            <a:r>
              <a:rPr lang="en-US" sz="1200" kern="1200" dirty="0" smtClean="0">
                <a:solidFill>
                  <a:schemeClr val="tx1"/>
                </a:solidFill>
                <a:effectLst/>
                <a:latin typeface="+mn-lt"/>
                <a:ea typeface="+mn-ea"/>
                <a:cs typeface="+mn-cs"/>
              </a:rPr>
              <a:t> and Waikato regions.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Generally greater uptake of the WUNZ-HS was found in more densely populated Territorial Authorities for example Napier, Hastings District and Nelson City.</a:t>
            </a:r>
          </a:p>
          <a:p>
            <a:endParaRPr lang="en-NZ" dirty="0"/>
          </a:p>
        </p:txBody>
      </p:sp>
      <p:sp>
        <p:nvSpPr>
          <p:cNvPr id="4" name="Slide Number Placeholder 3"/>
          <p:cNvSpPr>
            <a:spLocks noGrp="1"/>
          </p:cNvSpPr>
          <p:nvPr>
            <p:ph type="sldNum" sz="quarter" idx="10"/>
          </p:nvPr>
        </p:nvSpPr>
        <p:spPr/>
        <p:txBody>
          <a:bodyPr/>
          <a:lstStyle/>
          <a:p>
            <a:fld id="{44EA99AA-2420-493A-AE8A-E3637B413204}" type="slidenum">
              <a:rPr lang="en-NZ" smtClean="0"/>
              <a:pPr/>
              <a:t>4</a:t>
            </a:fld>
            <a:endParaRPr lang="en-NZ"/>
          </a:p>
        </p:txBody>
      </p:sp>
    </p:spTree>
    <p:extLst>
      <p:ext uri="{BB962C8B-B14F-4D97-AF65-F5344CB8AC3E}">
        <p14:creationId xmlns:p14="http://schemas.microsoft.com/office/powerpoint/2010/main" val="6047577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Uptake of both heating subsidies and insulation retrofits increased by New Zealand index of deprivation 2013 (NZDep2013) decile, up to decile 7 (for heating) and decile eight (for insulation). Thereafter uptake tailed off with the sharpest fall occurring between deciles nine and ten</a:t>
            </a:r>
            <a:r>
              <a:rPr lang="en-US" dirty="0" smtClean="0">
                <a:effectLst/>
              </a:rPr>
              <a:t> </a:t>
            </a:r>
            <a:endParaRPr lang="en-US" dirty="0" smtClean="0"/>
          </a:p>
          <a:p>
            <a:endParaRPr lang="en-NZ" dirty="0"/>
          </a:p>
        </p:txBody>
      </p:sp>
      <p:sp>
        <p:nvSpPr>
          <p:cNvPr id="4" name="Slide Number Placeholder 3"/>
          <p:cNvSpPr>
            <a:spLocks noGrp="1"/>
          </p:cNvSpPr>
          <p:nvPr>
            <p:ph type="sldNum" sz="quarter" idx="10"/>
          </p:nvPr>
        </p:nvSpPr>
        <p:spPr/>
        <p:txBody>
          <a:bodyPr/>
          <a:lstStyle/>
          <a:p>
            <a:fld id="{44EA99AA-2420-493A-AE8A-E3637B413204}" type="slidenum">
              <a:rPr lang="en-NZ" smtClean="0"/>
              <a:pPr/>
              <a:t>5</a:t>
            </a:fld>
            <a:endParaRPr lang="en-NZ"/>
          </a:p>
        </p:txBody>
      </p:sp>
    </p:spTree>
    <p:extLst>
      <p:ext uri="{BB962C8B-B14F-4D97-AF65-F5344CB8AC3E}">
        <p14:creationId xmlns:p14="http://schemas.microsoft.com/office/powerpoint/2010/main" val="3184637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Uptake of both heating subsidies and insulation retrofits increased by New Zealand index of deprivation 2013 (NZDep2013) decile, up to decile 7 (for heating) and decile eight (for insulation). Thereafter uptake tailed off with the sharpest fall occurring between deciles nine and ten</a:t>
            </a:r>
            <a:r>
              <a:rPr lang="en-US" dirty="0" smtClean="0">
                <a:effectLst/>
              </a:rPr>
              <a:t> </a:t>
            </a:r>
            <a:endParaRPr lang="en-US" dirty="0" smtClean="0"/>
          </a:p>
          <a:p>
            <a:endParaRPr lang="en-NZ" dirty="0"/>
          </a:p>
        </p:txBody>
      </p:sp>
      <p:sp>
        <p:nvSpPr>
          <p:cNvPr id="4" name="Slide Number Placeholder 3"/>
          <p:cNvSpPr>
            <a:spLocks noGrp="1"/>
          </p:cNvSpPr>
          <p:nvPr>
            <p:ph type="sldNum" sz="quarter" idx="10"/>
          </p:nvPr>
        </p:nvSpPr>
        <p:spPr/>
        <p:txBody>
          <a:bodyPr/>
          <a:lstStyle/>
          <a:p>
            <a:fld id="{44EA99AA-2420-493A-AE8A-E3637B413204}" type="slidenum">
              <a:rPr lang="en-NZ" smtClean="0"/>
              <a:pPr/>
              <a:t>6</a:t>
            </a:fld>
            <a:endParaRPr lang="en-NZ"/>
          </a:p>
        </p:txBody>
      </p:sp>
    </p:spTree>
    <p:extLst>
      <p:ext uri="{BB962C8B-B14F-4D97-AF65-F5344CB8AC3E}">
        <p14:creationId xmlns:p14="http://schemas.microsoft.com/office/powerpoint/2010/main" val="4264358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majority of houses that benefitted from EECA insulation retrofitting and heating subsidies were built between 1950 and 2000.</a:t>
            </a:r>
          </a:p>
          <a:p>
            <a:endParaRPr lang="en-NZ" dirty="0"/>
          </a:p>
        </p:txBody>
      </p:sp>
      <p:sp>
        <p:nvSpPr>
          <p:cNvPr id="4" name="Slide Number Placeholder 3"/>
          <p:cNvSpPr>
            <a:spLocks noGrp="1"/>
          </p:cNvSpPr>
          <p:nvPr>
            <p:ph type="sldNum" sz="quarter" idx="10"/>
          </p:nvPr>
        </p:nvSpPr>
        <p:spPr/>
        <p:txBody>
          <a:bodyPr/>
          <a:lstStyle/>
          <a:p>
            <a:fld id="{44EA99AA-2420-493A-AE8A-E3637B413204}" type="slidenum">
              <a:rPr lang="en-NZ" smtClean="0"/>
              <a:pPr/>
              <a:t>7</a:t>
            </a:fld>
            <a:endParaRPr lang="en-NZ"/>
          </a:p>
        </p:txBody>
      </p:sp>
    </p:spTree>
    <p:extLst>
      <p:ext uri="{BB962C8B-B14F-4D97-AF65-F5344CB8AC3E}">
        <p14:creationId xmlns:p14="http://schemas.microsoft.com/office/powerpoint/2010/main" val="37799835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majority of houses that benefitted from EECA insulation retrofitting and heating subsidies were built between 1950 and 2000.</a:t>
            </a:r>
          </a:p>
          <a:p>
            <a:endParaRPr lang="en-NZ" dirty="0"/>
          </a:p>
        </p:txBody>
      </p:sp>
      <p:sp>
        <p:nvSpPr>
          <p:cNvPr id="4" name="Slide Number Placeholder 3"/>
          <p:cNvSpPr>
            <a:spLocks noGrp="1"/>
          </p:cNvSpPr>
          <p:nvPr>
            <p:ph type="sldNum" sz="quarter" idx="10"/>
          </p:nvPr>
        </p:nvSpPr>
        <p:spPr/>
        <p:txBody>
          <a:bodyPr/>
          <a:lstStyle/>
          <a:p>
            <a:fld id="{44EA99AA-2420-493A-AE8A-E3637B413204}" type="slidenum">
              <a:rPr lang="en-NZ" smtClean="0"/>
              <a:pPr/>
              <a:t>8</a:t>
            </a:fld>
            <a:endParaRPr lang="en-NZ"/>
          </a:p>
        </p:txBody>
      </p:sp>
    </p:spTree>
    <p:extLst>
      <p:ext uri="{BB962C8B-B14F-4D97-AF65-F5344CB8AC3E}">
        <p14:creationId xmlns:p14="http://schemas.microsoft.com/office/powerpoint/2010/main" val="12927327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was a slight over-representation of households that had insulation retrofitted in the three classes of urban area listed (90.73% of insulation retrofits) compared to the population distribution in these areas (85.90% of the population live in ‘urban’ areas). This was matched by an under-representation of households from rural areas particularly from rural areas including offshore islands. Slightly more than 7% of households taking up grants for insulation retrofits were from these areas which are home to 12% of the New Zealand population.</a:t>
            </a:r>
            <a:r>
              <a:rPr lang="en-US" sz="1200" kern="1200" baseline="300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 was an over-representation of households that received heating subsidies in main urban areas (81.57% of subsidized heating) compared to the population distribution (71.80% of the population live in these areas). For the two other classes of urban area the proportion of heating subsidies broadly reflected the population distribution.  Similar to the distribution of subsidies for insulation retrofits, heating subsidies were proportionally much lower (3.08%) in rural areas including offshore island, (where 12.00% of the population reside).</a:t>
            </a:r>
          </a:p>
          <a:p>
            <a:endParaRPr lang="en-NZ" dirty="0"/>
          </a:p>
        </p:txBody>
      </p:sp>
      <p:sp>
        <p:nvSpPr>
          <p:cNvPr id="4" name="Slide Number Placeholder 3"/>
          <p:cNvSpPr>
            <a:spLocks noGrp="1"/>
          </p:cNvSpPr>
          <p:nvPr>
            <p:ph type="sldNum" sz="quarter" idx="10"/>
          </p:nvPr>
        </p:nvSpPr>
        <p:spPr/>
        <p:txBody>
          <a:bodyPr/>
          <a:lstStyle/>
          <a:p>
            <a:fld id="{44EA99AA-2420-493A-AE8A-E3637B413204}" type="slidenum">
              <a:rPr lang="en-NZ" smtClean="0"/>
              <a:pPr/>
              <a:t>9</a:t>
            </a:fld>
            <a:endParaRPr lang="en-NZ"/>
          </a:p>
        </p:txBody>
      </p:sp>
    </p:spTree>
    <p:extLst>
      <p:ext uri="{BB962C8B-B14F-4D97-AF65-F5344CB8AC3E}">
        <p14:creationId xmlns:p14="http://schemas.microsoft.com/office/powerpoint/2010/main" val="4223021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Use">
    <p:spTree>
      <p:nvGrpSpPr>
        <p:cNvPr id="1" name=""/>
        <p:cNvGrpSpPr/>
        <p:nvPr/>
      </p:nvGrpSpPr>
      <p:grpSpPr>
        <a:xfrm>
          <a:off x="0" y="0"/>
          <a:ext cx="0" cy="0"/>
          <a:chOff x="0" y="0"/>
          <a:chExt cx="0" cy="0"/>
        </a:xfrm>
      </p:grpSpPr>
      <p:sp>
        <p:nvSpPr>
          <p:cNvPr id="2" name="Title 1"/>
          <p:cNvSpPr>
            <a:spLocks noGrp="1"/>
          </p:cNvSpPr>
          <p:nvPr>
            <p:ph type="ctrTitle"/>
          </p:nvPr>
        </p:nvSpPr>
        <p:spPr>
          <a:xfrm>
            <a:off x="3586480" y="2722880"/>
            <a:ext cx="4871720" cy="816610"/>
          </a:xfrm>
          <a:prstGeom prst="rect">
            <a:avLst/>
          </a:prstGeom>
        </p:spPr>
        <p:txBody>
          <a:bodyPr lIns="0"/>
          <a:lstStyle>
            <a:lvl1pPr algn="l">
              <a:defRPr sz="2800" b="0" i="0" cap="all" baseline="0">
                <a:solidFill>
                  <a:srgbClr val="00BABF"/>
                </a:solidFill>
                <a:latin typeface="Arial"/>
              </a:defRPr>
            </a:lvl1pPr>
          </a:lstStyle>
          <a:p>
            <a:r>
              <a:rPr lang="en-AU" dirty="0" smtClean="0"/>
              <a:t>Click to edit Master title style</a:t>
            </a:r>
            <a:endParaRPr lang="en-US" dirty="0"/>
          </a:p>
        </p:txBody>
      </p:sp>
      <p:sp>
        <p:nvSpPr>
          <p:cNvPr id="3" name="Subtitle 2"/>
          <p:cNvSpPr>
            <a:spLocks noGrp="1"/>
          </p:cNvSpPr>
          <p:nvPr>
            <p:ph type="subTitle" idx="1"/>
          </p:nvPr>
        </p:nvSpPr>
        <p:spPr>
          <a:xfrm>
            <a:off x="3586480" y="3921760"/>
            <a:ext cx="4871720" cy="1066800"/>
          </a:xfrm>
          <a:prstGeom prst="rect">
            <a:avLst/>
          </a:prstGeom>
        </p:spPr>
        <p:txBody>
          <a:bodyPr lIns="0"/>
          <a:lstStyle>
            <a:lvl1pPr marL="0" indent="0" algn="l">
              <a:buNone/>
              <a:defRPr sz="1800" b="0" i="0" baseline="0">
                <a:solidFill>
                  <a:srgbClr val="807673"/>
                </a:solidFill>
                <a:latin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dirty="0" smtClean="0"/>
              <a:t>Click to edit Master subtitle style</a:t>
            </a:r>
            <a:endParaRPr lang="en-US" dirty="0"/>
          </a:p>
        </p:txBody>
      </p:sp>
    </p:spTree>
    <p:extLst>
      <p:ext uri="{BB962C8B-B14F-4D97-AF65-F5344CB8AC3E}">
        <p14:creationId xmlns:p14="http://schemas.microsoft.com/office/powerpoint/2010/main" val="24963029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Regular - Imag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73800" y="8070850"/>
            <a:ext cx="2133600" cy="365125"/>
          </a:xfrm>
          <a:prstGeom prst="rect">
            <a:avLst/>
          </a:prstGeom>
        </p:spPr>
        <p:txBody>
          <a:bodyPr/>
          <a:lstStyle/>
          <a:p>
            <a:pPr defTabSz="457200"/>
            <a:fld id="{294698A7-0DBB-6B4E-B0F1-0E29851465A0}" type="datetimeFigureOut">
              <a:rPr lang="en-US" smtClean="0">
                <a:solidFill>
                  <a:prstClr val="black"/>
                </a:solidFill>
              </a:rPr>
              <a:pPr defTabSz="457200"/>
              <a:t>11/13/2014</a:t>
            </a:fld>
            <a:endParaRPr lang="en-US" dirty="0">
              <a:solidFill>
                <a:prstClr val="black"/>
              </a:solidFill>
            </a:endParaRPr>
          </a:p>
        </p:txBody>
      </p:sp>
      <p:sp>
        <p:nvSpPr>
          <p:cNvPr id="11" name="Text Placeholder 22"/>
          <p:cNvSpPr>
            <a:spLocks noGrp="1"/>
          </p:cNvSpPr>
          <p:nvPr>
            <p:ph type="body" sz="quarter" idx="11"/>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1455966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pic>
        <p:nvPicPr>
          <p:cNvPr id="4" name="Picture 6"/>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13716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1043608" y="274638"/>
            <a:ext cx="7643192" cy="1143000"/>
          </a:xfrm>
          <a:prstGeom prst="rect">
            <a:avLst/>
          </a:prstGeom>
        </p:spPr>
        <p:txBody>
          <a:bodyPr>
            <a:normAutofit/>
          </a:bodyPr>
          <a:lstStyle>
            <a:lvl1pPr algn="ctr" defTabSz="457200" rtl="0" eaLnBrk="1" latinLnBrk="0" hangingPunct="1">
              <a:spcBef>
                <a:spcPct val="0"/>
              </a:spcBef>
              <a:buNone/>
              <a:defRPr lang="en-NZ" sz="2800" b="0" i="0" kern="1200" cap="none" baseline="0" dirty="0">
                <a:solidFill>
                  <a:srgbClr val="00BABF"/>
                </a:solidFill>
                <a:latin typeface="Arial"/>
                <a:ea typeface="+mj-ea"/>
                <a:cs typeface="+mj-cs"/>
              </a:defRPr>
            </a:lvl1pPr>
          </a:lstStyle>
          <a:p>
            <a:r>
              <a:rPr lang="en-US" dirty="0" smtClean="0"/>
              <a:t>Click to edit Master title style</a:t>
            </a:r>
            <a:endParaRPr lang="en-NZ" dirty="0"/>
          </a:p>
        </p:txBody>
      </p:sp>
      <p:sp>
        <p:nvSpPr>
          <p:cNvPr id="3" name="Content Placeholder 2"/>
          <p:cNvSpPr>
            <a:spLocks noGrp="1"/>
          </p:cNvSpPr>
          <p:nvPr>
            <p:ph idx="1"/>
          </p:nvPr>
        </p:nvSpPr>
        <p:spPr>
          <a:xfrm>
            <a:off x="457200" y="1600200"/>
            <a:ext cx="8229600" cy="4525963"/>
          </a:xfrm>
          <a:prstGeom prst="rect">
            <a:avLst/>
          </a:prstGeom>
        </p:spPr>
        <p:txBody>
          <a:bodyPr/>
          <a:lstStyle>
            <a:lvl1pPr>
              <a:defRPr lang="en-US" sz="2800" b="0" i="0" kern="1200" dirty="0" smtClean="0">
                <a:solidFill>
                  <a:srgbClr val="807673"/>
                </a:solidFill>
                <a:latin typeface="Arial"/>
                <a:ea typeface="+mn-ea"/>
                <a:cs typeface="+mn-cs"/>
              </a:defRPr>
            </a:lvl1pPr>
            <a:lvl2pPr>
              <a:defRPr lang="en-US" sz="2800" b="0" i="0" kern="1200" dirty="0" smtClean="0">
                <a:solidFill>
                  <a:srgbClr val="807673"/>
                </a:solidFill>
                <a:latin typeface="Arial"/>
                <a:ea typeface="+mn-ea"/>
                <a:cs typeface="+mn-cs"/>
              </a:defRPr>
            </a:lvl2pPr>
            <a:lvl3pPr>
              <a:defRPr lang="en-US" sz="2800" b="0" i="0" kern="1200" dirty="0" smtClean="0">
                <a:solidFill>
                  <a:srgbClr val="807673"/>
                </a:solidFill>
                <a:latin typeface="Arial"/>
                <a:ea typeface="+mn-ea"/>
                <a:cs typeface="+mn-cs"/>
              </a:defRPr>
            </a:lvl3pPr>
            <a:lvl4pPr>
              <a:defRPr lang="en-US" sz="2800" b="0" i="0" kern="1200" dirty="0" smtClean="0">
                <a:solidFill>
                  <a:srgbClr val="807673"/>
                </a:solidFill>
                <a:latin typeface="Arial"/>
                <a:ea typeface="+mn-ea"/>
                <a:cs typeface="+mn-cs"/>
              </a:defRPr>
            </a:lvl4pPr>
            <a:lvl5pPr>
              <a:defRPr lang="en-NZ" sz="2800" b="0" i="0" kern="1200" dirty="0">
                <a:solidFill>
                  <a:srgbClr val="807673"/>
                </a:solidFill>
                <a:latin typeface="Arial"/>
                <a:ea typeface="+mn-ea"/>
                <a:cs typeface="+mn-cs"/>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NZ" dirty="0"/>
          </a:p>
        </p:txBody>
      </p:sp>
      <p:sp>
        <p:nvSpPr>
          <p:cNvPr id="5" name="Date Placeholder 3"/>
          <p:cNvSpPr>
            <a:spLocks noGrp="1"/>
          </p:cNvSpPr>
          <p:nvPr>
            <p:ph type="dt" sz="half" idx="10"/>
          </p:nvPr>
        </p:nvSpPr>
        <p:spPr>
          <a:xfrm>
            <a:off x="457200" y="6356350"/>
            <a:ext cx="2133600" cy="365125"/>
          </a:xfrm>
          <a:prstGeom prst="rect">
            <a:avLst/>
          </a:prstGeom>
        </p:spPr>
        <p:txBody>
          <a:bodyPr/>
          <a:lstStyle>
            <a:lvl1pPr>
              <a:defRPr/>
            </a:lvl1pPr>
          </a:lstStyle>
          <a:p>
            <a:pPr defTabSz="457200">
              <a:defRPr/>
            </a:pPr>
            <a:fld id="{3EE10192-C88B-4A49-94B7-4FF94ACF9BC8}" type="datetimeFigureOut">
              <a:rPr lang="en-NZ">
                <a:solidFill>
                  <a:prstClr val="black"/>
                </a:solidFill>
              </a:rPr>
              <a:pPr defTabSz="457200">
                <a:defRPr/>
              </a:pPr>
              <a:t>13/11/2014</a:t>
            </a:fld>
            <a:endParaRPr lang="en-NZ" dirty="0">
              <a:solidFill>
                <a:prstClr val="black"/>
              </a:solidFill>
            </a:endParaRPr>
          </a:p>
        </p:txBody>
      </p:sp>
      <p:sp>
        <p:nvSpPr>
          <p:cNvPr id="6"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defTabSz="457200">
              <a:defRPr/>
            </a:pPr>
            <a:endParaRPr lang="en-NZ" dirty="0">
              <a:solidFill>
                <a:prstClr val="black"/>
              </a:solidFill>
            </a:endParaRPr>
          </a:p>
        </p:txBody>
      </p:sp>
      <p:sp>
        <p:nvSpPr>
          <p:cNvPr id="7"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defTabSz="457200">
              <a:defRPr/>
            </a:pPr>
            <a:fld id="{2C6698F5-3262-49DB-9F1E-E0C613A580B0}" type="slidenum">
              <a:rPr lang="en-NZ">
                <a:solidFill>
                  <a:prstClr val="black"/>
                </a:solidFill>
              </a:rPr>
              <a:pPr defTabSz="457200">
                <a:defRPr/>
              </a:pPr>
              <a:t>‹#›</a:t>
            </a:fld>
            <a:endParaRPr lang="en-NZ" dirty="0">
              <a:solidFill>
                <a:prstClr val="black"/>
              </a:solidFill>
            </a:endParaRPr>
          </a:p>
        </p:txBody>
      </p:sp>
    </p:spTree>
    <p:extLst>
      <p:ext uri="{BB962C8B-B14F-4D97-AF65-F5344CB8AC3E}">
        <p14:creationId xmlns:p14="http://schemas.microsoft.com/office/powerpoint/2010/main" val="19551853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egular - Content">
    <p:spTree>
      <p:nvGrpSpPr>
        <p:cNvPr id="1" name=""/>
        <p:cNvGrpSpPr/>
        <p:nvPr/>
      </p:nvGrpSpPr>
      <p:grpSpPr>
        <a:xfrm>
          <a:off x="0" y="0"/>
          <a:ext cx="0" cy="0"/>
          <a:chOff x="0" y="0"/>
          <a:chExt cx="0" cy="0"/>
        </a:xfrm>
      </p:grpSpPr>
      <p:sp>
        <p:nvSpPr>
          <p:cNvPr id="11" name="Title 10"/>
          <p:cNvSpPr>
            <a:spLocks noGrp="1"/>
          </p:cNvSpPr>
          <p:nvPr>
            <p:ph type="title"/>
          </p:nvPr>
        </p:nvSpPr>
        <p:spPr>
          <a:xfrm>
            <a:off x="416560" y="264160"/>
            <a:ext cx="7874000" cy="719592"/>
          </a:xfrm>
          <a:prstGeom prst="rect">
            <a:avLst/>
          </a:prstGeom>
        </p:spPr>
        <p:txBody>
          <a:bodyPr vert="horz"/>
          <a:lstStyle>
            <a:lvl1pPr algn="l">
              <a:defRPr sz="2800" b="0" i="0" cap="all" baseline="0">
                <a:solidFill>
                  <a:srgbClr val="00BABF"/>
                </a:solidFill>
                <a:latin typeface="Arial"/>
              </a:defRPr>
            </a:lvl1pPr>
          </a:lstStyle>
          <a:p>
            <a:r>
              <a:rPr lang="en-AU" dirty="0" smtClean="0"/>
              <a:t>Click to edit Master title style</a:t>
            </a:r>
            <a:endParaRPr lang="en-US" dirty="0"/>
          </a:p>
        </p:txBody>
      </p:sp>
      <p:cxnSp>
        <p:nvCxnSpPr>
          <p:cNvPr id="12" name="Straight Connector 11"/>
          <p:cNvCxnSpPr/>
          <p:nvPr userDrawn="1"/>
        </p:nvCxnSpPr>
        <p:spPr>
          <a:xfrm>
            <a:off x="0" y="1034552"/>
            <a:ext cx="9144000"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2"/>
          <p:cNvSpPr>
            <a:spLocks noGrp="1"/>
          </p:cNvSpPr>
          <p:nvPr>
            <p:ph sz="half" idx="1"/>
          </p:nvPr>
        </p:nvSpPr>
        <p:spPr>
          <a:xfrm>
            <a:off x="416561" y="1344402"/>
            <a:ext cx="4947919" cy="4375678"/>
          </a:xfrm>
          <a:prstGeom prst="rect">
            <a:avLst/>
          </a:prstGeom>
        </p:spPr>
        <p:txBody>
          <a:bodyPr/>
          <a:lstStyle>
            <a:lvl1pPr marL="0" indent="0">
              <a:buNone/>
              <a:defRPr sz="2800" b="0" i="0">
                <a:solidFill>
                  <a:srgbClr val="807673"/>
                </a:solidFill>
                <a:latin typeface="Aria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8" name="Content Placeholder 3"/>
          <p:cNvSpPr>
            <a:spLocks noGrp="1"/>
          </p:cNvSpPr>
          <p:nvPr>
            <p:ph sz="half" idx="2"/>
          </p:nvPr>
        </p:nvSpPr>
        <p:spPr>
          <a:xfrm>
            <a:off x="5821681" y="1737360"/>
            <a:ext cx="2946400" cy="3982720"/>
          </a:xfrm>
          <a:prstGeom prst="rect">
            <a:avLst/>
          </a:prstGeom>
        </p:spPr>
        <p:txBody>
          <a:bodyPr/>
          <a:lstStyle>
            <a:lvl1pPr>
              <a:defRPr sz="1400" b="0" i="0">
                <a:solidFill>
                  <a:srgbClr val="807673"/>
                </a:solidFill>
                <a:latin typeface="Arial"/>
                <a:cs typeface="Avenir 35 Light"/>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smtClean="0"/>
              <a:t>Click to edit Master text styles</a:t>
            </a:r>
          </a:p>
        </p:txBody>
      </p:sp>
      <p:sp>
        <p:nvSpPr>
          <p:cNvPr id="23" name="Text Placeholder 22"/>
          <p:cNvSpPr>
            <a:spLocks noGrp="1"/>
          </p:cNvSpPr>
          <p:nvPr>
            <p:ph type="body" sz="quarter" idx="10"/>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189196020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egular - Imag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73800" y="8070850"/>
            <a:ext cx="2133600" cy="365125"/>
          </a:xfrm>
          <a:prstGeom prst="rect">
            <a:avLst/>
          </a:prstGeom>
        </p:spPr>
        <p:txBody>
          <a:bodyPr/>
          <a:lstStyle/>
          <a:p>
            <a:pPr defTabSz="457200"/>
            <a:fld id="{294698A7-0DBB-6B4E-B0F1-0E29851465A0}" type="datetimeFigureOut">
              <a:rPr lang="en-US" smtClean="0">
                <a:solidFill>
                  <a:prstClr val="black"/>
                </a:solidFill>
              </a:rPr>
              <a:pPr defTabSz="457200"/>
              <a:t>11/13/2014</a:t>
            </a:fld>
            <a:endParaRPr lang="en-US">
              <a:solidFill>
                <a:prstClr val="black"/>
              </a:solidFill>
            </a:endParaRPr>
          </a:p>
        </p:txBody>
      </p:sp>
      <p:sp>
        <p:nvSpPr>
          <p:cNvPr id="11" name="Text Placeholder 22"/>
          <p:cNvSpPr>
            <a:spLocks noGrp="1"/>
          </p:cNvSpPr>
          <p:nvPr>
            <p:ph type="body" sz="quarter" idx="11"/>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3420586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NZ"/>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defTabSz="457200"/>
            <a:fld id="{70425346-A25E-4B6B-B0B2-793E636FEA33}" type="datetimeFigureOut">
              <a:rPr lang="en-NZ" smtClean="0">
                <a:solidFill>
                  <a:prstClr val="black"/>
                </a:solidFill>
              </a:rPr>
              <a:pPr defTabSz="457200"/>
              <a:t>13/11/2014</a:t>
            </a:fld>
            <a:endParaRPr lang="en-NZ">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defTabSz="457200"/>
            <a:endParaRPr lang="en-NZ">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defTabSz="457200"/>
            <a:fld id="{61BC1684-27A7-439A-8493-9CE40CA2FED7}" type="slidenum">
              <a:rPr lang="en-NZ" smtClean="0">
                <a:solidFill>
                  <a:prstClr val="black"/>
                </a:solidFill>
              </a:rPr>
              <a:pPr defTabSz="457200"/>
              <a:t>‹#›</a:t>
            </a:fld>
            <a:endParaRPr lang="en-NZ">
              <a:solidFill>
                <a:prstClr val="black"/>
              </a:solidFill>
            </a:endParaRPr>
          </a:p>
        </p:txBody>
      </p:sp>
    </p:spTree>
    <p:extLst>
      <p:ext uri="{BB962C8B-B14F-4D97-AF65-F5344CB8AC3E}">
        <p14:creationId xmlns:p14="http://schemas.microsoft.com/office/powerpoint/2010/main" val="15291088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Regular - Content">
    <p:spTree>
      <p:nvGrpSpPr>
        <p:cNvPr id="1" name=""/>
        <p:cNvGrpSpPr/>
        <p:nvPr/>
      </p:nvGrpSpPr>
      <p:grpSpPr>
        <a:xfrm>
          <a:off x="0" y="0"/>
          <a:ext cx="0" cy="0"/>
          <a:chOff x="0" y="0"/>
          <a:chExt cx="0" cy="0"/>
        </a:xfrm>
      </p:grpSpPr>
      <p:sp>
        <p:nvSpPr>
          <p:cNvPr id="11" name="Title 10"/>
          <p:cNvSpPr>
            <a:spLocks noGrp="1"/>
          </p:cNvSpPr>
          <p:nvPr>
            <p:ph type="title"/>
          </p:nvPr>
        </p:nvSpPr>
        <p:spPr>
          <a:xfrm>
            <a:off x="416560" y="264160"/>
            <a:ext cx="7874000" cy="719592"/>
          </a:xfrm>
          <a:prstGeom prst="rect">
            <a:avLst/>
          </a:prstGeom>
        </p:spPr>
        <p:txBody>
          <a:bodyPr vert="horz"/>
          <a:lstStyle>
            <a:lvl1pPr algn="l">
              <a:defRPr sz="2800" b="0" i="0" cap="all" baseline="0">
                <a:solidFill>
                  <a:srgbClr val="00BABF"/>
                </a:solidFill>
                <a:latin typeface="Arial"/>
              </a:defRPr>
            </a:lvl1pPr>
          </a:lstStyle>
          <a:p>
            <a:r>
              <a:rPr lang="en-AU" dirty="0" smtClean="0"/>
              <a:t>Click to edit Master title style</a:t>
            </a:r>
            <a:endParaRPr lang="en-US" dirty="0"/>
          </a:p>
        </p:txBody>
      </p:sp>
      <p:cxnSp>
        <p:nvCxnSpPr>
          <p:cNvPr id="12" name="Straight Connector 11"/>
          <p:cNvCxnSpPr/>
          <p:nvPr userDrawn="1"/>
        </p:nvCxnSpPr>
        <p:spPr>
          <a:xfrm>
            <a:off x="0" y="1034552"/>
            <a:ext cx="9144000"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2"/>
          <p:cNvSpPr>
            <a:spLocks noGrp="1"/>
          </p:cNvSpPr>
          <p:nvPr>
            <p:ph sz="half" idx="1"/>
          </p:nvPr>
        </p:nvSpPr>
        <p:spPr>
          <a:xfrm>
            <a:off x="416561" y="1344402"/>
            <a:ext cx="4947919" cy="4375678"/>
          </a:xfrm>
          <a:prstGeom prst="rect">
            <a:avLst/>
          </a:prstGeom>
        </p:spPr>
        <p:txBody>
          <a:bodyPr/>
          <a:lstStyle>
            <a:lvl1pPr marL="0" indent="0">
              <a:buNone/>
              <a:defRPr sz="2800" b="0" i="0">
                <a:solidFill>
                  <a:srgbClr val="807673"/>
                </a:solidFill>
                <a:latin typeface="Aria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8" name="Content Placeholder 3"/>
          <p:cNvSpPr>
            <a:spLocks noGrp="1"/>
          </p:cNvSpPr>
          <p:nvPr>
            <p:ph sz="half" idx="2"/>
          </p:nvPr>
        </p:nvSpPr>
        <p:spPr>
          <a:xfrm>
            <a:off x="5821681" y="1737360"/>
            <a:ext cx="2946400" cy="3982720"/>
          </a:xfrm>
          <a:prstGeom prst="rect">
            <a:avLst/>
          </a:prstGeom>
        </p:spPr>
        <p:txBody>
          <a:bodyPr/>
          <a:lstStyle>
            <a:lvl1pPr>
              <a:defRPr sz="1400" b="0" i="0">
                <a:solidFill>
                  <a:srgbClr val="807673"/>
                </a:solidFill>
                <a:latin typeface="Arial"/>
                <a:cs typeface="Avenir 35 Light"/>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smtClean="0"/>
              <a:t>Click to edit Master text styles</a:t>
            </a:r>
          </a:p>
        </p:txBody>
      </p:sp>
      <p:sp>
        <p:nvSpPr>
          <p:cNvPr id="23" name="Text Placeholder 22"/>
          <p:cNvSpPr>
            <a:spLocks noGrp="1"/>
          </p:cNvSpPr>
          <p:nvPr>
            <p:ph type="body" sz="quarter" idx="10"/>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1915974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Regular - Imag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73800" y="8070850"/>
            <a:ext cx="2133600" cy="365125"/>
          </a:xfrm>
          <a:prstGeom prst="rect">
            <a:avLst/>
          </a:prstGeom>
        </p:spPr>
        <p:txBody>
          <a:bodyPr/>
          <a:lstStyle/>
          <a:p>
            <a:pPr defTabSz="457200"/>
            <a:fld id="{294698A7-0DBB-6B4E-B0F1-0E29851465A0}" type="datetimeFigureOut">
              <a:rPr lang="en-US" smtClean="0">
                <a:solidFill>
                  <a:prstClr val="black"/>
                </a:solidFill>
              </a:rPr>
              <a:pPr defTabSz="457200"/>
              <a:t>11/13/2014</a:t>
            </a:fld>
            <a:endParaRPr lang="en-US" dirty="0">
              <a:solidFill>
                <a:prstClr val="black"/>
              </a:solidFill>
            </a:endParaRPr>
          </a:p>
        </p:txBody>
      </p:sp>
      <p:sp>
        <p:nvSpPr>
          <p:cNvPr id="11" name="Text Placeholder 22"/>
          <p:cNvSpPr>
            <a:spLocks noGrp="1"/>
          </p:cNvSpPr>
          <p:nvPr>
            <p:ph type="body" sz="quarter" idx="11"/>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32458818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Regular - Content">
    <p:spTree>
      <p:nvGrpSpPr>
        <p:cNvPr id="1" name=""/>
        <p:cNvGrpSpPr/>
        <p:nvPr/>
      </p:nvGrpSpPr>
      <p:grpSpPr>
        <a:xfrm>
          <a:off x="0" y="0"/>
          <a:ext cx="0" cy="0"/>
          <a:chOff x="0" y="0"/>
          <a:chExt cx="0" cy="0"/>
        </a:xfrm>
      </p:grpSpPr>
      <p:sp>
        <p:nvSpPr>
          <p:cNvPr id="11" name="Title 10"/>
          <p:cNvSpPr>
            <a:spLocks noGrp="1"/>
          </p:cNvSpPr>
          <p:nvPr>
            <p:ph type="title"/>
          </p:nvPr>
        </p:nvSpPr>
        <p:spPr>
          <a:xfrm>
            <a:off x="416560" y="264160"/>
            <a:ext cx="7874000" cy="719592"/>
          </a:xfrm>
          <a:prstGeom prst="rect">
            <a:avLst/>
          </a:prstGeom>
        </p:spPr>
        <p:txBody>
          <a:bodyPr vert="horz"/>
          <a:lstStyle>
            <a:lvl1pPr algn="l">
              <a:defRPr sz="2800" b="0" i="0" cap="all" baseline="0">
                <a:solidFill>
                  <a:srgbClr val="00BABF"/>
                </a:solidFill>
                <a:latin typeface="Arial"/>
              </a:defRPr>
            </a:lvl1pPr>
          </a:lstStyle>
          <a:p>
            <a:r>
              <a:rPr lang="en-AU" dirty="0" smtClean="0"/>
              <a:t>Click to edit Master title style</a:t>
            </a:r>
            <a:endParaRPr lang="en-US" dirty="0"/>
          </a:p>
        </p:txBody>
      </p:sp>
      <p:cxnSp>
        <p:nvCxnSpPr>
          <p:cNvPr id="12" name="Straight Connector 11"/>
          <p:cNvCxnSpPr/>
          <p:nvPr userDrawn="1"/>
        </p:nvCxnSpPr>
        <p:spPr>
          <a:xfrm>
            <a:off x="0" y="1034552"/>
            <a:ext cx="9144000"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2"/>
          <p:cNvSpPr>
            <a:spLocks noGrp="1"/>
          </p:cNvSpPr>
          <p:nvPr>
            <p:ph sz="half" idx="1"/>
          </p:nvPr>
        </p:nvSpPr>
        <p:spPr>
          <a:xfrm>
            <a:off x="416561" y="1344402"/>
            <a:ext cx="4947919" cy="4375678"/>
          </a:xfrm>
          <a:prstGeom prst="rect">
            <a:avLst/>
          </a:prstGeom>
        </p:spPr>
        <p:txBody>
          <a:bodyPr/>
          <a:lstStyle>
            <a:lvl1pPr marL="0" indent="0">
              <a:buNone/>
              <a:defRPr sz="2800" b="0" i="0">
                <a:solidFill>
                  <a:srgbClr val="807673"/>
                </a:solidFill>
                <a:latin typeface="Aria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8" name="Content Placeholder 3"/>
          <p:cNvSpPr>
            <a:spLocks noGrp="1"/>
          </p:cNvSpPr>
          <p:nvPr>
            <p:ph sz="half" idx="2"/>
          </p:nvPr>
        </p:nvSpPr>
        <p:spPr>
          <a:xfrm>
            <a:off x="5821681" y="1737360"/>
            <a:ext cx="2946400" cy="3982720"/>
          </a:xfrm>
          <a:prstGeom prst="rect">
            <a:avLst/>
          </a:prstGeom>
        </p:spPr>
        <p:txBody>
          <a:bodyPr/>
          <a:lstStyle>
            <a:lvl1pPr>
              <a:defRPr sz="1400" b="0" i="0">
                <a:solidFill>
                  <a:srgbClr val="807673"/>
                </a:solidFill>
                <a:latin typeface="Arial"/>
                <a:cs typeface="Avenir 35 Light"/>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smtClean="0"/>
              <a:t>Click to edit Master text styles</a:t>
            </a:r>
          </a:p>
        </p:txBody>
      </p:sp>
      <p:sp>
        <p:nvSpPr>
          <p:cNvPr id="23" name="Text Placeholder 22"/>
          <p:cNvSpPr>
            <a:spLocks noGrp="1"/>
          </p:cNvSpPr>
          <p:nvPr>
            <p:ph type="body" sz="quarter" idx="10"/>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26333349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Regular - Imag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73800" y="8070850"/>
            <a:ext cx="2133600" cy="365125"/>
          </a:xfrm>
          <a:prstGeom prst="rect">
            <a:avLst/>
          </a:prstGeom>
        </p:spPr>
        <p:txBody>
          <a:bodyPr/>
          <a:lstStyle/>
          <a:p>
            <a:pPr defTabSz="457200"/>
            <a:fld id="{294698A7-0DBB-6B4E-B0F1-0E29851465A0}" type="datetimeFigureOut">
              <a:rPr lang="en-US" smtClean="0">
                <a:solidFill>
                  <a:prstClr val="black"/>
                </a:solidFill>
              </a:rPr>
              <a:pPr defTabSz="457200"/>
              <a:t>11/13/2014</a:t>
            </a:fld>
            <a:endParaRPr lang="en-US" dirty="0">
              <a:solidFill>
                <a:prstClr val="black"/>
              </a:solidFill>
            </a:endParaRPr>
          </a:p>
        </p:txBody>
      </p:sp>
      <p:sp>
        <p:nvSpPr>
          <p:cNvPr id="11" name="Text Placeholder 22"/>
          <p:cNvSpPr>
            <a:spLocks noGrp="1"/>
          </p:cNvSpPr>
          <p:nvPr>
            <p:ph type="body" sz="quarter" idx="11"/>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33199629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Regular - Content">
    <p:spTree>
      <p:nvGrpSpPr>
        <p:cNvPr id="1" name=""/>
        <p:cNvGrpSpPr/>
        <p:nvPr/>
      </p:nvGrpSpPr>
      <p:grpSpPr>
        <a:xfrm>
          <a:off x="0" y="0"/>
          <a:ext cx="0" cy="0"/>
          <a:chOff x="0" y="0"/>
          <a:chExt cx="0" cy="0"/>
        </a:xfrm>
      </p:grpSpPr>
      <p:sp>
        <p:nvSpPr>
          <p:cNvPr id="11" name="Title 10"/>
          <p:cNvSpPr>
            <a:spLocks noGrp="1"/>
          </p:cNvSpPr>
          <p:nvPr>
            <p:ph type="title"/>
          </p:nvPr>
        </p:nvSpPr>
        <p:spPr>
          <a:xfrm>
            <a:off x="416560" y="264160"/>
            <a:ext cx="7874000" cy="719592"/>
          </a:xfrm>
          <a:prstGeom prst="rect">
            <a:avLst/>
          </a:prstGeom>
        </p:spPr>
        <p:txBody>
          <a:bodyPr vert="horz"/>
          <a:lstStyle>
            <a:lvl1pPr algn="l">
              <a:defRPr sz="2800" b="0" i="0" cap="all" baseline="0">
                <a:solidFill>
                  <a:srgbClr val="00BABF"/>
                </a:solidFill>
                <a:latin typeface="Arial"/>
              </a:defRPr>
            </a:lvl1pPr>
          </a:lstStyle>
          <a:p>
            <a:r>
              <a:rPr lang="en-AU" dirty="0" smtClean="0"/>
              <a:t>Click to edit Master title style</a:t>
            </a:r>
            <a:endParaRPr lang="en-US" dirty="0"/>
          </a:p>
        </p:txBody>
      </p:sp>
      <p:cxnSp>
        <p:nvCxnSpPr>
          <p:cNvPr id="12" name="Straight Connector 11"/>
          <p:cNvCxnSpPr/>
          <p:nvPr userDrawn="1"/>
        </p:nvCxnSpPr>
        <p:spPr>
          <a:xfrm>
            <a:off x="0" y="1034552"/>
            <a:ext cx="9144000"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2"/>
          <p:cNvSpPr>
            <a:spLocks noGrp="1"/>
          </p:cNvSpPr>
          <p:nvPr>
            <p:ph sz="half" idx="1"/>
          </p:nvPr>
        </p:nvSpPr>
        <p:spPr>
          <a:xfrm>
            <a:off x="416561" y="1344402"/>
            <a:ext cx="4947919" cy="4375678"/>
          </a:xfrm>
          <a:prstGeom prst="rect">
            <a:avLst/>
          </a:prstGeom>
        </p:spPr>
        <p:txBody>
          <a:bodyPr/>
          <a:lstStyle>
            <a:lvl1pPr marL="0" indent="0">
              <a:buNone/>
              <a:defRPr sz="2800" b="0" i="0">
                <a:solidFill>
                  <a:srgbClr val="807673"/>
                </a:solidFill>
                <a:latin typeface="Aria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8" name="Content Placeholder 3"/>
          <p:cNvSpPr>
            <a:spLocks noGrp="1"/>
          </p:cNvSpPr>
          <p:nvPr>
            <p:ph sz="half" idx="2"/>
          </p:nvPr>
        </p:nvSpPr>
        <p:spPr>
          <a:xfrm>
            <a:off x="5821681" y="1737360"/>
            <a:ext cx="2946400" cy="3982720"/>
          </a:xfrm>
          <a:prstGeom prst="rect">
            <a:avLst/>
          </a:prstGeom>
        </p:spPr>
        <p:txBody>
          <a:bodyPr/>
          <a:lstStyle>
            <a:lvl1pPr>
              <a:defRPr sz="1400" b="0" i="0">
                <a:solidFill>
                  <a:srgbClr val="807673"/>
                </a:solidFill>
                <a:latin typeface="Arial"/>
                <a:cs typeface="Avenir 35 Light"/>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smtClean="0"/>
              <a:t>Click to edit Master text styles</a:t>
            </a:r>
          </a:p>
        </p:txBody>
      </p:sp>
      <p:sp>
        <p:nvSpPr>
          <p:cNvPr id="23" name="Text Placeholder 22"/>
          <p:cNvSpPr>
            <a:spLocks noGrp="1"/>
          </p:cNvSpPr>
          <p:nvPr>
            <p:ph type="body" sz="quarter" idx="10"/>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1611657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egular - Content">
    <p:spTree>
      <p:nvGrpSpPr>
        <p:cNvPr id="1" name=""/>
        <p:cNvGrpSpPr/>
        <p:nvPr/>
      </p:nvGrpSpPr>
      <p:grpSpPr>
        <a:xfrm>
          <a:off x="0" y="0"/>
          <a:ext cx="0" cy="0"/>
          <a:chOff x="0" y="0"/>
          <a:chExt cx="0" cy="0"/>
        </a:xfrm>
      </p:grpSpPr>
      <p:sp>
        <p:nvSpPr>
          <p:cNvPr id="11" name="Title 10"/>
          <p:cNvSpPr>
            <a:spLocks noGrp="1"/>
          </p:cNvSpPr>
          <p:nvPr>
            <p:ph type="title"/>
          </p:nvPr>
        </p:nvSpPr>
        <p:spPr>
          <a:xfrm>
            <a:off x="416560" y="264160"/>
            <a:ext cx="7874000" cy="719592"/>
          </a:xfrm>
          <a:prstGeom prst="rect">
            <a:avLst/>
          </a:prstGeom>
        </p:spPr>
        <p:txBody>
          <a:bodyPr vert="horz"/>
          <a:lstStyle>
            <a:lvl1pPr algn="l">
              <a:defRPr sz="2800" b="0" i="0" cap="all" baseline="0">
                <a:solidFill>
                  <a:srgbClr val="00BABF"/>
                </a:solidFill>
                <a:latin typeface="Arial"/>
              </a:defRPr>
            </a:lvl1pPr>
          </a:lstStyle>
          <a:p>
            <a:r>
              <a:rPr lang="en-AU" dirty="0" smtClean="0"/>
              <a:t>Click to edit Master title style</a:t>
            </a:r>
            <a:endParaRPr lang="en-US" dirty="0"/>
          </a:p>
        </p:txBody>
      </p:sp>
      <p:cxnSp>
        <p:nvCxnSpPr>
          <p:cNvPr id="12" name="Straight Connector 11"/>
          <p:cNvCxnSpPr/>
          <p:nvPr userDrawn="1"/>
        </p:nvCxnSpPr>
        <p:spPr>
          <a:xfrm>
            <a:off x="0" y="1034552"/>
            <a:ext cx="9144000"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2"/>
          <p:cNvSpPr>
            <a:spLocks noGrp="1"/>
          </p:cNvSpPr>
          <p:nvPr>
            <p:ph sz="half" idx="1"/>
          </p:nvPr>
        </p:nvSpPr>
        <p:spPr>
          <a:xfrm>
            <a:off x="416561" y="1344402"/>
            <a:ext cx="4947919" cy="4375678"/>
          </a:xfrm>
          <a:prstGeom prst="rect">
            <a:avLst/>
          </a:prstGeom>
        </p:spPr>
        <p:txBody>
          <a:bodyPr/>
          <a:lstStyle>
            <a:lvl1pPr marL="0" indent="0">
              <a:buNone/>
              <a:defRPr sz="2800" b="0" i="0">
                <a:solidFill>
                  <a:srgbClr val="807673"/>
                </a:solidFill>
                <a:latin typeface="Aria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8" name="Content Placeholder 3"/>
          <p:cNvSpPr>
            <a:spLocks noGrp="1"/>
          </p:cNvSpPr>
          <p:nvPr>
            <p:ph sz="half" idx="2"/>
          </p:nvPr>
        </p:nvSpPr>
        <p:spPr>
          <a:xfrm>
            <a:off x="5821681" y="1737360"/>
            <a:ext cx="2946400" cy="3982720"/>
          </a:xfrm>
          <a:prstGeom prst="rect">
            <a:avLst/>
          </a:prstGeom>
        </p:spPr>
        <p:txBody>
          <a:bodyPr/>
          <a:lstStyle>
            <a:lvl1pPr>
              <a:defRPr sz="1400" b="0" i="0">
                <a:solidFill>
                  <a:srgbClr val="807673"/>
                </a:solidFill>
                <a:latin typeface="Arial"/>
                <a:cs typeface="Avenir 35 Light"/>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smtClean="0"/>
              <a:t>Click to edit Master text styles</a:t>
            </a:r>
          </a:p>
        </p:txBody>
      </p:sp>
      <p:sp>
        <p:nvSpPr>
          <p:cNvPr id="23" name="Text Placeholder 22"/>
          <p:cNvSpPr>
            <a:spLocks noGrp="1"/>
          </p:cNvSpPr>
          <p:nvPr>
            <p:ph type="body" sz="quarter" idx="10"/>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18510788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egular - Imag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73800" y="8070850"/>
            <a:ext cx="2133600" cy="365125"/>
          </a:xfrm>
          <a:prstGeom prst="rect">
            <a:avLst/>
          </a:prstGeom>
        </p:spPr>
        <p:txBody>
          <a:bodyPr/>
          <a:lstStyle/>
          <a:p>
            <a:pPr defTabSz="457200"/>
            <a:fld id="{294698A7-0DBB-6B4E-B0F1-0E29851465A0}" type="datetimeFigureOut">
              <a:rPr lang="en-US" smtClean="0">
                <a:solidFill>
                  <a:prstClr val="black"/>
                </a:solidFill>
              </a:rPr>
              <a:pPr defTabSz="457200"/>
              <a:t>11/13/2014</a:t>
            </a:fld>
            <a:endParaRPr lang="en-US" dirty="0">
              <a:solidFill>
                <a:prstClr val="black"/>
              </a:solidFill>
            </a:endParaRPr>
          </a:p>
        </p:txBody>
      </p:sp>
      <p:sp>
        <p:nvSpPr>
          <p:cNvPr id="11" name="Text Placeholder 22"/>
          <p:cNvSpPr>
            <a:spLocks noGrp="1"/>
          </p:cNvSpPr>
          <p:nvPr>
            <p:ph type="body" sz="quarter" idx="11"/>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3837180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Regular - Content">
    <p:spTree>
      <p:nvGrpSpPr>
        <p:cNvPr id="1" name=""/>
        <p:cNvGrpSpPr/>
        <p:nvPr/>
      </p:nvGrpSpPr>
      <p:grpSpPr>
        <a:xfrm>
          <a:off x="0" y="0"/>
          <a:ext cx="0" cy="0"/>
          <a:chOff x="0" y="0"/>
          <a:chExt cx="0" cy="0"/>
        </a:xfrm>
      </p:grpSpPr>
      <p:sp>
        <p:nvSpPr>
          <p:cNvPr id="11" name="Title 10"/>
          <p:cNvSpPr>
            <a:spLocks noGrp="1"/>
          </p:cNvSpPr>
          <p:nvPr>
            <p:ph type="title"/>
          </p:nvPr>
        </p:nvSpPr>
        <p:spPr>
          <a:xfrm>
            <a:off x="416560" y="264160"/>
            <a:ext cx="7874000" cy="719592"/>
          </a:xfrm>
          <a:prstGeom prst="rect">
            <a:avLst/>
          </a:prstGeom>
        </p:spPr>
        <p:txBody>
          <a:bodyPr vert="horz"/>
          <a:lstStyle>
            <a:lvl1pPr algn="l">
              <a:defRPr sz="2800" b="0" i="0" cap="all" baseline="0">
                <a:solidFill>
                  <a:srgbClr val="00BABF"/>
                </a:solidFill>
                <a:latin typeface="Arial"/>
              </a:defRPr>
            </a:lvl1pPr>
          </a:lstStyle>
          <a:p>
            <a:r>
              <a:rPr lang="en-AU" dirty="0" smtClean="0"/>
              <a:t>Click to edit Master title style</a:t>
            </a:r>
            <a:endParaRPr lang="en-US" dirty="0"/>
          </a:p>
        </p:txBody>
      </p:sp>
      <p:cxnSp>
        <p:nvCxnSpPr>
          <p:cNvPr id="12" name="Straight Connector 11"/>
          <p:cNvCxnSpPr/>
          <p:nvPr userDrawn="1"/>
        </p:nvCxnSpPr>
        <p:spPr>
          <a:xfrm>
            <a:off x="0" y="1034552"/>
            <a:ext cx="9144000"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2"/>
          <p:cNvSpPr>
            <a:spLocks noGrp="1"/>
          </p:cNvSpPr>
          <p:nvPr>
            <p:ph sz="half" idx="1"/>
          </p:nvPr>
        </p:nvSpPr>
        <p:spPr>
          <a:xfrm>
            <a:off x="416561" y="1344402"/>
            <a:ext cx="4947919" cy="4375678"/>
          </a:xfrm>
          <a:prstGeom prst="rect">
            <a:avLst/>
          </a:prstGeom>
        </p:spPr>
        <p:txBody>
          <a:bodyPr/>
          <a:lstStyle>
            <a:lvl1pPr marL="0" indent="0">
              <a:buNone/>
              <a:defRPr sz="2800" b="0" i="0">
                <a:solidFill>
                  <a:srgbClr val="807673"/>
                </a:solidFill>
                <a:latin typeface="Aria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8" name="Content Placeholder 3"/>
          <p:cNvSpPr>
            <a:spLocks noGrp="1"/>
          </p:cNvSpPr>
          <p:nvPr>
            <p:ph sz="half" idx="2"/>
          </p:nvPr>
        </p:nvSpPr>
        <p:spPr>
          <a:xfrm>
            <a:off x="5821681" y="1737360"/>
            <a:ext cx="2946400" cy="3982720"/>
          </a:xfrm>
          <a:prstGeom prst="rect">
            <a:avLst/>
          </a:prstGeom>
        </p:spPr>
        <p:txBody>
          <a:bodyPr/>
          <a:lstStyle>
            <a:lvl1pPr>
              <a:defRPr sz="1400" b="0" i="0">
                <a:solidFill>
                  <a:srgbClr val="807673"/>
                </a:solidFill>
                <a:latin typeface="Arial"/>
                <a:cs typeface="Avenir 35 Light"/>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smtClean="0"/>
              <a:t>Click to edit Master text styles</a:t>
            </a:r>
          </a:p>
        </p:txBody>
      </p:sp>
      <p:sp>
        <p:nvSpPr>
          <p:cNvPr id="23" name="Text Placeholder 22"/>
          <p:cNvSpPr>
            <a:spLocks noGrp="1"/>
          </p:cNvSpPr>
          <p:nvPr>
            <p:ph type="body" sz="quarter" idx="10"/>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40133802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gular - Imag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73800" y="8070850"/>
            <a:ext cx="2133600" cy="365125"/>
          </a:xfrm>
          <a:prstGeom prst="rect">
            <a:avLst/>
          </a:prstGeom>
        </p:spPr>
        <p:txBody>
          <a:bodyPr/>
          <a:lstStyle/>
          <a:p>
            <a:pPr defTabSz="457200"/>
            <a:fld id="{294698A7-0DBB-6B4E-B0F1-0E29851465A0}" type="datetimeFigureOut">
              <a:rPr lang="en-US" smtClean="0">
                <a:solidFill>
                  <a:prstClr val="black"/>
                </a:solidFill>
              </a:rPr>
              <a:pPr defTabSz="457200"/>
              <a:t>11/13/2014</a:t>
            </a:fld>
            <a:endParaRPr lang="en-US">
              <a:solidFill>
                <a:prstClr val="black"/>
              </a:solidFill>
            </a:endParaRPr>
          </a:p>
        </p:txBody>
      </p:sp>
      <p:sp>
        <p:nvSpPr>
          <p:cNvPr id="11" name="Text Placeholder 22"/>
          <p:cNvSpPr>
            <a:spLocks noGrp="1"/>
          </p:cNvSpPr>
          <p:nvPr>
            <p:ph type="body" sz="quarter" idx="11"/>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2290883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gular - Imag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73800" y="8070850"/>
            <a:ext cx="2133600" cy="365125"/>
          </a:xfrm>
          <a:prstGeom prst="rect">
            <a:avLst/>
          </a:prstGeom>
        </p:spPr>
        <p:txBody>
          <a:bodyPr/>
          <a:lstStyle/>
          <a:p>
            <a:pPr defTabSz="457200"/>
            <a:fld id="{294698A7-0DBB-6B4E-B0F1-0E29851465A0}" type="datetimeFigureOut">
              <a:rPr lang="en-US" smtClean="0">
                <a:solidFill>
                  <a:prstClr val="black"/>
                </a:solidFill>
              </a:rPr>
              <a:pPr defTabSz="457200"/>
              <a:t>11/13/2014</a:t>
            </a:fld>
            <a:endParaRPr lang="en-US">
              <a:solidFill>
                <a:prstClr val="black"/>
              </a:solidFill>
            </a:endParaRPr>
          </a:p>
        </p:txBody>
      </p:sp>
      <p:sp>
        <p:nvSpPr>
          <p:cNvPr id="11" name="Text Placeholder 22"/>
          <p:cNvSpPr>
            <a:spLocks noGrp="1"/>
          </p:cNvSpPr>
          <p:nvPr>
            <p:ph type="body" sz="quarter" idx="11"/>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3044581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pPr defTabSz="457200"/>
            <a:fld id="{70425346-A25E-4B6B-B0B2-793E636FEA33}" type="datetimeFigureOut">
              <a:rPr lang="en-NZ" smtClean="0">
                <a:solidFill>
                  <a:prstClr val="black"/>
                </a:solidFill>
              </a:rPr>
              <a:pPr defTabSz="457200"/>
              <a:t>13/11/2014</a:t>
            </a:fld>
            <a:endParaRPr lang="en-NZ">
              <a:solidFill>
                <a:prstClr val="black"/>
              </a:solidFill>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pPr defTabSz="457200"/>
            <a:endParaRPr lang="en-NZ">
              <a:solidFill>
                <a:prstClr val="black"/>
              </a:solidFill>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pPr defTabSz="457200"/>
            <a:fld id="{61BC1684-27A7-439A-8493-9CE40CA2FED7}" type="slidenum">
              <a:rPr lang="en-NZ" smtClean="0">
                <a:solidFill>
                  <a:prstClr val="black"/>
                </a:solidFill>
              </a:rPr>
              <a:pPr defTabSz="457200"/>
              <a:t>‹#›</a:t>
            </a:fld>
            <a:endParaRPr lang="en-NZ">
              <a:solidFill>
                <a:prstClr val="black"/>
              </a:solidFill>
            </a:endParaRPr>
          </a:p>
        </p:txBody>
      </p:sp>
    </p:spTree>
    <p:extLst>
      <p:ext uri="{BB962C8B-B14F-4D97-AF65-F5344CB8AC3E}">
        <p14:creationId xmlns:p14="http://schemas.microsoft.com/office/powerpoint/2010/main" val="1664347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NZ"/>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a:xfrm>
            <a:off x="457200" y="6356350"/>
            <a:ext cx="2133600" cy="365125"/>
          </a:xfrm>
          <a:prstGeom prst="rect">
            <a:avLst/>
          </a:prstGeom>
        </p:spPr>
        <p:txBody>
          <a:bodyPr/>
          <a:lstStyle/>
          <a:p>
            <a:pPr defTabSz="457200"/>
            <a:fld id="{70425346-A25E-4B6B-B0B2-793E636FEA33}" type="datetimeFigureOut">
              <a:rPr lang="en-NZ" smtClean="0">
                <a:solidFill>
                  <a:prstClr val="black"/>
                </a:solidFill>
              </a:rPr>
              <a:pPr defTabSz="457200"/>
              <a:t>13/11/2014</a:t>
            </a:fld>
            <a:endParaRPr lang="en-NZ">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pPr defTabSz="457200"/>
            <a:endParaRPr lang="en-NZ">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pPr defTabSz="457200"/>
            <a:fld id="{61BC1684-27A7-439A-8493-9CE40CA2FED7}" type="slidenum">
              <a:rPr lang="en-NZ" smtClean="0">
                <a:solidFill>
                  <a:prstClr val="black"/>
                </a:solidFill>
              </a:rPr>
              <a:pPr defTabSz="457200"/>
              <a:t>‹#›</a:t>
            </a:fld>
            <a:endParaRPr lang="en-NZ">
              <a:solidFill>
                <a:prstClr val="black"/>
              </a:solidFill>
            </a:endParaRPr>
          </a:p>
        </p:txBody>
      </p:sp>
    </p:spTree>
    <p:extLst>
      <p:ext uri="{BB962C8B-B14F-4D97-AF65-F5344CB8AC3E}">
        <p14:creationId xmlns:p14="http://schemas.microsoft.com/office/powerpoint/2010/main" val="3572860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gular - Content">
    <p:spTree>
      <p:nvGrpSpPr>
        <p:cNvPr id="1" name=""/>
        <p:cNvGrpSpPr/>
        <p:nvPr/>
      </p:nvGrpSpPr>
      <p:grpSpPr>
        <a:xfrm>
          <a:off x="0" y="0"/>
          <a:ext cx="0" cy="0"/>
          <a:chOff x="0" y="0"/>
          <a:chExt cx="0" cy="0"/>
        </a:xfrm>
      </p:grpSpPr>
      <p:sp>
        <p:nvSpPr>
          <p:cNvPr id="11" name="Title 10"/>
          <p:cNvSpPr>
            <a:spLocks noGrp="1"/>
          </p:cNvSpPr>
          <p:nvPr>
            <p:ph type="title"/>
          </p:nvPr>
        </p:nvSpPr>
        <p:spPr>
          <a:xfrm>
            <a:off x="416560" y="264160"/>
            <a:ext cx="7874000" cy="719592"/>
          </a:xfrm>
          <a:prstGeom prst="rect">
            <a:avLst/>
          </a:prstGeom>
        </p:spPr>
        <p:txBody>
          <a:bodyPr vert="horz"/>
          <a:lstStyle>
            <a:lvl1pPr algn="l">
              <a:defRPr sz="2800" b="0" i="0" cap="all" baseline="0">
                <a:solidFill>
                  <a:srgbClr val="00BABF"/>
                </a:solidFill>
                <a:latin typeface="Arial"/>
              </a:defRPr>
            </a:lvl1pPr>
          </a:lstStyle>
          <a:p>
            <a:r>
              <a:rPr lang="en-AU" dirty="0" smtClean="0"/>
              <a:t>Click to edit Master title style</a:t>
            </a:r>
            <a:endParaRPr lang="en-US" dirty="0"/>
          </a:p>
        </p:txBody>
      </p:sp>
      <p:cxnSp>
        <p:nvCxnSpPr>
          <p:cNvPr id="12" name="Straight Connector 11"/>
          <p:cNvCxnSpPr/>
          <p:nvPr userDrawn="1"/>
        </p:nvCxnSpPr>
        <p:spPr>
          <a:xfrm>
            <a:off x="0" y="1034552"/>
            <a:ext cx="9144000"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2"/>
          <p:cNvSpPr>
            <a:spLocks noGrp="1"/>
          </p:cNvSpPr>
          <p:nvPr>
            <p:ph sz="half" idx="1"/>
          </p:nvPr>
        </p:nvSpPr>
        <p:spPr>
          <a:xfrm>
            <a:off x="416561" y="1344402"/>
            <a:ext cx="4947919" cy="4375678"/>
          </a:xfrm>
          <a:prstGeom prst="rect">
            <a:avLst/>
          </a:prstGeom>
        </p:spPr>
        <p:txBody>
          <a:bodyPr/>
          <a:lstStyle>
            <a:lvl1pPr marL="0" indent="0">
              <a:buNone/>
              <a:defRPr sz="2800" b="0" i="0">
                <a:solidFill>
                  <a:srgbClr val="807673"/>
                </a:solidFill>
                <a:latin typeface="Aria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8" name="Content Placeholder 3"/>
          <p:cNvSpPr>
            <a:spLocks noGrp="1"/>
          </p:cNvSpPr>
          <p:nvPr>
            <p:ph sz="half" idx="2"/>
          </p:nvPr>
        </p:nvSpPr>
        <p:spPr>
          <a:xfrm>
            <a:off x="5821681" y="1737360"/>
            <a:ext cx="2946400" cy="3982720"/>
          </a:xfrm>
          <a:prstGeom prst="rect">
            <a:avLst/>
          </a:prstGeom>
        </p:spPr>
        <p:txBody>
          <a:bodyPr/>
          <a:lstStyle>
            <a:lvl1pPr>
              <a:defRPr sz="1400" b="0" i="0">
                <a:solidFill>
                  <a:srgbClr val="807673"/>
                </a:solidFill>
                <a:latin typeface="Arial"/>
                <a:cs typeface="Avenir 35 Light"/>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smtClean="0"/>
              <a:t>Click to edit Master text styles</a:t>
            </a:r>
          </a:p>
        </p:txBody>
      </p:sp>
      <p:sp>
        <p:nvSpPr>
          <p:cNvPr id="23" name="Text Placeholder 22"/>
          <p:cNvSpPr>
            <a:spLocks noGrp="1"/>
          </p:cNvSpPr>
          <p:nvPr>
            <p:ph type="body" sz="quarter" idx="10"/>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1365558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gular - Imag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273800" y="8070850"/>
            <a:ext cx="2133600" cy="365125"/>
          </a:xfrm>
          <a:prstGeom prst="rect">
            <a:avLst/>
          </a:prstGeom>
        </p:spPr>
        <p:txBody>
          <a:bodyPr/>
          <a:lstStyle/>
          <a:p>
            <a:pPr defTabSz="457200"/>
            <a:fld id="{294698A7-0DBB-6B4E-B0F1-0E29851465A0}" type="datetimeFigureOut">
              <a:rPr lang="en-US" smtClean="0">
                <a:solidFill>
                  <a:prstClr val="black"/>
                </a:solidFill>
              </a:rPr>
              <a:pPr defTabSz="457200"/>
              <a:t>11/13/2014</a:t>
            </a:fld>
            <a:endParaRPr lang="en-US" dirty="0">
              <a:solidFill>
                <a:prstClr val="black"/>
              </a:solidFill>
            </a:endParaRPr>
          </a:p>
        </p:txBody>
      </p:sp>
      <p:sp>
        <p:nvSpPr>
          <p:cNvPr id="11" name="Text Placeholder 22"/>
          <p:cNvSpPr>
            <a:spLocks noGrp="1"/>
          </p:cNvSpPr>
          <p:nvPr>
            <p:ph type="body" sz="quarter" idx="11"/>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1911834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NZ"/>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NZ"/>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defTabSz="457200">
              <a:defRPr/>
            </a:pPr>
            <a:fld id="{F36551EC-F04F-4C4F-8A52-27B65BFFDD1E}" type="datetimeFigureOut">
              <a:rPr lang="en-NZ">
                <a:solidFill>
                  <a:prstClr val="black"/>
                </a:solidFill>
              </a:rPr>
              <a:pPr defTabSz="457200">
                <a:defRPr/>
              </a:pPr>
              <a:t>13/11/2014</a:t>
            </a:fld>
            <a:endParaRPr lang="en-NZ" dirty="0">
              <a:solidFill>
                <a:prstClr val="black"/>
              </a:solidFill>
            </a:endParaRPr>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defTabSz="457200">
              <a:defRPr/>
            </a:pPr>
            <a:endParaRPr lang="en-NZ" dirty="0">
              <a:solidFill>
                <a:prstClr val="black"/>
              </a:solidFill>
            </a:endParaRPr>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defTabSz="457200">
              <a:defRPr/>
            </a:pPr>
            <a:fld id="{5DC84B65-BE8D-41C8-8FDC-D562DAEE08D1}" type="slidenum">
              <a:rPr lang="en-NZ">
                <a:solidFill>
                  <a:prstClr val="black"/>
                </a:solidFill>
              </a:rPr>
              <a:pPr defTabSz="457200">
                <a:defRPr/>
              </a:pPr>
              <a:t>‹#›</a:t>
            </a:fld>
            <a:endParaRPr lang="en-NZ" dirty="0">
              <a:solidFill>
                <a:prstClr val="black"/>
              </a:solidFill>
            </a:endParaRPr>
          </a:p>
        </p:txBody>
      </p:sp>
    </p:spTree>
    <p:extLst>
      <p:ext uri="{BB962C8B-B14F-4D97-AF65-F5344CB8AC3E}">
        <p14:creationId xmlns:p14="http://schemas.microsoft.com/office/powerpoint/2010/main" val="119722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Regular - Content">
    <p:spTree>
      <p:nvGrpSpPr>
        <p:cNvPr id="1" name=""/>
        <p:cNvGrpSpPr/>
        <p:nvPr/>
      </p:nvGrpSpPr>
      <p:grpSpPr>
        <a:xfrm>
          <a:off x="0" y="0"/>
          <a:ext cx="0" cy="0"/>
          <a:chOff x="0" y="0"/>
          <a:chExt cx="0" cy="0"/>
        </a:xfrm>
      </p:grpSpPr>
      <p:sp>
        <p:nvSpPr>
          <p:cNvPr id="11" name="Title 10"/>
          <p:cNvSpPr>
            <a:spLocks noGrp="1"/>
          </p:cNvSpPr>
          <p:nvPr>
            <p:ph type="title"/>
          </p:nvPr>
        </p:nvSpPr>
        <p:spPr>
          <a:xfrm>
            <a:off x="416560" y="264160"/>
            <a:ext cx="7874000" cy="719592"/>
          </a:xfrm>
          <a:prstGeom prst="rect">
            <a:avLst/>
          </a:prstGeom>
        </p:spPr>
        <p:txBody>
          <a:bodyPr vert="horz"/>
          <a:lstStyle>
            <a:lvl1pPr algn="l">
              <a:defRPr sz="2800" b="0" i="0" cap="all" baseline="0">
                <a:solidFill>
                  <a:srgbClr val="00BABF"/>
                </a:solidFill>
                <a:latin typeface="Arial"/>
              </a:defRPr>
            </a:lvl1pPr>
          </a:lstStyle>
          <a:p>
            <a:r>
              <a:rPr lang="en-AU" dirty="0" smtClean="0"/>
              <a:t>Click to edit Master title style</a:t>
            </a:r>
            <a:endParaRPr lang="en-US" dirty="0"/>
          </a:p>
        </p:txBody>
      </p:sp>
      <p:cxnSp>
        <p:nvCxnSpPr>
          <p:cNvPr id="12" name="Straight Connector 11"/>
          <p:cNvCxnSpPr/>
          <p:nvPr userDrawn="1"/>
        </p:nvCxnSpPr>
        <p:spPr>
          <a:xfrm>
            <a:off x="0" y="1034552"/>
            <a:ext cx="9144000" cy="0"/>
          </a:xfrm>
          <a:prstGeom prst="line">
            <a:avLst/>
          </a:prstGeom>
          <a:ln w="3175"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2"/>
          <p:cNvSpPr>
            <a:spLocks noGrp="1"/>
          </p:cNvSpPr>
          <p:nvPr>
            <p:ph sz="half" idx="1"/>
          </p:nvPr>
        </p:nvSpPr>
        <p:spPr>
          <a:xfrm>
            <a:off x="416561" y="1344402"/>
            <a:ext cx="4947919" cy="4375678"/>
          </a:xfrm>
          <a:prstGeom prst="rect">
            <a:avLst/>
          </a:prstGeom>
        </p:spPr>
        <p:txBody>
          <a:bodyPr/>
          <a:lstStyle>
            <a:lvl1pPr marL="0" indent="0">
              <a:buNone/>
              <a:defRPr sz="2800" b="0" i="0">
                <a:solidFill>
                  <a:srgbClr val="807673"/>
                </a:solidFill>
                <a:latin typeface="Aria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8" name="Content Placeholder 3"/>
          <p:cNvSpPr>
            <a:spLocks noGrp="1"/>
          </p:cNvSpPr>
          <p:nvPr>
            <p:ph sz="half" idx="2"/>
          </p:nvPr>
        </p:nvSpPr>
        <p:spPr>
          <a:xfrm>
            <a:off x="5821681" y="1737360"/>
            <a:ext cx="2946400" cy="3982720"/>
          </a:xfrm>
          <a:prstGeom prst="rect">
            <a:avLst/>
          </a:prstGeom>
        </p:spPr>
        <p:txBody>
          <a:bodyPr/>
          <a:lstStyle>
            <a:lvl1pPr>
              <a:defRPr sz="1400" b="0" i="0">
                <a:solidFill>
                  <a:srgbClr val="807673"/>
                </a:solidFill>
                <a:latin typeface="Arial"/>
                <a:cs typeface="Avenir 35 Light"/>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dirty="0" smtClean="0"/>
              <a:t>Click to edit Master text styles</a:t>
            </a:r>
          </a:p>
        </p:txBody>
      </p:sp>
      <p:sp>
        <p:nvSpPr>
          <p:cNvPr id="23" name="Text Placeholder 22"/>
          <p:cNvSpPr>
            <a:spLocks noGrp="1"/>
          </p:cNvSpPr>
          <p:nvPr>
            <p:ph type="body" sz="quarter" idx="10"/>
          </p:nvPr>
        </p:nvSpPr>
        <p:spPr>
          <a:xfrm>
            <a:off x="415925" y="6309360"/>
            <a:ext cx="4786313" cy="477838"/>
          </a:xfrm>
          <a:prstGeom prst="rect">
            <a:avLst/>
          </a:prstGeom>
        </p:spPr>
        <p:txBody>
          <a:bodyPr vert="horz"/>
          <a:lstStyle>
            <a:lvl1pPr marL="0" indent="0">
              <a:buNone/>
              <a:defRPr sz="1600" b="0" i="0" cap="all" baseline="0">
                <a:solidFill>
                  <a:schemeClr val="bg1"/>
                </a:solidFill>
                <a:latin typeface="Arial"/>
              </a:defRPr>
            </a:lvl1pPr>
            <a:lvl2pPr>
              <a:defRPr sz="2000" b="1" i="0" baseline="0">
                <a:solidFill>
                  <a:schemeClr val="bg1"/>
                </a:solidFill>
                <a:latin typeface="Arial"/>
              </a:defRPr>
            </a:lvl2pPr>
            <a:lvl3pPr>
              <a:defRPr sz="2000" b="1" i="0" baseline="0">
                <a:solidFill>
                  <a:schemeClr val="bg1"/>
                </a:solidFill>
                <a:latin typeface="Arial"/>
              </a:defRPr>
            </a:lvl3pPr>
            <a:lvl4pPr>
              <a:defRPr sz="2000" b="1" i="0" baseline="0">
                <a:solidFill>
                  <a:schemeClr val="bg1"/>
                </a:solidFill>
                <a:latin typeface="Arial"/>
              </a:defRPr>
            </a:lvl4pPr>
            <a:lvl5pPr>
              <a:defRPr sz="2000" b="1" i="0" baseline="0">
                <a:solidFill>
                  <a:schemeClr val="bg1"/>
                </a:solidFill>
                <a:latin typeface="Arial"/>
              </a:defRPr>
            </a:lvl5pPr>
          </a:lstStyle>
          <a:p>
            <a:pPr lvl="0"/>
            <a:r>
              <a:rPr lang="en-AU" dirty="0" smtClean="0"/>
              <a:t>Click to edit Master text styles</a:t>
            </a:r>
            <a:endParaRPr lang="en-US" dirty="0"/>
          </a:p>
        </p:txBody>
      </p:sp>
    </p:spTree>
    <p:extLst>
      <p:ext uri="{BB962C8B-B14F-4D97-AF65-F5344CB8AC3E}">
        <p14:creationId xmlns:p14="http://schemas.microsoft.com/office/powerpoint/2010/main" val="23225349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slideLayout" Target="../slideLayouts/slideLayout7.xml"/><Relationship Id="rId1" Type="http://schemas.openxmlformats.org/officeDocument/2006/relationships/slideLayout" Target="../slideLayouts/slideLayout6.xml"/><Relationship Id="rId5" Type="http://schemas.openxmlformats.org/officeDocument/2006/relationships/image" Target="../media/image3.jpeg"/><Relationship Id="rId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1.xml"/><Relationship Id="rId2" Type="http://schemas.openxmlformats.org/officeDocument/2006/relationships/slideLayout" Target="../slideLayouts/slideLayout10.xml"/><Relationship Id="rId1" Type="http://schemas.openxmlformats.org/officeDocument/2006/relationships/slideLayout" Target="../slideLayouts/slideLayout9.xml"/><Relationship Id="rId5" Type="http://schemas.openxmlformats.org/officeDocument/2006/relationships/image" Target="../media/image3.jpeg"/><Relationship Id="rId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5" Type="http://schemas.openxmlformats.org/officeDocument/2006/relationships/image" Target="../media/image3.jpeg"/><Relationship Id="rId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4" Type="http://schemas.openxmlformats.org/officeDocument/2006/relationships/image" Target="../media/image3.jpeg"/></Relationships>
</file>

<file path=ppt/slideMasters/_rels/slideMaster7.xml.rels><?xml version="1.0" encoding="UTF-8" standalone="yes"?>
<Relationships xmlns="http://schemas.openxmlformats.org/package/2006/relationships"><Relationship Id="rId3" Type="http://schemas.openxmlformats.org/officeDocument/2006/relationships/theme" Target="../theme/theme7.xml"/><Relationship Id="rId2" Type="http://schemas.openxmlformats.org/officeDocument/2006/relationships/slideLayout" Target="../slideLayouts/slideLayout18.xml"/><Relationship Id="rId1" Type="http://schemas.openxmlformats.org/officeDocument/2006/relationships/slideLayout" Target="../slideLayouts/slideLayout17.xml"/><Relationship Id="rId4" Type="http://schemas.openxmlformats.org/officeDocument/2006/relationships/image" Target="../media/image3.jpeg"/></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20.xml"/><Relationship Id="rId1" Type="http://schemas.openxmlformats.org/officeDocument/2006/relationships/slideLayout" Target="../slideLayouts/slideLayout19.xml"/><Relationship Id="rId4" Type="http://schemas.openxmlformats.org/officeDocument/2006/relationships/image" Target="../media/image3.jpeg"/></Relationships>
</file>

<file path=ppt/slideMasters/_rels/slideMaster9.xml.rels><?xml version="1.0" encoding="UTF-8" standalone="yes"?>
<Relationships xmlns="http://schemas.openxmlformats.org/package/2006/relationships"><Relationship Id="rId3" Type="http://schemas.openxmlformats.org/officeDocument/2006/relationships/theme" Target="../theme/theme9.xml"/><Relationship Id="rId2" Type="http://schemas.openxmlformats.org/officeDocument/2006/relationships/slideLayout" Target="../slideLayouts/slideLayout22.xml"/><Relationship Id="rId1" Type="http://schemas.openxmlformats.org/officeDocument/2006/relationships/slideLayout" Target="../slideLayouts/slideLayout21.xml"/><Relationship Id="rId4" Type="http://schemas.openxmlformats.org/officeDocument/2006/relationships/image" Target="../media/image5.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stretch>
            <a:fillRect/>
          </a:stretch>
        </p:blipFill>
        <p:spPr>
          <a:xfrm>
            <a:off x="727710" y="846715"/>
            <a:ext cx="4372610" cy="1332605"/>
          </a:xfrm>
          <a:prstGeom prst="rect">
            <a:avLst/>
          </a:prstGeom>
        </p:spPr>
      </p:pic>
      <p:pic>
        <p:nvPicPr>
          <p:cNvPr id="13" name="Picture 12"/>
          <p:cNvPicPr>
            <a:picLocks noChangeAspect="1"/>
          </p:cNvPicPr>
          <p:nvPr/>
        </p:nvPicPr>
        <p:blipFill>
          <a:blip r:embed="rId4" cstate="print"/>
          <a:stretch>
            <a:fillRect/>
          </a:stretch>
        </p:blipFill>
        <p:spPr>
          <a:xfrm>
            <a:off x="-121920" y="6071029"/>
            <a:ext cx="9286240" cy="1126901"/>
          </a:xfrm>
          <a:prstGeom prst="rect">
            <a:avLst/>
          </a:prstGeom>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NZ"/>
          </a:p>
        </p:txBody>
      </p:sp>
    </p:spTree>
    <p:extLst>
      <p:ext uri="{BB962C8B-B14F-4D97-AF65-F5344CB8AC3E}">
        <p14:creationId xmlns:p14="http://schemas.microsoft.com/office/powerpoint/2010/main" val="1815773159"/>
      </p:ext>
    </p:extLst>
  </p:cSld>
  <p:clrMap bg1="lt1" tx1="dk1" bg2="lt2" tx2="dk2" accent1="accent1" accent2="accent2" accent3="accent3" accent4="accent4" accent5="accent5" accent6="accent6" hlink="hlink" folHlink="folHlink"/>
  <p:sldLayoutIdLst>
    <p:sldLayoutId id="2147483674"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CPHRfooter.jp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800" y="6078283"/>
            <a:ext cx="9215120" cy="800037"/>
          </a:xfrm>
          <a:prstGeom prst="rect">
            <a:avLst/>
          </a:prstGeom>
        </p:spPr>
      </p:pic>
    </p:spTree>
    <p:extLst>
      <p:ext uri="{BB962C8B-B14F-4D97-AF65-F5344CB8AC3E}">
        <p14:creationId xmlns:p14="http://schemas.microsoft.com/office/powerpoint/2010/main" val="104955773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CPHRfooter.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800" y="6078283"/>
            <a:ext cx="9215120" cy="800037"/>
          </a:xfrm>
          <a:prstGeom prst="rect">
            <a:avLst/>
          </a:prstGeom>
        </p:spPr>
      </p:pic>
    </p:spTree>
    <p:extLst>
      <p:ext uri="{BB962C8B-B14F-4D97-AF65-F5344CB8AC3E}">
        <p14:creationId xmlns:p14="http://schemas.microsoft.com/office/powerpoint/2010/main" val="108038981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4"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CPHRfooter.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800" y="6078283"/>
            <a:ext cx="9215120" cy="800037"/>
          </a:xfrm>
          <a:prstGeom prst="rect">
            <a:avLst/>
          </a:prstGeom>
        </p:spPr>
      </p:pic>
    </p:spTree>
    <p:extLst>
      <p:ext uri="{BB962C8B-B14F-4D97-AF65-F5344CB8AC3E}">
        <p14:creationId xmlns:p14="http://schemas.microsoft.com/office/powerpoint/2010/main" val="418576736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CPHRfooter.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800" y="6078283"/>
            <a:ext cx="9215120" cy="800037"/>
          </a:xfrm>
          <a:prstGeom prst="rect">
            <a:avLst/>
          </a:prstGeom>
        </p:spPr>
      </p:pic>
    </p:spTree>
    <p:extLst>
      <p:ext uri="{BB962C8B-B14F-4D97-AF65-F5344CB8AC3E}">
        <p14:creationId xmlns:p14="http://schemas.microsoft.com/office/powerpoint/2010/main" val="3519754291"/>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4"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CPHRfooter.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800" y="6078283"/>
            <a:ext cx="9215120" cy="800037"/>
          </a:xfrm>
          <a:prstGeom prst="rect">
            <a:avLst/>
          </a:prstGeom>
        </p:spPr>
      </p:pic>
    </p:spTree>
    <p:extLst>
      <p:ext uri="{BB962C8B-B14F-4D97-AF65-F5344CB8AC3E}">
        <p14:creationId xmlns:p14="http://schemas.microsoft.com/office/powerpoint/2010/main" val="938975736"/>
      </p:ext>
    </p:extLst>
  </p:cSld>
  <p:clrMap bg1="lt1" tx1="dk1" bg2="lt2" tx2="dk2" accent1="accent1" accent2="accent2" accent3="accent3" accent4="accent4" accent5="accent5" accent6="accent6" hlink="hlink" folHlink="folHlink"/>
  <p:sldLayoutIdLst>
    <p:sldLayoutId id="2147483709" r:id="rId1"/>
    <p:sldLayoutId id="2147483710"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CPHRfooter.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800" y="6078283"/>
            <a:ext cx="9215120" cy="800037"/>
          </a:xfrm>
          <a:prstGeom prst="rect">
            <a:avLst/>
          </a:prstGeom>
        </p:spPr>
      </p:pic>
    </p:spTree>
    <p:extLst>
      <p:ext uri="{BB962C8B-B14F-4D97-AF65-F5344CB8AC3E}">
        <p14:creationId xmlns:p14="http://schemas.microsoft.com/office/powerpoint/2010/main" val="1347965412"/>
      </p:ext>
    </p:extLst>
  </p:cSld>
  <p:clrMap bg1="lt1" tx1="dk1" bg2="lt2" tx2="dk2" accent1="accent1" accent2="accent2" accent3="accent3" accent4="accent4" accent5="accent5" accent6="accent6" hlink="hlink" folHlink="folHlink"/>
  <p:sldLayoutIdLst>
    <p:sldLayoutId id="2147483713" r:id="rId1"/>
    <p:sldLayoutId id="2147483714"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CPHRfooter.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800" y="6078283"/>
            <a:ext cx="9215120" cy="800037"/>
          </a:xfrm>
          <a:prstGeom prst="rect">
            <a:avLst/>
          </a:prstGeom>
        </p:spPr>
      </p:pic>
    </p:spTree>
    <p:extLst>
      <p:ext uri="{BB962C8B-B14F-4D97-AF65-F5344CB8AC3E}">
        <p14:creationId xmlns:p14="http://schemas.microsoft.com/office/powerpoint/2010/main" val="535836898"/>
      </p:ext>
    </p:extLst>
  </p:cSld>
  <p:clrMap bg1="lt1" tx1="dk1" bg2="lt2" tx2="dk2" accent1="accent1" accent2="accent2" accent3="accent3" accent4="accent4" accent5="accent5" accent6="accent6" hlink="hlink" folHlink="folHlink"/>
  <p:sldLayoutIdLst>
    <p:sldLayoutId id="2147483717" r:id="rId1"/>
    <p:sldLayoutId id="2147483718"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descr="CPHRfooter.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800" y="6078283"/>
            <a:ext cx="9215120" cy="800037"/>
          </a:xfrm>
          <a:prstGeom prst="rect">
            <a:avLst/>
          </a:prstGeom>
        </p:spPr>
      </p:pic>
    </p:spTree>
    <p:extLst>
      <p:ext uri="{BB962C8B-B14F-4D97-AF65-F5344CB8AC3E}">
        <p14:creationId xmlns:p14="http://schemas.microsoft.com/office/powerpoint/2010/main" val="4269081828"/>
      </p:ext>
    </p:extLst>
  </p:cSld>
  <p:clrMap bg1="lt1" tx1="dk1" bg2="lt2" tx2="dk2" accent1="accent1" accent2="accent2" accent3="accent3" accent4="accent4" accent5="accent5" accent6="accent6" hlink="hlink" folHlink="folHlink"/>
  <p:sldLayoutIdLst>
    <p:sldLayoutId id="2147483720" r:id="rId1"/>
    <p:sldLayoutId id="2147483721" r:id="rId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NZ" cap="none" dirty="0">
                <a:latin typeface="Arial" pitchFamily="34" charset="0"/>
                <a:cs typeface="Arial" pitchFamily="34" charset="0"/>
              </a:rPr>
              <a:t>Home Insulation and General Health </a:t>
            </a:r>
            <a:r>
              <a:rPr lang="en-NZ" cap="none" dirty="0" smtClean="0">
                <a:latin typeface="Arial" pitchFamily="34" charset="0"/>
                <a:cs typeface="Arial" pitchFamily="34" charset="0"/>
              </a:rPr>
              <a:t>Status</a:t>
            </a:r>
            <a:endParaRPr lang="en-US" cap="none" dirty="0">
              <a:latin typeface="Arial" pitchFamily="34" charset="0"/>
              <a:cs typeface="Arial" pitchFamily="34" charset="0"/>
            </a:endParaRPr>
          </a:p>
        </p:txBody>
      </p:sp>
      <p:sp>
        <p:nvSpPr>
          <p:cNvPr id="3" name="Subtitle 2"/>
          <p:cNvSpPr>
            <a:spLocks noGrp="1"/>
          </p:cNvSpPr>
          <p:nvPr>
            <p:ph type="subTitle" idx="1"/>
          </p:nvPr>
        </p:nvSpPr>
        <p:spPr>
          <a:xfrm>
            <a:off x="3635896" y="3789040"/>
            <a:ext cx="4871720" cy="1838511"/>
          </a:xfrm>
        </p:spPr>
        <p:txBody>
          <a:bodyPr/>
          <a:lstStyle/>
          <a:p>
            <a:pPr>
              <a:spcBef>
                <a:spcPts val="600"/>
              </a:spcBef>
              <a:spcAft>
                <a:spcPts val="600"/>
              </a:spcAft>
            </a:pPr>
            <a:r>
              <a:rPr lang="en-NZ" sz="2000" b="1" dirty="0" smtClean="0">
                <a:solidFill>
                  <a:srgbClr val="00BABF"/>
                </a:solidFill>
                <a:latin typeface="Arial" pitchFamily="34" charset="0"/>
                <a:cs typeface="Arial" pitchFamily="34" charset="0"/>
              </a:rPr>
              <a:t>Project </a:t>
            </a:r>
            <a:r>
              <a:rPr lang="en-NZ" sz="2000" b="1" dirty="0">
                <a:solidFill>
                  <a:srgbClr val="00BABF"/>
                </a:solidFill>
                <a:latin typeface="Arial" pitchFamily="34" charset="0"/>
                <a:cs typeface="Arial" pitchFamily="34" charset="0"/>
              </a:rPr>
              <a:t>Update – Stage </a:t>
            </a:r>
            <a:r>
              <a:rPr lang="en-NZ" sz="2000" b="1" dirty="0" smtClean="0">
                <a:solidFill>
                  <a:srgbClr val="00BABF"/>
                </a:solidFill>
                <a:latin typeface="Arial" pitchFamily="34" charset="0"/>
                <a:cs typeface="Arial" pitchFamily="34" charset="0"/>
              </a:rPr>
              <a:t>1</a:t>
            </a:r>
            <a:endParaRPr lang="en-NZ" sz="2000" b="1" dirty="0">
              <a:solidFill>
                <a:srgbClr val="00BABF"/>
              </a:solidFill>
              <a:latin typeface="Arial" pitchFamily="34" charset="0"/>
              <a:cs typeface="Arial" pitchFamily="34" charset="0"/>
            </a:endParaRPr>
          </a:p>
          <a:p>
            <a:pPr>
              <a:spcBef>
                <a:spcPts val="600"/>
              </a:spcBef>
              <a:spcAft>
                <a:spcPts val="600"/>
              </a:spcAft>
            </a:pPr>
            <a:r>
              <a:rPr lang="en-NZ" sz="2000" b="1" dirty="0">
                <a:solidFill>
                  <a:srgbClr val="00BABF"/>
                </a:solidFill>
                <a:latin typeface="Arial" pitchFamily="34" charset="0"/>
                <a:cs typeface="Arial" pitchFamily="34" charset="0"/>
              </a:rPr>
              <a:t>Project Proposal – Stage </a:t>
            </a:r>
            <a:r>
              <a:rPr lang="en-NZ" sz="2000" b="1" dirty="0" smtClean="0">
                <a:solidFill>
                  <a:srgbClr val="00BABF"/>
                </a:solidFill>
                <a:latin typeface="Arial" pitchFamily="34" charset="0"/>
                <a:cs typeface="Arial" pitchFamily="34" charset="0"/>
              </a:rPr>
              <a:t>2</a:t>
            </a:r>
          </a:p>
          <a:p>
            <a:endParaRPr lang="en-NZ" dirty="0">
              <a:latin typeface="Arial" pitchFamily="34" charset="0"/>
              <a:cs typeface="Arial" pitchFamily="34" charset="0"/>
            </a:endParaRPr>
          </a:p>
          <a:p>
            <a:r>
              <a:rPr lang="en-US" dirty="0">
                <a:latin typeface="Arial" pitchFamily="34" charset="0"/>
                <a:cs typeface="Arial" pitchFamily="34" charset="0"/>
              </a:rPr>
              <a:t>Caroline Fyfe, Andrew Parnell, 24/11/2014</a:t>
            </a:r>
          </a:p>
          <a:p>
            <a:endParaRPr lang="en-NZ" dirty="0">
              <a:latin typeface="Arial" pitchFamily="34" charset="0"/>
              <a:cs typeface="Arial" pitchFamily="34" charset="0"/>
            </a:endParaRPr>
          </a:p>
          <a:p>
            <a:endParaRPr lang="en-US" dirty="0" smtClean="0">
              <a:latin typeface="Arial" pitchFamily="34" charset="0"/>
              <a:cs typeface="Arial" pitchFamily="34" charset="0"/>
            </a:endParaRPr>
          </a:p>
        </p:txBody>
      </p:sp>
      <p:pic>
        <p:nvPicPr>
          <p:cNvPr id="1026" name="Picture 2" descr="P:\Design\Logos\Massey logo's\MasseyLogoUniNZ-stacked-white.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80112" y="476672"/>
            <a:ext cx="3312368" cy="15844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65044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400" cap="none" dirty="0">
                <a:latin typeface="Arial" panose="020B0604020202020204" pitchFamily="34" charset="0"/>
                <a:cs typeface="Arial" panose="020B0604020202020204" pitchFamily="34" charset="0"/>
              </a:rPr>
              <a:t>Key findings: type of replacement heating source chosen</a:t>
            </a:r>
            <a:endParaRPr lang="en-NZ" dirty="0">
              <a:latin typeface="Arial" panose="020B0604020202020204" pitchFamily="34" charset="0"/>
              <a:cs typeface="Arial" panose="020B0604020202020204" pitchFamily="34" charset="0"/>
            </a:endParaRP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1062314819"/>
              </p:ext>
            </p:extLst>
          </p:nvPr>
        </p:nvGraphicFramePr>
        <p:xfrm>
          <a:off x="2051720" y="1340768"/>
          <a:ext cx="5140569"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900745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16632"/>
            <a:ext cx="8640960" cy="867120"/>
          </a:xfrm>
        </p:spPr>
        <p:txBody>
          <a:bodyPr/>
          <a:lstStyle/>
          <a:p>
            <a:pPr algn="ctr"/>
            <a:r>
              <a:rPr lang="en-US" sz="2400" cap="none" dirty="0">
                <a:latin typeface="Arial" panose="020B0604020202020204" pitchFamily="34" charset="0"/>
                <a:cs typeface="Arial" panose="020B0604020202020204" pitchFamily="34" charset="0"/>
              </a:rPr>
              <a:t>Proposal for stage 2: Exploratory Analysis: the impact of home insulation retrofits on the health outcomes of residents</a:t>
            </a:r>
            <a:endParaRPr lang="en-NZ" sz="2400" dirty="0">
              <a:latin typeface="Arial" panose="020B0604020202020204" pitchFamily="34" charset="0"/>
              <a:cs typeface="Arial" panose="020B0604020202020204" pitchFamily="34" charset="0"/>
            </a:endParaRPr>
          </a:p>
        </p:txBody>
      </p:sp>
      <p:sp>
        <p:nvSpPr>
          <p:cNvPr id="6" name="Content Placeholder 2"/>
          <p:cNvSpPr>
            <a:spLocks noGrp="1"/>
          </p:cNvSpPr>
          <p:nvPr>
            <p:ph idx="1"/>
          </p:nvPr>
        </p:nvSpPr>
        <p:spPr>
          <a:xfrm>
            <a:off x="179512" y="1124744"/>
            <a:ext cx="8712968" cy="4669979"/>
          </a:xfrm>
        </p:spPr>
        <p:txBody>
          <a:bodyPr>
            <a:normAutofit fontScale="70000" lnSpcReduction="20000"/>
          </a:bodyPr>
          <a:lstStyle/>
          <a:p>
            <a:pPr marL="514350" lvl="0" indent="-514350">
              <a:buFont typeface="+mj-lt"/>
              <a:buAutoNum type="arabicPeriod"/>
            </a:pPr>
            <a:r>
              <a:rPr lang="en-US" sz="2900" dirty="0">
                <a:latin typeface="Arial" panose="020B0604020202020204" pitchFamily="34" charset="0"/>
                <a:cs typeface="Arial" panose="020B0604020202020204" pitchFamily="34" charset="0"/>
              </a:rPr>
              <a:t>A baseline analysis of hospitalization and pharmaceutical data amongst occupants of homes in the three years prior to insulation being installed for the following indoor environment/ housing quality related illnesses</a:t>
            </a:r>
            <a:r>
              <a:rPr lang="en-US" sz="2900" dirty="0" smtClean="0">
                <a:latin typeface="Arial" panose="020B0604020202020204" pitchFamily="34" charset="0"/>
                <a:cs typeface="Arial" panose="020B0604020202020204" pitchFamily="34" charset="0"/>
              </a:rPr>
              <a:t>:</a:t>
            </a:r>
            <a:endParaRPr lang="en-US" sz="2900" dirty="0">
              <a:latin typeface="Arial" panose="020B0604020202020204" pitchFamily="34" charset="0"/>
              <a:cs typeface="Arial" panose="020B0604020202020204" pitchFamily="34" charset="0"/>
            </a:endParaRPr>
          </a:p>
          <a:p>
            <a:pPr marL="1028700" lvl="1" indent="-571500">
              <a:buFont typeface="+mj-lt"/>
              <a:buAutoNum type="romanUcPeriod"/>
            </a:pPr>
            <a:r>
              <a:rPr lang="en-US" sz="2900" dirty="0">
                <a:solidFill>
                  <a:srgbClr val="807673"/>
                </a:solidFill>
                <a:latin typeface="Arial" panose="020B0604020202020204" pitchFamily="34" charset="0"/>
                <a:cs typeface="Arial" panose="020B0604020202020204" pitchFamily="34" charset="0"/>
              </a:rPr>
              <a:t>acute hospitalization (excluding: maternity and injury related admissions)</a:t>
            </a:r>
          </a:p>
          <a:p>
            <a:pPr marL="1028700" lvl="1" indent="-571500">
              <a:buFont typeface="+mj-lt"/>
              <a:buAutoNum type="romanUcPeriod"/>
            </a:pPr>
            <a:r>
              <a:rPr lang="en-US" sz="2900" dirty="0">
                <a:solidFill>
                  <a:srgbClr val="807673"/>
                </a:solidFill>
                <a:latin typeface="Arial" panose="020B0604020202020204" pitchFamily="34" charset="0"/>
                <a:cs typeface="Arial" panose="020B0604020202020204" pitchFamily="34" charset="0"/>
              </a:rPr>
              <a:t>cold and damp related illness: </a:t>
            </a:r>
          </a:p>
          <a:p>
            <a:pPr lvl="2"/>
            <a:r>
              <a:rPr lang="en-US" sz="2900" dirty="0">
                <a:solidFill>
                  <a:srgbClr val="807673"/>
                </a:solidFill>
                <a:latin typeface="Arial" panose="020B0604020202020204" pitchFamily="34" charset="0"/>
                <a:cs typeface="Arial" panose="020B0604020202020204" pitchFamily="34" charset="0"/>
              </a:rPr>
              <a:t>upper respiratory tract conditions </a:t>
            </a:r>
            <a:r>
              <a:rPr lang="en-US" sz="2900" dirty="0" smtClean="0">
                <a:solidFill>
                  <a:srgbClr val="807673"/>
                </a:solidFill>
                <a:latin typeface="Arial" panose="020B0604020202020204" pitchFamily="34" charset="0"/>
                <a:cs typeface="Arial" panose="020B0604020202020204" pitchFamily="34" charset="0"/>
              </a:rPr>
              <a:t>(total population and children </a:t>
            </a:r>
            <a:r>
              <a:rPr lang="en-US" sz="2900" dirty="0">
                <a:solidFill>
                  <a:srgbClr val="807673"/>
                </a:solidFill>
                <a:latin typeface="Arial" panose="020B0604020202020204" pitchFamily="34" charset="0"/>
                <a:cs typeface="Arial" panose="020B0604020202020204" pitchFamily="34" charset="0"/>
              </a:rPr>
              <a:t>&lt;5 years): J00-06</a:t>
            </a:r>
          </a:p>
          <a:p>
            <a:pPr lvl="2"/>
            <a:r>
              <a:rPr lang="en-US" sz="2900" dirty="0">
                <a:solidFill>
                  <a:srgbClr val="807673"/>
                </a:solidFill>
                <a:latin typeface="Arial" panose="020B0604020202020204" pitchFamily="34" charset="0"/>
                <a:cs typeface="Arial" panose="020B0604020202020204" pitchFamily="34" charset="0"/>
              </a:rPr>
              <a:t>lower respiratory tract conditions </a:t>
            </a:r>
            <a:r>
              <a:rPr lang="en-US" sz="2900" dirty="0" smtClean="0">
                <a:solidFill>
                  <a:srgbClr val="807673"/>
                </a:solidFill>
                <a:latin typeface="Arial" panose="020B0604020202020204" pitchFamily="34" charset="0"/>
                <a:cs typeface="Arial" panose="020B0604020202020204" pitchFamily="34" charset="0"/>
              </a:rPr>
              <a:t>(total population and children </a:t>
            </a:r>
            <a:r>
              <a:rPr lang="en-US" sz="2900" dirty="0">
                <a:solidFill>
                  <a:srgbClr val="807673"/>
                </a:solidFill>
                <a:latin typeface="Arial" panose="020B0604020202020204" pitchFamily="34" charset="0"/>
                <a:cs typeface="Arial" panose="020B0604020202020204" pitchFamily="34" charset="0"/>
              </a:rPr>
              <a:t>&lt;15 years): J12-16, J18, J20-22</a:t>
            </a:r>
          </a:p>
          <a:p>
            <a:pPr lvl="2"/>
            <a:r>
              <a:rPr lang="en-US" sz="2900" dirty="0">
                <a:solidFill>
                  <a:srgbClr val="807673"/>
                </a:solidFill>
                <a:latin typeface="Arial" panose="020B0604020202020204" pitchFamily="34" charset="0"/>
                <a:cs typeface="Arial" panose="020B0604020202020204" pitchFamily="34" charset="0"/>
              </a:rPr>
              <a:t>asthma (children &lt;15 years) </a:t>
            </a:r>
            <a:r>
              <a:rPr lang="en-US" sz="2900" dirty="0" smtClean="0">
                <a:solidFill>
                  <a:srgbClr val="807673"/>
                </a:solidFill>
                <a:latin typeface="Arial" panose="020B0604020202020204" pitchFamily="34" charset="0"/>
                <a:cs typeface="Arial" panose="020B0604020202020204" pitchFamily="34" charset="0"/>
              </a:rPr>
              <a:t>J45-46</a:t>
            </a:r>
            <a:endParaRPr lang="en-US" sz="2900" dirty="0">
              <a:solidFill>
                <a:srgbClr val="807673"/>
              </a:solidFill>
              <a:latin typeface="Arial" panose="020B0604020202020204" pitchFamily="34" charset="0"/>
              <a:cs typeface="Arial" panose="020B0604020202020204" pitchFamily="34" charset="0"/>
            </a:endParaRPr>
          </a:p>
          <a:p>
            <a:pPr marL="514350" indent="-514350">
              <a:buFont typeface="+mj-lt"/>
              <a:buAutoNum type="arabicPeriod"/>
            </a:pPr>
            <a:r>
              <a:rPr lang="en-US" sz="2900" dirty="0">
                <a:latin typeface="Arial" panose="020B0604020202020204" pitchFamily="34" charset="0"/>
                <a:cs typeface="Arial" panose="020B0604020202020204" pitchFamily="34" charset="0"/>
              </a:rPr>
              <a:t>A follow up analysis of hospitalization and pharmaceutical  data listed in </a:t>
            </a:r>
            <a:r>
              <a:rPr lang="en-US" sz="2900" dirty="0" smtClean="0">
                <a:latin typeface="Arial" panose="020B0604020202020204" pitchFamily="34" charset="0"/>
                <a:cs typeface="Arial" panose="020B0604020202020204" pitchFamily="34" charset="0"/>
              </a:rPr>
              <a:t>ii</a:t>
            </a:r>
            <a:endParaRPr lang="en-US" sz="2900" dirty="0">
              <a:latin typeface="Arial" panose="020B0604020202020204" pitchFamily="34" charset="0"/>
              <a:cs typeface="Arial" panose="020B0604020202020204" pitchFamily="34" charset="0"/>
            </a:endParaRPr>
          </a:p>
          <a:p>
            <a:pPr marL="514350" lvl="0" indent="-514350">
              <a:buFont typeface="+mj-lt"/>
              <a:buAutoNum type="arabicPeriod"/>
            </a:pPr>
            <a:r>
              <a:rPr lang="en-US" sz="2900" dirty="0">
                <a:latin typeface="Arial" panose="020B0604020202020204" pitchFamily="34" charset="0"/>
                <a:cs typeface="Arial" panose="020B0604020202020204" pitchFamily="34" charset="0"/>
              </a:rPr>
              <a:t>A test for statistical significance of any differences between 1 and 2.</a:t>
            </a:r>
          </a:p>
          <a:p>
            <a:endParaRPr lang="en-US" dirty="0"/>
          </a:p>
        </p:txBody>
      </p:sp>
    </p:spTree>
    <p:extLst>
      <p:ext uri="{BB962C8B-B14F-4D97-AF65-F5344CB8AC3E}">
        <p14:creationId xmlns:p14="http://schemas.microsoft.com/office/powerpoint/2010/main" val="32224422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sz="quarter" idx="10"/>
          </p:nvPr>
        </p:nvSpPr>
        <p:spPr>
          <a:xfrm>
            <a:off x="323528" y="6237312"/>
            <a:ext cx="4786313" cy="477838"/>
          </a:xfrm>
        </p:spPr>
        <p:txBody>
          <a:bodyPr/>
          <a:lstStyle/>
          <a:p>
            <a:r>
              <a:rPr lang="en-NZ" dirty="0"/>
              <a:t>Environmental Health Indicators programme</a:t>
            </a:r>
          </a:p>
        </p:txBody>
      </p:sp>
      <p:sp>
        <p:nvSpPr>
          <p:cNvPr id="10" name="Title 2"/>
          <p:cNvSpPr txBox="1">
            <a:spLocks/>
          </p:cNvSpPr>
          <p:nvPr/>
        </p:nvSpPr>
        <p:spPr>
          <a:xfrm>
            <a:off x="395536" y="188640"/>
            <a:ext cx="8568952" cy="719592"/>
          </a:xfrm>
          <a:prstGeom prst="rect">
            <a:avLst/>
          </a:prstGeom>
        </p:spPr>
        <p:txBody>
          <a:bodyPr vert="horz"/>
          <a:lstStyle/>
          <a:p>
            <a:pPr lvl="0" algn="ctr" defTabSz="457200">
              <a:spcBef>
                <a:spcPct val="0"/>
              </a:spcBef>
              <a:defRPr/>
            </a:pPr>
            <a:r>
              <a:rPr lang="en-NZ" sz="3200" dirty="0" smtClean="0">
                <a:solidFill>
                  <a:srgbClr val="00BABF"/>
                </a:solidFill>
                <a:latin typeface="Arial"/>
                <a:ea typeface="+mj-ea"/>
                <a:cs typeface="+mj-cs"/>
              </a:rPr>
              <a:t>Home </a:t>
            </a:r>
            <a:r>
              <a:rPr lang="en-NZ" sz="3200" dirty="0">
                <a:solidFill>
                  <a:srgbClr val="00BABF"/>
                </a:solidFill>
                <a:latin typeface="Arial"/>
                <a:ea typeface="+mj-ea"/>
                <a:cs typeface="+mj-cs"/>
              </a:rPr>
              <a:t>Insulation and General Health Status</a:t>
            </a:r>
            <a:endParaRPr kumimoji="0" lang="en-NZ" sz="3200" b="0" i="0" u="none" strike="noStrike" kern="1200" cap="none" spc="0" normalizeH="0" baseline="0" noProof="0" dirty="0">
              <a:ln>
                <a:noFill/>
              </a:ln>
              <a:solidFill>
                <a:srgbClr val="00BABF"/>
              </a:solidFill>
              <a:effectLst/>
              <a:uLnTx/>
              <a:uFillTx/>
              <a:latin typeface="Arial"/>
              <a:ea typeface="+mj-ea"/>
              <a:cs typeface="+mj-cs"/>
            </a:endParaRPr>
          </a:p>
        </p:txBody>
      </p:sp>
      <p:sp>
        <p:nvSpPr>
          <p:cNvPr id="2" name="Content Placeholder 1"/>
          <p:cNvSpPr>
            <a:spLocks noGrp="1"/>
          </p:cNvSpPr>
          <p:nvPr>
            <p:ph sz="half" idx="1"/>
          </p:nvPr>
        </p:nvSpPr>
        <p:spPr>
          <a:xfrm>
            <a:off x="416561" y="1344402"/>
            <a:ext cx="8115879" cy="4375678"/>
          </a:xfrm>
        </p:spPr>
        <p:txBody>
          <a:bodyPr/>
          <a:lstStyle/>
          <a:p>
            <a:r>
              <a:rPr lang="en-NZ" dirty="0"/>
              <a:t>Project Update – Stage </a:t>
            </a:r>
            <a:r>
              <a:rPr lang="en-NZ" dirty="0" smtClean="0"/>
              <a:t>1</a:t>
            </a:r>
          </a:p>
          <a:p>
            <a:r>
              <a:rPr lang="en-US" sz="2000" dirty="0"/>
              <a:t>Descriptive analysis of the EECA Warm Up New Zealand Heat Smart and Warm Up New Zealand – Health Homes insulation retrofit </a:t>
            </a:r>
            <a:r>
              <a:rPr lang="en-US" sz="2000" dirty="0" err="1"/>
              <a:t>progammes</a:t>
            </a:r>
            <a:r>
              <a:rPr lang="en-US" sz="2000" dirty="0"/>
              <a:t>.</a:t>
            </a:r>
          </a:p>
          <a:p>
            <a:r>
              <a:rPr lang="en-US" sz="2000" dirty="0"/>
              <a:t>The analysis involved mapping 285,005 records and </a:t>
            </a:r>
            <a:r>
              <a:rPr lang="en-US" sz="2000" dirty="0" err="1"/>
              <a:t>anaylsing</a:t>
            </a:r>
            <a:r>
              <a:rPr lang="en-US" sz="2000" dirty="0"/>
              <a:t> these in terms of proportion of homes insulated or heating subsidies provided by: </a:t>
            </a:r>
          </a:p>
          <a:p>
            <a:pPr lvl="1"/>
            <a:r>
              <a:rPr lang="en-US" sz="2000" dirty="0" smtClean="0">
                <a:solidFill>
                  <a:srgbClr val="807673"/>
                </a:solidFill>
              </a:rPr>
              <a:t>District </a:t>
            </a:r>
            <a:r>
              <a:rPr lang="en-US" sz="2000" dirty="0">
                <a:solidFill>
                  <a:srgbClr val="807673"/>
                </a:solidFill>
              </a:rPr>
              <a:t>Health Board, Regional Council and Territorial Authority area</a:t>
            </a:r>
          </a:p>
          <a:p>
            <a:pPr lvl="1"/>
            <a:r>
              <a:rPr lang="en-US" sz="2000" dirty="0">
                <a:solidFill>
                  <a:srgbClr val="807673"/>
                </a:solidFill>
              </a:rPr>
              <a:t>Socioeconomic status of occupants </a:t>
            </a:r>
            <a:r>
              <a:rPr lang="en-US" sz="2000" dirty="0" smtClean="0">
                <a:solidFill>
                  <a:srgbClr val="807673"/>
                </a:solidFill>
              </a:rPr>
              <a:t>Age </a:t>
            </a:r>
            <a:r>
              <a:rPr lang="en-US" sz="2000" dirty="0">
                <a:solidFill>
                  <a:srgbClr val="807673"/>
                </a:solidFill>
              </a:rPr>
              <a:t>of house</a:t>
            </a:r>
          </a:p>
          <a:p>
            <a:pPr lvl="1"/>
            <a:r>
              <a:rPr lang="en-US" sz="2000" dirty="0">
                <a:solidFill>
                  <a:srgbClr val="807673"/>
                </a:solidFill>
              </a:rPr>
              <a:t>Rural/ Urban location (based on Statistics New Zealand urban area classification)</a:t>
            </a:r>
          </a:p>
          <a:p>
            <a:pPr lvl="1"/>
            <a:r>
              <a:rPr lang="en-US" sz="2000" dirty="0">
                <a:solidFill>
                  <a:srgbClr val="807673"/>
                </a:solidFill>
              </a:rPr>
              <a:t>Heating type installed </a:t>
            </a:r>
          </a:p>
          <a:p>
            <a:endParaRPr lang="en-NZ" dirty="0"/>
          </a:p>
        </p:txBody>
      </p:sp>
    </p:spTree>
    <p:extLst>
      <p:ext uri="{BB962C8B-B14F-4D97-AF65-F5344CB8AC3E}">
        <p14:creationId xmlns:p14="http://schemas.microsoft.com/office/powerpoint/2010/main" val="36728383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404664"/>
            <a:ext cx="8280920" cy="584775"/>
          </a:xfrm>
          <a:prstGeom prst="rect">
            <a:avLst/>
          </a:prstGeom>
          <a:noFill/>
        </p:spPr>
        <p:txBody>
          <a:bodyPr wrap="square" rtlCol="0">
            <a:spAutoFit/>
          </a:bodyPr>
          <a:lstStyle/>
          <a:p>
            <a:pPr algn="ctr"/>
            <a:r>
              <a:rPr lang="en-US" sz="3200" dirty="0">
                <a:solidFill>
                  <a:srgbClr val="00BABF"/>
                </a:solidFill>
                <a:latin typeface="Arial" panose="020B0604020202020204" pitchFamily="34" charset="0"/>
                <a:cs typeface="Arial" panose="020B0604020202020204" pitchFamily="34" charset="0"/>
              </a:rPr>
              <a:t>Key findings – Locational analysis</a:t>
            </a:r>
            <a:endParaRPr lang="en-NZ" sz="3200" dirty="0">
              <a:solidFill>
                <a:srgbClr val="00BABF"/>
              </a:solidFill>
              <a:latin typeface="Arial" panose="020B0604020202020204" pitchFamily="34" charset="0"/>
              <a:cs typeface="Arial" panose="020B0604020202020204" pitchFamily="34" charset="0"/>
            </a:endParaRPr>
          </a:p>
        </p:txBody>
      </p:sp>
      <p:cxnSp>
        <p:nvCxnSpPr>
          <p:cNvPr id="5" name="Straight Connector 4"/>
          <p:cNvCxnSpPr/>
          <p:nvPr/>
        </p:nvCxnSpPr>
        <p:spPr>
          <a:xfrm>
            <a:off x="0" y="1196752"/>
            <a:ext cx="9144000" cy="0"/>
          </a:xfrm>
          <a:prstGeom prst="line">
            <a:avLst/>
          </a:prstGeom>
          <a:ln>
            <a:solidFill>
              <a:srgbClr val="807673"/>
            </a:solidFill>
          </a:ln>
        </p:spPr>
        <p:style>
          <a:lnRef idx="2">
            <a:schemeClr val="accent1"/>
          </a:lnRef>
          <a:fillRef idx="0">
            <a:schemeClr val="accent1"/>
          </a:fillRef>
          <a:effectRef idx="1">
            <a:schemeClr val="accent1"/>
          </a:effectRef>
          <a:fontRef idx="minor">
            <a:schemeClr val="tx1"/>
          </a:fontRef>
        </p:style>
      </p:cxnSp>
      <p:pic>
        <p:nvPicPr>
          <p:cNvPr id="9" name="Content Placeholder 3"/>
          <p:cNvPicPr>
            <a:picLocks/>
          </p:cNvPicPr>
          <p:nvPr/>
        </p:nvPicPr>
        <p:blipFill>
          <a:blip r:embed="rId3" cstate="print">
            <a:extLst>
              <a:ext uri="{28A0092B-C50C-407E-A947-70E740481C1C}">
                <a14:useLocalDpi xmlns:a14="http://schemas.microsoft.com/office/drawing/2010/main" val="0"/>
              </a:ext>
            </a:extLst>
          </a:blip>
          <a:srcRect l="-78491" r="-78491"/>
          <a:stretch>
            <a:fillRect/>
          </a:stretch>
        </p:blipFill>
        <p:spPr>
          <a:xfrm>
            <a:off x="395536" y="1340768"/>
            <a:ext cx="8229600" cy="4525963"/>
          </a:xfrm>
          <a:prstGeom prst="rect">
            <a:avLst/>
          </a:prstGeom>
          <a:ln>
            <a:noFill/>
          </a:ln>
        </p:spPr>
      </p:pic>
    </p:spTree>
    <p:extLst>
      <p:ext uri="{BB962C8B-B14F-4D97-AF65-F5344CB8AC3E}">
        <p14:creationId xmlns:p14="http://schemas.microsoft.com/office/powerpoint/2010/main" val="23975380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560" y="116632"/>
            <a:ext cx="7874000" cy="867120"/>
          </a:xfrm>
        </p:spPr>
        <p:txBody>
          <a:bodyPr/>
          <a:lstStyle/>
          <a:p>
            <a:pPr algn="ctr"/>
            <a:r>
              <a:rPr lang="en-US" sz="2400" cap="none" dirty="0">
                <a:latin typeface="Arial" panose="020B0604020202020204" pitchFamily="34" charset="0"/>
                <a:cs typeface="Arial" panose="020B0604020202020204" pitchFamily="34" charset="0"/>
              </a:rPr>
              <a:t>Key findings – Proportion of dwellings insulated and heating subsidy provided by local authority area</a:t>
            </a:r>
            <a:endParaRPr lang="en-NZ" dirty="0">
              <a:latin typeface="Arial" panose="020B0604020202020204" pitchFamily="34" charset="0"/>
              <a:cs typeface="Arial" panose="020B0604020202020204" pitchFamily="34" charset="0"/>
            </a:endParaRPr>
          </a:p>
        </p:txBody>
      </p:sp>
      <p:pic>
        <p:nvPicPr>
          <p:cNvPr id="6" name="Content Placeholder 3"/>
          <p:cNvPicPr>
            <a:picLocks noGrp="1"/>
          </p:cNvPicPr>
          <p:nvPr>
            <p:ph idx="1"/>
          </p:nvPr>
        </p:nvPicPr>
        <p:blipFill rotWithShape="1">
          <a:blip r:embed="rId3" cstate="print">
            <a:extLst>
              <a:ext uri="{28A0092B-C50C-407E-A947-70E740481C1C}">
                <a14:useLocalDpi xmlns:a14="http://schemas.microsoft.com/office/drawing/2010/main" val="0"/>
              </a:ext>
            </a:extLst>
          </a:blip>
          <a:srcRect r="-118264"/>
          <a:stretch/>
        </p:blipFill>
        <p:spPr>
          <a:xfrm>
            <a:off x="439883" y="1340768"/>
            <a:ext cx="8229600" cy="4525963"/>
          </a:xfrm>
          <a:prstGeom prst="rect">
            <a:avLst/>
          </a:prstGeom>
        </p:spPr>
      </p:pic>
      <p:pic>
        <p:nvPicPr>
          <p:cNvPr id="7" name="Picture 6"/>
          <p:cNvPicPr/>
          <p:nvPr/>
        </p:nvPicPr>
        <p:blipFill>
          <a:blip r:embed="rId4" cstate="print">
            <a:extLst>
              <a:ext uri="{28A0092B-C50C-407E-A947-70E740481C1C}">
                <a14:useLocalDpi xmlns:a14="http://schemas.microsoft.com/office/drawing/2010/main" val="0"/>
              </a:ext>
            </a:extLst>
          </a:blip>
          <a:stretch>
            <a:fillRect/>
          </a:stretch>
        </p:blipFill>
        <p:spPr>
          <a:xfrm>
            <a:off x="4932040" y="1340768"/>
            <a:ext cx="3475625" cy="4536025"/>
          </a:xfrm>
          <a:prstGeom prst="rect">
            <a:avLst/>
          </a:prstGeom>
        </p:spPr>
      </p:pic>
    </p:spTree>
    <p:extLst>
      <p:ext uri="{BB962C8B-B14F-4D97-AF65-F5344CB8AC3E}">
        <p14:creationId xmlns:p14="http://schemas.microsoft.com/office/powerpoint/2010/main" val="26614556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7874000" cy="719592"/>
          </a:xfrm>
        </p:spPr>
        <p:txBody>
          <a:bodyPr/>
          <a:lstStyle/>
          <a:p>
            <a:pPr algn="ctr"/>
            <a:r>
              <a:rPr lang="en-US" sz="2400" cap="none" dirty="0">
                <a:latin typeface="Arial" panose="020B0604020202020204" pitchFamily="34" charset="0"/>
                <a:cs typeface="Arial" panose="020B0604020202020204" pitchFamily="34" charset="0"/>
              </a:rPr>
              <a:t>Key findings -Proportion of households insulated by socioeconomic status</a:t>
            </a:r>
            <a:endParaRPr lang="en-NZ" dirty="0">
              <a:latin typeface="Arial" panose="020B0604020202020204" pitchFamily="34" charset="0"/>
              <a:cs typeface="Arial" panose="020B0604020202020204" pitchFamily="34" charset="0"/>
            </a:endParaRPr>
          </a:p>
        </p:txBody>
      </p:sp>
      <p:graphicFrame>
        <p:nvGraphicFramePr>
          <p:cNvPr id="6" name="Content Placeholder 4"/>
          <p:cNvGraphicFramePr>
            <a:graphicFrameLocks noGrp="1"/>
          </p:cNvGraphicFramePr>
          <p:nvPr>
            <p:ph idx="1"/>
            <p:extLst>
              <p:ext uri="{D42A27DB-BD31-4B8C-83A1-F6EECF244321}">
                <p14:modId xmlns:p14="http://schemas.microsoft.com/office/powerpoint/2010/main" val="1577592705"/>
              </p:ext>
            </p:extLst>
          </p:nvPr>
        </p:nvGraphicFramePr>
        <p:xfrm>
          <a:off x="396815" y="1052736"/>
          <a:ext cx="8229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485800" y="5517232"/>
            <a:ext cx="8229600" cy="369332"/>
          </a:xfrm>
          <a:prstGeom prst="rect">
            <a:avLst/>
          </a:prstGeom>
          <a:noFill/>
        </p:spPr>
        <p:txBody>
          <a:bodyPr wrap="square" rtlCol="0">
            <a:spAutoFit/>
          </a:bodyPr>
          <a:lstStyle/>
          <a:p>
            <a:pPr algn="ctr"/>
            <a:r>
              <a:rPr lang="en-US" dirty="0" smtClean="0">
                <a:solidFill>
                  <a:srgbClr val="807673"/>
                </a:solidFill>
              </a:rPr>
              <a:t>Dwellings insulated:	 ‘general income’ 55.23%; 	‘low income’ 44.77% </a:t>
            </a:r>
            <a:endParaRPr lang="en-US" dirty="0">
              <a:solidFill>
                <a:srgbClr val="807673"/>
              </a:solidFill>
            </a:endParaRPr>
          </a:p>
        </p:txBody>
      </p:sp>
    </p:spTree>
    <p:extLst>
      <p:ext uri="{BB962C8B-B14F-4D97-AF65-F5344CB8AC3E}">
        <p14:creationId xmlns:p14="http://schemas.microsoft.com/office/powerpoint/2010/main" val="17122935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116632"/>
            <a:ext cx="7874000" cy="792088"/>
          </a:xfrm>
        </p:spPr>
        <p:txBody>
          <a:bodyPr/>
          <a:lstStyle/>
          <a:p>
            <a:pPr algn="ctr"/>
            <a:r>
              <a:rPr lang="en-US" sz="2400" cap="none" dirty="0">
                <a:latin typeface="Arial" panose="020B0604020202020204" pitchFamily="34" charset="0"/>
                <a:cs typeface="Arial" panose="020B0604020202020204" pitchFamily="34" charset="0"/>
              </a:rPr>
              <a:t>Key findings -Proportion of homes where heating subsidies were provided by socioeconomic status</a:t>
            </a:r>
            <a:endParaRPr lang="en-NZ" dirty="0">
              <a:latin typeface="Arial" panose="020B0604020202020204" pitchFamily="34" charset="0"/>
              <a:cs typeface="Arial" panose="020B0604020202020204" pitchFamily="34" charset="0"/>
            </a:endParaRP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4142083801"/>
              </p:ext>
            </p:extLst>
          </p:nvPr>
        </p:nvGraphicFramePr>
        <p:xfrm>
          <a:off x="179512" y="1052736"/>
          <a:ext cx="8517632" cy="4824536"/>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560717" y="5301208"/>
            <a:ext cx="8229600" cy="369332"/>
          </a:xfrm>
          <a:prstGeom prst="rect">
            <a:avLst/>
          </a:prstGeom>
          <a:noFill/>
        </p:spPr>
        <p:txBody>
          <a:bodyPr wrap="square" rtlCol="0">
            <a:spAutoFit/>
          </a:bodyPr>
          <a:lstStyle/>
          <a:p>
            <a:pPr algn="ctr"/>
            <a:r>
              <a:rPr lang="en-US" dirty="0" smtClean="0">
                <a:solidFill>
                  <a:srgbClr val="807673"/>
                </a:solidFill>
              </a:rPr>
              <a:t>Heating subsidies: 	‘general income’ 50.33%	‘low income’ 49.77% </a:t>
            </a:r>
            <a:endParaRPr lang="en-US" dirty="0">
              <a:solidFill>
                <a:srgbClr val="807673"/>
              </a:solidFill>
            </a:endParaRPr>
          </a:p>
        </p:txBody>
      </p:sp>
    </p:spTree>
    <p:extLst>
      <p:ext uri="{BB962C8B-B14F-4D97-AF65-F5344CB8AC3E}">
        <p14:creationId xmlns:p14="http://schemas.microsoft.com/office/powerpoint/2010/main" val="11680889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560" y="264160"/>
            <a:ext cx="8115880" cy="719592"/>
          </a:xfrm>
        </p:spPr>
        <p:txBody>
          <a:bodyPr/>
          <a:lstStyle/>
          <a:p>
            <a:pPr algn="ctr"/>
            <a:r>
              <a:rPr lang="en-US" sz="2400" cap="none" dirty="0">
                <a:latin typeface="Arial" panose="020B0604020202020204" pitchFamily="34" charset="0"/>
                <a:cs typeface="Arial" panose="020B0604020202020204" pitchFamily="34" charset="0"/>
              </a:rPr>
              <a:t>Key findings: proportion of homes insulated by house age </a:t>
            </a:r>
            <a:endParaRPr lang="en-NZ" dirty="0">
              <a:latin typeface="Arial" panose="020B0604020202020204" pitchFamily="34" charset="0"/>
              <a:cs typeface="Arial" panose="020B0604020202020204" pitchFamily="34" charset="0"/>
            </a:endParaRP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3786605888"/>
              </p:ext>
            </p:extLst>
          </p:nvPr>
        </p:nvGraphicFramePr>
        <p:xfrm>
          <a:off x="395536" y="126876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075304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7874000" cy="864096"/>
          </a:xfrm>
        </p:spPr>
        <p:txBody>
          <a:bodyPr/>
          <a:lstStyle/>
          <a:p>
            <a:pPr algn="ctr"/>
            <a:r>
              <a:rPr lang="en-US" sz="2400" cap="none" dirty="0">
                <a:latin typeface="Arial" panose="020B0604020202020204" pitchFamily="34" charset="0"/>
                <a:cs typeface="Arial" panose="020B0604020202020204" pitchFamily="34" charset="0"/>
              </a:rPr>
              <a:t>Key findings: proportion of homes where heating subsidies were provided by house age </a:t>
            </a:r>
            <a:endParaRPr lang="en-NZ" dirty="0">
              <a:latin typeface="Arial" panose="020B0604020202020204" pitchFamily="34" charset="0"/>
              <a:cs typeface="Arial" panose="020B0604020202020204" pitchFamily="34" charset="0"/>
            </a:endParaRPr>
          </a:p>
        </p:txBody>
      </p:sp>
      <p:graphicFrame>
        <p:nvGraphicFramePr>
          <p:cNvPr id="8" name="Content Placeholder 3"/>
          <p:cNvGraphicFramePr>
            <a:graphicFrameLocks noGrp="1"/>
          </p:cNvGraphicFramePr>
          <p:nvPr>
            <p:ph idx="1"/>
            <p:extLst>
              <p:ext uri="{D42A27DB-BD31-4B8C-83A1-F6EECF244321}">
                <p14:modId xmlns:p14="http://schemas.microsoft.com/office/powerpoint/2010/main" val="3323982222"/>
              </p:ext>
            </p:extLst>
          </p:nvPr>
        </p:nvGraphicFramePr>
        <p:xfrm>
          <a:off x="323528" y="1124744"/>
          <a:ext cx="8661648" cy="468052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0882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6560" y="116632"/>
            <a:ext cx="7874000" cy="867120"/>
          </a:xfrm>
        </p:spPr>
        <p:txBody>
          <a:bodyPr/>
          <a:lstStyle/>
          <a:p>
            <a:pPr algn="ctr"/>
            <a:r>
              <a:rPr lang="en-US" sz="2400" cap="none" dirty="0">
                <a:latin typeface="Arial" panose="020B0604020202020204" pitchFamily="34" charset="0"/>
                <a:cs typeface="Arial" panose="020B0604020202020204" pitchFamily="34" charset="0"/>
              </a:rPr>
              <a:t>Key findings: proportion of homes insulated and heating subsidies provided by urban area status</a:t>
            </a:r>
            <a:endParaRPr lang="en-NZ" dirty="0">
              <a:latin typeface="Arial" panose="020B0604020202020204" pitchFamily="34" charset="0"/>
              <a:cs typeface="Arial" panose="020B0604020202020204" pitchFamily="34" charset="0"/>
            </a:endParaRPr>
          </a:p>
        </p:txBody>
      </p:sp>
      <p:graphicFrame>
        <p:nvGraphicFramePr>
          <p:cNvPr id="6" name="Content Placeholder 3"/>
          <p:cNvGraphicFramePr>
            <a:graphicFrameLocks noGrp="1"/>
          </p:cNvGraphicFramePr>
          <p:nvPr>
            <p:ph idx="1"/>
            <p:extLst>
              <p:ext uri="{D42A27DB-BD31-4B8C-83A1-F6EECF244321}">
                <p14:modId xmlns:p14="http://schemas.microsoft.com/office/powerpoint/2010/main" val="1164229461"/>
              </p:ext>
            </p:extLst>
          </p:nvPr>
        </p:nvGraphicFramePr>
        <p:xfrm>
          <a:off x="539552" y="1340768"/>
          <a:ext cx="3841262" cy="45259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extLst>
              <p:ext uri="{D42A27DB-BD31-4B8C-83A1-F6EECF244321}">
                <p14:modId xmlns:p14="http://schemas.microsoft.com/office/powerpoint/2010/main" val="4286057990"/>
              </p:ext>
            </p:extLst>
          </p:nvPr>
        </p:nvGraphicFramePr>
        <p:xfrm>
          <a:off x="4788024" y="1412776"/>
          <a:ext cx="3777028" cy="4503616"/>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51931281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865&quot;&gt;&lt;property id=&quot;20148&quot; value=&quot;5&quot;/&gt;&lt;property id=&quot;20300&quot; value=&quot;Slide 1 - &amp;quot;Environmental Health Indicators&amp;#x0D;&amp;#x0A;New Zealand (EHINZ)&amp;quot;&quot;/&gt;&lt;property id=&quot;20307&quot; value=&quot;266&quot;/&gt;&lt;/object&gt;&lt;object type=&quot;3&quot; unique_id=&quot;10870&quot;&gt;&lt;property id=&quot;20148&quot; value=&quot;5&quot;/&gt;&lt;property id=&quot;20300&quot; value=&quot;Slide 4 - &amp;quot;Uses of Environmental Health &amp;#x0D;&amp;#x0A;Indicators&amp;quot;&quot;/&gt;&lt;property id=&quot;20307&quot; value=&quot;279&quot;/&gt;&lt;/object&gt;&lt;object type=&quot;3&quot; unique_id=&quot;12277&quot;&gt;&lt;property id=&quot;20148&quot; value=&quot;5&quot;/&gt;&lt;property id=&quot;20300&quot; value=&quot;Slide 3 - &amp;quot;Types of Environmental &amp;#x0D;&amp;#x0A;Health Indicators&amp;#x0D;&amp;#x0A;&amp;quot;&quot;/&gt;&lt;property id=&quot;20307&quot; value=&quot;281&quot;/&gt;&lt;/object&gt;&lt;object type=&quot;3&quot; unique_id=&quot;12278&quot;&gt;&lt;property id=&quot;20148&quot; value=&quot;5&quot;/&gt;&lt;property id=&quot;20300&quot; value=&quot;Slide 5 - &amp;quot;Dissemination of Information&amp;quot;&quot;/&gt;&lt;property id=&quot;20307&quot; value=&quot;283&quot;/&gt;&lt;/object&gt;&lt;object type=&quot;3&quot; unique_id=&quot;12331&quot;&gt;&lt;property id=&quot;20148&quot; value=&quot;5&quot;/&gt;&lt;property id=&quot;20300&quot; value=&quot;Slide 2 - &amp;quot;FIVE Integrated Concept Driven Surveillance Systems&amp;quot;&quot;/&gt;&lt;property id=&quot;20307&quot; value=&quot;284&quot;/&gt;&lt;/object&gt;&lt;object type=&quot;3&quot; unique_id=&quot;12332&quot;&gt;&lt;property id=&quot;20148&quot; value=&quot;5&quot;/&gt;&lt;property id=&quot;20300&quot; value=&quot;Slide 6 - &amp;quot;EHI Release Calendar&amp;quot;&quot;/&gt;&lt;property id=&quot;20307&quot; value=&quot;299&quot;/&gt;&lt;/object&gt;&lt;object type=&quot;3&quot; unique_id=&quot;12333&quot;&gt;&lt;property id=&quot;20148&quot; value=&quot;5&quot;/&gt;&lt;property id=&quot;20300&quot; value=&quot;Slide 7 - &amp;quot;EHI Factsheet Example&amp;quot;&quot;/&gt;&lt;property id=&quot;20307&quot; value=&quot;291&quot;/&gt;&lt;/object&gt;&lt;object type=&quot;3&quot; unique_id=&quot;12334&quot;&gt;&lt;property id=&quot;20148&quot; value=&quot;5&quot;/&gt;&lt;property id=&quot;20300&quot; value=&quot;Slide 8 - &amp;quot;EHI Factsheet Findings&amp;quot;&quot;/&gt;&lt;property id=&quot;20307&quot; value=&quot;300&quot;/&gt;&lt;/object&gt;&lt;object type=&quot;3&quot; unique_id=&quot;12335&quot;&gt;&lt;property id=&quot;20148&quot; value=&quot;5&quot;/&gt;&lt;property id=&quot;20300&quot; value=&quot;Slide 9 - &amp;quot;EHI Factsheet Findings&amp;quot;&quot;/&gt;&lt;property id=&quot;20307&quot; value=&quot;301&quot;/&gt;&lt;/object&gt;&lt;object type=&quot;3&quot; unique_id=&quot;12336&quot;&gt;&lt;property id=&quot;20148&quot; value=&quot;5&quot;/&gt;&lt;property id=&quot;20300&quot; value=&quot;Slide 10 - &amp;quot;EHI Factsheet Findings&amp;quot;&quot;/&gt;&lt;property id=&quot;20307&quot; value=&quot;302&quot;/&gt;&lt;/object&gt;&lt;object type=&quot;3&quot; unique_id=&quot;12337&quot;&gt;&lt;property id=&quot;20148&quot; value=&quot;5&quot;/&gt;&lt;property id=&quot;20300&quot; value=&quot;Slide 11 - &amp;quot;EHI Factsheet Findings&amp;quot;&quot;/&gt;&lt;property id=&quot;20307&quot; value=&quot;303&quot;/&gt;&lt;/object&gt;&lt;object type=&quot;3&quot; unique_id=&quot;12338&quot;&gt;&lt;property id=&quot;20148&quot; value=&quot;5&quot;/&gt;&lt;property id=&quot;20300&quot; value=&quot;Slide 12 - &amp;quot;EHI Factsheet Findings&amp;quot;&quot;/&gt;&lt;property id=&quot;20307&quot; value=&quot;304&quot;/&gt;&lt;/object&gt;&lt;object type=&quot;3&quot; unique_id=&quot;12339&quot;&gt;&lt;property id=&quot;20148&quot; value=&quot;5&quot;/&gt;&lt;property id=&quot;20300&quot; value=&quot;Slide 13 - &amp;quot;EHI Website &amp;quot;&quot;/&gt;&lt;property id=&quot;20307&quot; value=&quot;297&quot;/&gt;&lt;/object&gt;&lt;object type=&quot;3&quot; unique_id=&quot;12340&quot;&gt;&lt;property id=&quot;20148&quot; value=&quot;5&quot;/&gt;&lt;property id=&quot;20300&quot; value=&quot;Slide 14 - &amp;quot;EHI Website &amp;quot;&quot;/&gt;&lt;property id=&quot;20307&quot; value=&quot;305&quot;/&gt;&lt;/object&gt;&lt;object type=&quot;3&quot; unique_id=&quot;12341&quot;&gt;&lt;property id=&quot;20148&quot; value=&quot;5&quot;/&gt;&lt;property id=&quot;20300&quot; value=&quot;Slide 15 - &amp;quot;EHI Factsheet Future Direction&amp;quot;&quot;/&gt;&lt;property id=&quot;20307&quot; value=&quot;296&quot;/&gt;&lt;/object&gt;&lt;object type=&quot;3&quot; unique_id=&quot;12342&quot;&gt;&lt;property id=&quot;20148&quot; value=&quot;5&quot;/&gt;&lt;property id=&quot;20300&quot; value=&quot;Slide 16 - &amp;quot;EHI Factsheet Example&amp;quot;&quot;/&gt;&lt;property id=&quot;20307&quot; value=&quot;306&quot;/&gt;&lt;/object&gt;&lt;object type=&quot;3&quot; unique_id=&quot;12343&quot;&gt;&lt;property id=&quot;20148&quot; value=&quot;5&quot;/&gt;&lt;property id=&quot;20300&quot; value=&quot;Slide 17 - &amp;quot;EHI Factsheet Example&amp;quot;&quot;/&gt;&lt;property id=&quot;20307&quot; value=&quot;307&quot;/&gt;&lt;/object&gt;&lt;/object&gt;&lt;/object&gt;&lt;/database&gt;"/>
  <p:tag name="SECTOMILLISECCONVERTED" val="1"/>
</p:tagLst>
</file>

<file path=ppt/theme/theme1.xml><?xml version="1.0" encoding="utf-8"?>
<a:theme xmlns:a="http://schemas.openxmlformats.org/drawingml/2006/main" name="Title Slid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Regul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Regul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2_Regul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3_Regul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4_Regul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5_Regul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6_Regul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9.xml><?xml version="1.0" encoding="utf-8"?>
<a:theme xmlns:a="http://schemas.openxmlformats.org/drawingml/2006/main" name="7_Regula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11346</TotalTime>
  <Words>1115</Words>
  <Application>Microsoft Office PowerPoint</Application>
  <PresentationFormat>On-screen Show (4:3)</PresentationFormat>
  <Paragraphs>81</Paragraphs>
  <Slides>11</Slides>
  <Notes>11</Notes>
  <HiddenSlides>0</HiddenSlides>
  <MMClips>0</MMClips>
  <ScaleCrop>false</ScaleCrop>
  <HeadingPairs>
    <vt:vector size="4" baseType="variant">
      <vt:variant>
        <vt:lpstr>Theme</vt:lpstr>
      </vt:variant>
      <vt:variant>
        <vt:i4>9</vt:i4>
      </vt:variant>
      <vt:variant>
        <vt:lpstr>Slide Titles</vt:lpstr>
      </vt:variant>
      <vt:variant>
        <vt:i4>11</vt:i4>
      </vt:variant>
    </vt:vector>
  </HeadingPairs>
  <TitlesOfParts>
    <vt:vector size="20" baseType="lpstr">
      <vt:lpstr>Title Slide</vt:lpstr>
      <vt:lpstr>Regular</vt:lpstr>
      <vt:lpstr>1_Regular</vt:lpstr>
      <vt:lpstr>2_Regular</vt:lpstr>
      <vt:lpstr>3_Regular</vt:lpstr>
      <vt:lpstr>4_Regular</vt:lpstr>
      <vt:lpstr>5_Regular</vt:lpstr>
      <vt:lpstr>6_Regular</vt:lpstr>
      <vt:lpstr>7_Regular</vt:lpstr>
      <vt:lpstr>Home Insulation and General Health Status</vt:lpstr>
      <vt:lpstr>PowerPoint Presentation</vt:lpstr>
      <vt:lpstr>PowerPoint Presentation</vt:lpstr>
      <vt:lpstr>Key findings – Proportion of dwellings insulated and heating subsidy provided by local authority area</vt:lpstr>
      <vt:lpstr>Key findings -Proportion of households insulated by socioeconomic status</vt:lpstr>
      <vt:lpstr>Key findings -Proportion of homes where heating subsidies were provided by socioeconomic status</vt:lpstr>
      <vt:lpstr>Key findings: proportion of homes insulated by house age </vt:lpstr>
      <vt:lpstr>Key findings: proportion of homes where heating subsidies were provided by house age </vt:lpstr>
      <vt:lpstr>Key findings: proportion of homes insulated and heating subsidies provided by urban area status</vt:lpstr>
      <vt:lpstr>Key findings: type of replacement heating source chosen</vt:lpstr>
      <vt:lpstr>Proposal for stage 2: Exploratory Analysis: the impact of home insulation retrofits on the health outcomes of residents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Helene</dc:creator>
  <cp:lastModifiedBy>Fyfe, Caroline</cp:lastModifiedBy>
  <cp:revision>217</cp:revision>
  <cp:lastPrinted>2014-10-01T02:09:17Z</cp:lastPrinted>
  <dcterms:created xsi:type="dcterms:W3CDTF">2013-02-03T23:46:52Z</dcterms:created>
  <dcterms:modified xsi:type="dcterms:W3CDTF">2014-11-13T04:11:12Z</dcterms:modified>
</cp:coreProperties>
</file>