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E2EA"/>
          </a:solidFill>
        </a:fill>
      </a:tcStyle>
    </a:wholeTbl>
    <a:band2H>
      <a:tcTxStyle/>
      <a:tcStyle>
        <a:tcBdr/>
        <a:fill>
          <a:solidFill>
            <a:srgbClr val="E8F1F5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BACC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BACC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BACC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7" autoAdjust="0"/>
  </p:normalViewPr>
  <p:slideViewPr>
    <p:cSldViewPr>
      <p:cViewPr>
        <p:scale>
          <a:sx n="114" d="100"/>
          <a:sy n="114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988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This is an area that we are looking at investigating.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These age groups are the lowest and highest age groups available for mesh blocks.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These age groups are the lowest and highest age groups available for </a:t>
            </a:r>
            <a:r>
              <a:rPr sz="2200" smtClean="0"/>
              <a:t>meshblocks</a:t>
            </a:r>
            <a:r>
              <a:rPr sz="2200" dirty="0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These age groups are the lowest and highest age groups available for mesh blocks.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These age groups are the lowest and highest age groups available for mesh blocks.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These age groups are the lowest and highest age groups available for mesh blocks.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These age groups are the lowest and highest age groups available for mesh blocks.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-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709" y="846714"/>
            <a:ext cx="4372611" cy="1332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1921" y="6071029"/>
            <a:ext cx="9286242" cy="112690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586479" y="2340610"/>
            <a:ext cx="4871721" cy="15811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800" cap="all">
                <a:solidFill>
                  <a:srgbClr val="00BABF"/>
                </a:solidFill>
              </a:rPr>
              <a:t>Click to edit Master title style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586479" y="3921759"/>
            <a:ext cx="4871721" cy="2781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spcBef>
                <a:spcPts val="400"/>
              </a:spcBef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07673"/>
                </a:solidFill>
              </a:rPr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gul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800" cap="all">
                <a:solidFill>
                  <a:srgbClr val="00BABF"/>
                </a:solidFill>
              </a:rPr>
              <a:t>Click to edit Master 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gula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3.jpeg" descr="CPHRfoot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0" y="6078282"/>
            <a:ext cx="9215120" cy="80003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15925" y="6309359"/>
            <a:ext cx="4786313" cy="548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300"/>
              </a:spcBef>
              <a:defRPr sz="1600" cap="all">
                <a:solidFill>
                  <a:srgbClr val="FFFFFF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600" cap="all">
                <a:solidFill>
                  <a:srgbClr val="FFFFFF"/>
                </a:solidFill>
              </a:rPr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eg" descr="CPHRfooter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0800" y="6078282"/>
            <a:ext cx="9215120" cy="8000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16559" y="264159"/>
            <a:ext cx="7874001" cy="108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800" cap="all">
                <a:solidFill>
                  <a:srgbClr val="00BABF"/>
                </a:solidFill>
              </a:rPr>
              <a:t>Click to edit Master title style</a:t>
            </a:r>
          </a:p>
        </p:txBody>
      </p:sp>
      <p:sp>
        <p:nvSpPr>
          <p:cNvPr id="4" name="Shape 4"/>
          <p:cNvSpPr/>
          <p:nvPr/>
        </p:nvSpPr>
        <p:spPr>
          <a:xfrm>
            <a:off x="0" y="1034551"/>
            <a:ext cx="9144001" cy="1"/>
          </a:xfrm>
          <a:prstGeom prst="line">
            <a:avLst/>
          </a:prstGeom>
          <a:ln w="3175">
            <a:solidFill>
              <a:srgbClr val="808080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16561" y="1344402"/>
            <a:ext cx="4947919" cy="5513598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defTabSz="457200">
        <a:defRPr sz="2800" cap="all">
          <a:solidFill>
            <a:srgbClr val="00BABF"/>
          </a:solidFill>
          <a:latin typeface="Arial"/>
          <a:ea typeface="Arial"/>
          <a:cs typeface="Arial"/>
          <a:sym typeface="Arial"/>
        </a:defRPr>
      </a:lvl1pPr>
      <a:lvl2pPr defTabSz="457200">
        <a:defRPr sz="2800" cap="all">
          <a:solidFill>
            <a:srgbClr val="00BABF"/>
          </a:solidFill>
          <a:latin typeface="Arial"/>
          <a:ea typeface="Arial"/>
          <a:cs typeface="Arial"/>
          <a:sym typeface="Arial"/>
        </a:defRPr>
      </a:lvl2pPr>
      <a:lvl3pPr defTabSz="457200">
        <a:defRPr sz="2800" cap="all">
          <a:solidFill>
            <a:srgbClr val="00BABF"/>
          </a:solidFill>
          <a:latin typeface="Arial"/>
          <a:ea typeface="Arial"/>
          <a:cs typeface="Arial"/>
          <a:sym typeface="Arial"/>
        </a:defRPr>
      </a:lvl3pPr>
      <a:lvl4pPr defTabSz="457200">
        <a:defRPr sz="2800" cap="all">
          <a:solidFill>
            <a:srgbClr val="00BABF"/>
          </a:solidFill>
          <a:latin typeface="Arial"/>
          <a:ea typeface="Arial"/>
          <a:cs typeface="Arial"/>
          <a:sym typeface="Arial"/>
        </a:defRPr>
      </a:lvl4pPr>
      <a:lvl5pPr defTabSz="457200">
        <a:defRPr sz="2800" cap="all">
          <a:solidFill>
            <a:srgbClr val="00BABF"/>
          </a:solidFill>
          <a:latin typeface="Arial"/>
          <a:ea typeface="Arial"/>
          <a:cs typeface="Arial"/>
          <a:sym typeface="Arial"/>
        </a:defRPr>
      </a:lvl5pPr>
      <a:lvl6pPr defTabSz="457200">
        <a:defRPr sz="2800" cap="all">
          <a:solidFill>
            <a:srgbClr val="00BABF"/>
          </a:solidFill>
          <a:latin typeface="Arial"/>
          <a:ea typeface="Arial"/>
          <a:cs typeface="Arial"/>
          <a:sym typeface="Arial"/>
        </a:defRPr>
      </a:lvl6pPr>
      <a:lvl7pPr defTabSz="457200">
        <a:defRPr sz="2800" cap="all">
          <a:solidFill>
            <a:srgbClr val="00BABF"/>
          </a:solidFill>
          <a:latin typeface="Arial"/>
          <a:ea typeface="Arial"/>
          <a:cs typeface="Arial"/>
          <a:sym typeface="Arial"/>
        </a:defRPr>
      </a:lvl7pPr>
      <a:lvl8pPr defTabSz="457200">
        <a:defRPr sz="2800" cap="all">
          <a:solidFill>
            <a:srgbClr val="00BABF"/>
          </a:solidFill>
          <a:latin typeface="Arial"/>
          <a:ea typeface="Arial"/>
          <a:cs typeface="Arial"/>
          <a:sym typeface="Arial"/>
        </a:defRPr>
      </a:lvl8pPr>
      <a:lvl9pPr defTabSz="457200">
        <a:defRPr sz="2800" cap="all">
          <a:solidFill>
            <a:srgbClr val="00BABF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defRPr sz="2800">
          <a:solidFill>
            <a:srgbClr val="807673"/>
          </a:solidFill>
          <a:latin typeface="Arial"/>
          <a:ea typeface="Arial"/>
          <a:cs typeface="Arial"/>
          <a:sym typeface="Arial"/>
        </a:defRPr>
      </a:lvl1pPr>
      <a:lvl2pPr marL="790575" indent="-333375" defTabSz="457200">
        <a:spcBef>
          <a:spcPts val="600"/>
        </a:spcBef>
        <a:buSzPct val="100000"/>
        <a:buChar char="–"/>
        <a:defRPr sz="2800">
          <a:solidFill>
            <a:srgbClr val="807673"/>
          </a:solidFill>
          <a:latin typeface="Arial"/>
          <a:ea typeface="Arial"/>
          <a:cs typeface="Arial"/>
          <a:sym typeface="Arial"/>
        </a:defRPr>
      </a:lvl2pPr>
      <a:lvl3pPr marL="1234439" indent="-320039" defTabSz="457200">
        <a:spcBef>
          <a:spcPts val="600"/>
        </a:spcBef>
        <a:buSzPct val="100000"/>
        <a:buChar char="•"/>
        <a:defRPr sz="2800">
          <a:solidFill>
            <a:srgbClr val="807673"/>
          </a:solidFill>
          <a:latin typeface="Arial"/>
          <a:ea typeface="Arial"/>
          <a:cs typeface="Arial"/>
          <a:sym typeface="Arial"/>
        </a:defRPr>
      </a:lvl3pPr>
      <a:lvl4pPr marL="1727200" indent="-355600" defTabSz="457200">
        <a:spcBef>
          <a:spcPts val="600"/>
        </a:spcBef>
        <a:buSzPct val="100000"/>
        <a:buChar char="–"/>
        <a:defRPr sz="2800">
          <a:solidFill>
            <a:srgbClr val="807673"/>
          </a:solidFill>
          <a:latin typeface="Arial"/>
          <a:ea typeface="Arial"/>
          <a:cs typeface="Arial"/>
          <a:sym typeface="Arial"/>
        </a:defRPr>
      </a:lvl4pPr>
      <a:lvl5pPr marL="2184400" indent="-355600" defTabSz="457200">
        <a:spcBef>
          <a:spcPts val="600"/>
        </a:spcBef>
        <a:buSzPct val="100000"/>
        <a:buChar char="»"/>
        <a:defRPr sz="2800">
          <a:solidFill>
            <a:srgbClr val="807673"/>
          </a:solidFill>
          <a:latin typeface="Arial"/>
          <a:ea typeface="Arial"/>
          <a:cs typeface="Arial"/>
          <a:sym typeface="Arial"/>
        </a:defRPr>
      </a:lvl5pPr>
      <a:lvl6pPr marL="2641600" indent="-355600" defTabSz="457200">
        <a:spcBef>
          <a:spcPts val="600"/>
        </a:spcBef>
        <a:buSzPct val="100000"/>
        <a:buChar char="•"/>
        <a:defRPr sz="2800">
          <a:solidFill>
            <a:srgbClr val="807673"/>
          </a:solidFill>
          <a:latin typeface="Arial"/>
          <a:ea typeface="Arial"/>
          <a:cs typeface="Arial"/>
          <a:sym typeface="Arial"/>
        </a:defRPr>
      </a:lvl6pPr>
      <a:lvl7pPr marL="3098800" indent="-355600" defTabSz="457200">
        <a:spcBef>
          <a:spcPts val="600"/>
        </a:spcBef>
        <a:buSzPct val="100000"/>
        <a:buChar char="•"/>
        <a:defRPr sz="2800">
          <a:solidFill>
            <a:srgbClr val="807673"/>
          </a:solidFill>
          <a:latin typeface="Arial"/>
          <a:ea typeface="Arial"/>
          <a:cs typeface="Arial"/>
          <a:sym typeface="Arial"/>
        </a:defRPr>
      </a:lvl7pPr>
      <a:lvl8pPr marL="3556000" indent="-355600" defTabSz="457200">
        <a:spcBef>
          <a:spcPts val="600"/>
        </a:spcBef>
        <a:buSzPct val="100000"/>
        <a:buChar char="•"/>
        <a:defRPr sz="2800">
          <a:solidFill>
            <a:srgbClr val="807673"/>
          </a:solidFill>
          <a:latin typeface="Arial"/>
          <a:ea typeface="Arial"/>
          <a:cs typeface="Arial"/>
          <a:sym typeface="Arial"/>
        </a:defRPr>
      </a:lvl8pPr>
      <a:lvl9pPr marL="4013200" indent="-355600" defTabSz="457200">
        <a:spcBef>
          <a:spcPts val="600"/>
        </a:spcBef>
        <a:buSzPct val="100000"/>
        <a:buChar char="•"/>
        <a:defRPr sz="2800">
          <a:solidFill>
            <a:srgbClr val="807673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3586479" y="2722879"/>
            <a:ext cx="4871721" cy="99568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800" cap="all">
                <a:solidFill>
                  <a:srgbClr val="00BABF"/>
                </a:solidFill>
              </a:rPr>
              <a:t>Flood Vulnerabilty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3586479" y="3921759"/>
            <a:ext cx="4871721" cy="1066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07673"/>
                </a:solidFill>
              </a:rPr>
              <a:t>Presentation to TAG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07673"/>
                </a:solidFill>
              </a:rPr>
              <a:t>Andrew Parnell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07673"/>
                </a:solidFill>
              </a:rPr>
              <a:t>24 November 2014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415925" y="236483"/>
            <a:ext cx="8617716" cy="7409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800">
                <a:solidFill>
                  <a:srgbClr val="00BABF"/>
                </a:solidFill>
              </a:rPr>
              <a:t>Initial results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416560" y="1218278"/>
            <a:ext cx="8617082" cy="43756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807673"/>
                </a:solidFill>
              </a:rPr>
              <a:t>Inside the 100-year flood extent:</a:t>
            </a:r>
          </a:p>
          <a:p>
            <a:pPr marL="971550" lvl="1" indent="-514350">
              <a:spcBef>
                <a:spcPts val="18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807673"/>
                </a:solidFill>
              </a:rPr>
              <a:t>Usual resident population: 5411</a:t>
            </a:r>
          </a:p>
          <a:p>
            <a:pPr marL="971550" lvl="1" indent="-514350">
              <a:spcBef>
                <a:spcPts val="18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807673"/>
                </a:solidFill>
              </a:rPr>
              <a:t>Population aged 0-4: 358</a:t>
            </a:r>
          </a:p>
          <a:p>
            <a:pPr marL="971550" lvl="1" indent="-514350">
              <a:spcBef>
                <a:spcPts val="18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807673"/>
                </a:solidFill>
              </a:rPr>
              <a:t>Population aged 65 and over: </a:t>
            </a:r>
            <a:r>
              <a:rPr sz="2800" dirty="0" smtClean="0">
                <a:solidFill>
                  <a:srgbClr val="807673"/>
                </a:solidFill>
              </a:rPr>
              <a:t>916</a:t>
            </a:r>
            <a:endParaRPr sz="2800" dirty="0">
              <a:solidFill>
                <a:srgbClr val="807673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15925" y="236483"/>
            <a:ext cx="8617716" cy="7409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BABF"/>
                </a:solidFill>
              </a:rPr>
              <a:t>Deprivation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415925" y="6309359"/>
            <a:ext cx="4786313" cy="47783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300"/>
              </a:spcBef>
              <a:defRPr sz="1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2279705" y="1381124"/>
            <a:ext cx="458459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10-year flood extent</a:t>
            </a:r>
          </a:p>
        </p:txBody>
      </p:sp>
      <p:pic>
        <p:nvPicPr>
          <p:cNvPr id="66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2057400"/>
            <a:ext cx="4572000" cy="27432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1733549" y="3232666"/>
            <a:ext cx="39052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%</a:t>
            </a:r>
          </a:p>
        </p:txBody>
      </p:sp>
      <p:sp>
        <p:nvSpPr>
          <p:cNvPr id="68" name="Shape 68"/>
          <p:cNvSpPr/>
          <p:nvPr/>
        </p:nvSpPr>
        <p:spPr>
          <a:xfrm>
            <a:off x="3431380" y="4994790"/>
            <a:ext cx="228123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 lvl="0"/>
            <a:r>
              <a:t>Deprivation decile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415925" y="236483"/>
            <a:ext cx="8617716" cy="7409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BABF"/>
                </a:solidFill>
              </a:rPr>
              <a:t>Deprivation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415925" y="6309359"/>
            <a:ext cx="4786313" cy="47783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300"/>
              </a:spcBef>
              <a:defRPr sz="1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2279705" y="1381124"/>
            <a:ext cx="458459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100-year flood extent</a:t>
            </a:r>
          </a:p>
        </p:txBody>
      </p:sp>
      <p:sp>
        <p:nvSpPr>
          <p:cNvPr id="73" name="Shape 73"/>
          <p:cNvSpPr/>
          <p:nvPr/>
        </p:nvSpPr>
        <p:spPr>
          <a:xfrm>
            <a:off x="1733549" y="3232666"/>
            <a:ext cx="39052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%</a:t>
            </a:r>
          </a:p>
        </p:txBody>
      </p:sp>
      <p:sp>
        <p:nvSpPr>
          <p:cNvPr id="74" name="Shape 74"/>
          <p:cNvSpPr/>
          <p:nvPr/>
        </p:nvSpPr>
        <p:spPr>
          <a:xfrm>
            <a:off x="3431380" y="4994790"/>
            <a:ext cx="228123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 lvl="0"/>
            <a:r>
              <a:t>Deprivation decile</a:t>
            </a:r>
          </a:p>
        </p:txBody>
      </p:sp>
      <p:pic>
        <p:nvPicPr>
          <p:cNvPr id="75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2057400"/>
            <a:ext cx="4572000" cy="274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415925" y="236483"/>
            <a:ext cx="8617716" cy="7409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BABF"/>
                </a:solidFill>
              </a:rPr>
              <a:t>Deprivation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415925" y="6309359"/>
            <a:ext cx="4786313" cy="47783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300"/>
              </a:spcBef>
              <a:defRPr sz="1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420017" y="1381124"/>
            <a:ext cx="458459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100-year flood extent</a:t>
            </a:r>
          </a:p>
        </p:txBody>
      </p:sp>
      <p:sp>
        <p:nvSpPr>
          <p:cNvPr id="80" name="Shape 80"/>
          <p:cNvSpPr/>
          <p:nvPr/>
        </p:nvSpPr>
        <p:spPr>
          <a:xfrm>
            <a:off x="962024" y="3232666"/>
            <a:ext cx="39052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%</a:t>
            </a:r>
          </a:p>
        </p:txBody>
      </p:sp>
      <p:sp>
        <p:nvSpPr>
          <p:cNvPr id="81" name="Shape 81"/>
          <p:cNvSpPr/>
          <p:nvPr/>
        </p:nvSpPr>
        <p:spPr>
          <a:xfrm>
            <a:off x="3431380" y="4994790"/>
            <a:ext cx="228123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 lvl="0"/>
            <a:r>
              <a:t>Deprivation decile</a:t>
            </a:r>
          </a:p>
        </p:txBody>
      </p:sp>
      <p:pic>
        <p:nvPicPr>
          <p:cNvPr id="82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2057400"/>
            <a:ext cx="4572000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0017" y="2045731"/>
            <a:ext cx="6303964" cy="274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415925" y="236483"/>
            <a:ext cx="8617716" cy="7409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800">
                <a:solidFill>
                  <a:srgbClr val="00BABF"/>
                </a:solidFill>
              </a:rPr>
              <a:t>Feedback and other data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416560" y="1218278"/>
            <a:ext cx="8617082" cy="43756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Any feedback would be welcomed</a:t>
            </a: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807673"/>
              </a:solidFill>
            </a:endParaRP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Other data:</a:t>
            </a:r>
          </a:p>
          <a:p>
            <a:pPr marL="971550" lvl="1" indent="-514350">
              <a:spcBef>
                <a:spcPts val="18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Location of aged-care facilities</a:t>
            </a:r>
          </a:p>
          <a:p>
            <a:pPr marL="971550" lvl="1" indent="-514350">
              <a:spcBef>
                <a:spcPts val="18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Single person households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15925" y="236483"/>
            <a:ext cx="8617716" cy="7409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BABF"/>
                </a:solidFill>
              </a:rPr>
              <a:t>Outline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416560" y="1218278"/>
            <a:ext cx="8617082" cy="43756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Populations at risk</a:t>
            </a: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Populations at risk to floods</a:t>
            </a: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Pilot analysis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415925" y="236483"/>
            <a:ext cx="8617716" cy="7409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BABF"/>
                </a:solidFill>
              </a:rPr>
              <a:t>Introduction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416242" y="1241161"/>
            <a:ext cx="8617082" cy="43756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Risk of natural hazards</a:t>
            </a: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Buildings/Assets well documented</a:t>
            </a: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Can cause injury and death</a:t>
            </a: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Those who are young or old are at more risk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15925" y="236483"/>
            <a:ext cx="8617716" cy="7409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BABF"/>
                </a:solidFill>
              </a:rPr>
              <a:t>Estimating those at risk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16560" y="1218278"/>
            <a:ext cx="8617082" cy="43756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The spatial extent of hazards are difficult to determine</a:t>
            </a: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Flood data and analyses well researched and modelled.</a:t>
            </a: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Spatial extent is defined by likelihood of a flood event of a certain size.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15925" y="236483"/>
            <a:ext cx="8617716" cy="7409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BABF"/>
                </a:solidFill>
              </a:rPr>
              <a:t>Estimating those at risk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16560" y="1218278"/>
            <a:ext cx="8617082" cy="43756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Estimating a population of an area based on the areas that often do not completely overlap.</a:t>
            </a: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Many of the numbers are small and sometimes confidentialised.</a:t>
            </a: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This analysis has these difficulties to contend with.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15925" y="236483"/>
            <a:ext cx="8617716" cy="7409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800">
                <a:solidFill>
                  <a:srgbClr val="00BABF"/>
                </a:solidFill>
              </a:rPr>
              <a:t>Data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16560" y="1218278"/>
            <a:ext cx="8617082" cy="43756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10 and 100-year flood extents from Northland region council. From their Priority Rivers Project.</a:t>
            </a:r>
          </a:p>
          <a:p>
            <a:pPr marL="971550" lvl="1" indent="-514350">
              <a:spcBef>
                <a:spcPts val="18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27 selected water catchments. </a:t>
            </a: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2013 meshblock dataset including usual resident population, aged 0-4 and 65 and over. </a:t>
            </a: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807673"/>
              </a:solidFill>
            </a:endParaRP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The larger extent from the 100-year flood data had very few meshblocks completely inside it.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415925" y="236483"/>
            <a:ext cx="8617716" cy="7409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800">
                <a:solidFill>
                  <a:srgbClr val="00BABF"/>
                </a:solidFill>
              </a:rPr>
              <a:t>Data</a:t>
            </a:r>
          </a:p>
        </p:txBody>
      </p:sp>
      <p:pic>
        <p:nvPicPr>
          <p:cNvPr id="43" name="NorthlandFloodVulnerabilityAnalysisFloodExtent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3886" y="1091641"/>
            <a:ext cx="3307737" cy="467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NorthlandFloodVulnerabilityAnalysis_MB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7168" y="1091641"/>
            <a:ext cx="3182496" cy="4497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415925" y="236483"/>
            <a:ext cx="8617716" cy="7409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800">
                <a:solidFill>
                  <a:srgbClr val="00BABF"/>
                </a:solidFill>
              </a:rPr>
              <a:t>Method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16560" y="1218278"/>
            <a:ext cx="8617082" cy="43756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A crude method was used for this pilot where proportion of the meshblock was used to determine population affected.</a:t>
            </a: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807673"/>
              </a:solidFill>
            </a:endParaRPr>
          </a:p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7673"/>
                </a:solidFill>
              </a:rPr>
              <a:t>Assumes uniform distribution of the population with each meshblock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15925" y="236483"/>
            <a:ext cx="8617716" cy="7409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800">
                <a:solidFill>
                  <a:srgbClr val="00BABF"/>
                </a:solidFill>
              </a:rPr>
              <a:t>Initial results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416560" y="1218278"/>
            <a:ext cx="8617082" cy="43756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514350" lvl="0" indent="-514350">
              <a:spcBef>
                <a:spcPts val="18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807673"/>
                </a:solidFill>
              </a:rPr>
              <a:t>Inside the 10-year flood extent:</a:t>
            </a:r>
          </a:p>
          <a:p>
            <a:pPr marL="971550" lvl="1" indent="-514350">
              <a:spcBef>
                <a:spcPts val="18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807673"/>
                </a:solidFill>
              </a:rPr>
              <a:t>Usual resident population: 190</a:t>
            </a:r>
          </a:p>
          <a:p>
            <a:pPr marL="971550" lvl="1" indent="-514350">
              <a:spcBef>
                <a:spcPts val="18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807673"/>
                </a:solidFill>
              </a:rPr>
              <a:t>Population aged 0-4: 12</a:t>
            </a:r>
          </a:p>
          <a:p>
            <a:pPr marL="971550" lvl="1" indent="-514350">
              <a:spcBef>
                <a:spcPts val="18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807673"/>
                </a:solidFill>
              </a:rPr>
              <a:t>Population aged 65 and over: </a:t>
            </a:r>
            <a:r>
              <a:rPr sz="2800" dirty="0" smtClean="0">
                <a:solidFill>
                  <a:srgbClr val="807673"/>
                </a:solidFill>
              </a:rPr>
              <a:t>30  </a:t>
            </a:r>
            <a:endParaRPr sz="2800" dirty="0">
              <a:solidFill>
                <a:srgbClr val="807673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395</Words>
  <Application>Microsoft Office PowerPoint</Application>
  <PresentationFormat>On-screen Show (4:3)</PresentationFormat>
  <Paragraphs>67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</vt:lpstr>
      <vt:lpstr>Flood Vulnerabilty</vt:lpstr>
      <vt:lpstr>Outline</vt:lpstr>
      <vt:lpstr>Introduction</vt:lpstr>
      <vt:lpstr>Estimating those at risk</vt:lpstr>
      <vt:lpstr>Estimating those at risk</vt:lpstr>
      <vt:lpstr>Data</vt:lpstr>
      <vt:lpstr>Data</vt:lpstr>
      <vt:lpstr>Method</vt:lpstr>
      <vt:lpstr>Initial results</vt:lpstr>
      <vt:lpstr>Initial results</vt:lpstr>
      <vt:lpstr>Deprivation</vt:lpstr>
      <vt:lpstr>Deprivation</vt:lpstr>
      <vt:lpstr>Deprivation</vt:lpstr>
      <vt:lpstr>Feedback and other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 Vulnerabilty</dc:title>
  <dc:creator>Parnell, Andrew</dc:creator>
  <cp:lastModifiedBy>Parnell, Andrew</cp:lastModifiedBy>
  <cp:revision>4</cp:revision>
  <dcterms:modified xsi:type="dcterms:W3CDTF">2015-02-11T03:11:22Z</dcterms:modified>
</cp:coreProperties>
</file>