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0" r:id="rId2"/>
  </p:sldMasterIdLst>
  <p:notesMasterIdLst>
    <p:notesMasterId r:id="rId35"/>
  </p:notesMasterIdLst>
  <p:handoutMasterIdLst>
    <p:handoutMasterId r:id="rId36"/>
  </p:handoutMasterIdLst>
  <p:sldIdLst>
    <p:sldId id="259" r:id="rId3"/>
    <p:sldId id="293" r:id="rId4"/>
    <p:sldId id="296" r:id="rId5"/>
    <p:sldId id="283" r:id="rId6"/>
    <p:sldId id="340" r:id="rId7"/>
    <p:sldId id="343" r:id="rId8"/>
    <p:sldId id="265" r:id="rId9"/>
    <p:sldId id="276" r:id="rId10"/>
    <p:sldId id="311" r:id="rId11"/>
    <p:sldId id="321" r:id="rId12"/>
    <p:sldId id="298" r:id="rId13"/>
    <p:sldId id="299" r:id="rId14"/>
    <p:sldId id="300" r:id="rId15"/>
    <p:sldId id="301" r:id="rId16"/>
    <p:sldId id="302" r:id="rId17"/>
    <p:sldId id="323" r:id="rId18"/>
    <p:sldId id="329" r:id="rId19"/>
    <p:sldId id="322" r:id="rId20"/>
    <p:sldId id="326" r:id="rId21"/>
    <p:sldId id="309" r:id="rId22"/>
    <p:sldId id="327" r:id="rId23"/>
    <p:sldId id="335" r:id="rId24"/>
    <p:sldId id="328" r:id="rId25"/>
    <p:sldId id="308" r:id="rId26"/>
    <p:sldId id="333" r:id="rId27"/>
    <p:sldId id="334" r:id="rId28"/>
    <p:sldId id="339" r:id="rId29"/>
    <p:sldId id="337" r:id="rId30"/>
    <p:sldId id="338" r:id="rId31"/>
    <p:sldId id="313" r:id="rId32"/>
    <p:sldId id="341" r:id="rId33"/>
    <p:sldId id="342" r:id="rId34"/>
  </p:sldIdLst>
  <p:sldSz cx="9144000" cy="6858000" type="screen4x3"/>
  <p:notesSz cx="6884988" cy="10018713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673"/>
    <a:srgbClr val="00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7" autoAdjust="0"/>
    <p:restoredTop sz="75148" autoAdjust="0"/>
  </p:normalViewPr>
  <p:slideViewPr>
    <p:cSldViewPr snapToGrid="0" snapToObjects="1">
      <p:cViewPr>
        <p:scale>
          <a:sx n="60" d="100"/>
          <a:sy n="60" d="100"/>
        </p:scale>
        <p:origin x="-228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el-storage1\cphrwel\projects\EHI\EHINZ\New%20indicators%20-%20transport%20obesity%20alcohol\Transport\Data%20for%20transport%20indicators\Main%20mode%20of%20transport%20to%20work%20-%20Census\Travel%20to%20work%20-%202013%20total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wel-storage1\cphrwel\projects\EHI\EHINZ\New%20indicators%20-%20transport%20obesity%20alcohol\Transport\Data%20for%20transport%20indicators\Main%20mode%20of%20transport%20to%20work%20-%20Census\Travel%20to%20work%20-%202013%20tota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l-storage1\cphrwel\projects\EHI\EHINZ\New%20indicators%20-%20transport%20obesity%20alcohol\Transport\Data%20for%20transport%20indicators\Mode%20share%20for%20active%20transport%20-%20NZHTS\NZ%20Household%20Travel%20Survey%20-%20mode%20share%20of%20total%20hou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'2013 totals'!$C$32</c:f>
              <c:strCache>
                <c:ptCount val="1"/>
                <c:pt idx="0">
                  <c:v>Employed census usually resident population count aged 15 years and over</c:v>
                </c:pt>
              </c:strCache>
            </c:strRef>
          </c:tx>
          <c:invertIfNegative val="0"/>
          <c:cat>
            <c:strRef>
              <c:f>'2013 totals'!$B$33:$B$43</c:f>
              <c:strCache>
                <c:ptCount val="11"/>
                <c:pt idx="0">
                  <c:v>Drove a private car, truck or van</c:v>
                </c:pt>
                <c:pt idx="1">
                  <c:v>Drove a company car, truck or van</c:v>
                </c:pt>
                <c:pt idx="2">
                  <c:v>Did not go to work today</c:v>
                </c:pt>
                <c:pt idx="3">
                  <c:v>Worked at home</c:v>
                </c:pt>
                <c:pt idx="4">
                  <c:v>Walked or jogged</c:v>
                </c:pt>
                <c:pt idx="5">
                  <c:v>Passenger in a car, truck, van, company bus</c:v>
                </c:pt>
                <c:pt idx="6">
                  <c:v>Public bus</c:v>
                </c:pt>
                <c:pt idx="7">
                  <c:v>Bicycle</c:v>
                </c:pt>
                <c:pt idx="8">
                  <c:v>Motor cycle or power cycle</c:v>
                </c:pt>
                <c:pt idx="9">
                  <c:v>Train</c:v>
                </c:pt>
                <c:pt idx="10">
                  <c:v>Other</c:v>
                </c:pt>
              </c:strCache>
            </c:strRef>
          </c:cat>
          <c:val>
            <c:numRef>
              <c:f>'2013 totals'!$C$33:$C$43</c:f>
              <c:numCache>
                <c:formatCode>#,##0</c:formatCode>
                <c:ptCount val="11"/>
                <c:pt idx="0">
                  <c:v>971733</c:v>
                </c:pt>
                <c:pt idx="1">
                  <c:v>217404</c:v>
                </c:pt>
                <c:pt idx="2">
                  <c:v>207141</c:v>
                </c:pt>
                <c:pt idx="3">
                  <c:v>169677</c:v>
                </c:pt>
                <c:pt idx="4">
                  <c:v>106119</c:v>
                </c:pt>
                <c:pt idx="5">
                  <c:v>76434</c:v>
                </c:pt>
                <c:pt idx="6">
                  <c:v>64380</c:v>
                </c:pt>
                <c:pt idx="7">
                  <c:v>44184</c:v>
                </c:pt>
                <c:pt idx="8">
                  <c:v>26208</c:v>
                </c:pt>
                <c:pt idx="9">
                  <c:v>24639</c:v>
                </c:pt>
                <c:pt idx="10">
                  <c:v>18333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30496"/>
        <c:axId val="47132672"/>
      </c:barChart>
      <c:catAx>
        <c:axId val="47130496"/>
        <c:scaling>
          <c:orientation val="maxMin"/>
        </c:scaling>
        <c:delete val="0"/>
        <c:axPos val="l"/>
        <c:majorTickMark val="none"/>
        <c:minorTickMark val="none"/>
        <c:tickLblPos val="nextTo"/>
        <c:crossAx val="47132672"/>
        <c:crosses val="autoZero"/>
        <c:auto val="1"/>
        <c:lblAlgn val="ctr"/>
        <c:lblOffset val="100"/>
        <c:noMultiLvlLbl val="0"/>
      </c:catAx>
      <c:valAx>
        <c:axId val="47132672"/>
        <c:scaling>
          <c:orientation val="minMax"/>
        </c:scaling>
        <c:delete val="0"/>
        <c:axPos val="t"/>
        <c:majorGridlines/>
        <c:numFmt formatCode="#,##0" sourceLinked="1"/>
        <c:majorTickMark val="out"/>
        <c:minorTickMark val="none"/>
        <c:tickLblPos val="nextTo"/>
        <c:crossAx val="47130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'2013 totals'!$C$32</c:f>
              <c:strCache>
                <c:ptCount val="1"/>
                <c:pt idx="0">
                  <c:v>Employed census usually resident population count aged 15 years and over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'2013 totals'!$B$33:$B$43</c:f>
              <c:strCache>
                <c:ptCount val="11"/>
                <c:pt idx="0">
                  <c:v>Drove a private car, truck or van</c:v>
                </c:pt>
                <c:pt idx="1">
                  <c:v>Drove a company car, truck or van</c:v>
                </c:pt>
                <c:pt idx="2">
                  <c:v>Did not go to work today</c:v>
                </c:pt>
                <c:pt idx="3">
                  <c:v>Worked at home</c:v>
                </c:pt>
                <c:pt idx="4">
                  <c:v>Walked or jogged</c:v>
                </c:pt>
                <c:pt idx="5">
                  <c:v>Passenger in a car, truck, van, company bus</c:v>
                </c:pt>
                <c:pt idx="6">
                  <c:v>Public bus</c:v>
                </c:pt>
                <c:pt idx="7">
                  <c:v>Bicycle</c:v>
                </c:pt>
                <c:pt idx="8">
                  <c:v>Motor cycle or power cycle</c:v>
                </c:pt>
                <c:pt idx="9">
                  <c:v>Train</c:v>
                </c:pt>
                <c:pt idx="10">
                  <c:v>Other</c:v>
                </c:pt>
              </c:strCache>
            </c:strRef>
          </c:cat>
          <c:val>
            <c:numRef>
              <c:f>'2013 totals'!$C$33:$C$43</c:f>
              <c:numCache>
                <c:formatCode>#,##0</c:formatCode>
                <c:ptCount val="11"/>
                <c:pt idx="0">
                  <c:v>971733</c:v>
                </c:pt>
                <c:pt idx="1">
                  <c:v>217404</c:v>
                </c:pt>
                <c:pt idx="2">
                  <c:v>207141</c:v>
                </c:pt>
                <c:pt idx="3">
                  <c:v>169677</c:v>
                </c:pt>
                <c:pt idx="4">
                  <c:v>106119</c:v>
                </c:pt>
                <c:pt idx="5">
                  <c:v>76434</c:v>
                </c:pt>
                <c:pt idx="6">
                  <c:v>64380</c:v>
                </c:pt>
                <c:pt idx="7">
                  <c:v>44184</c:v>
                </c:pt>
                <c:pt idx="8">
                  <c:v>26208</c:v>
                </c:pt>
                <c:pt idx="9">
                  <c:v>24639</c:v>
                </c:pt>
                <c:pt idx="10">
                  <c:v>18333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32672"/>
        <c:axId val="47550848"/>
      </c:barChart>
      <c:catAx>
        <c:axId val="47532672"/>
        <c:scaling>
          <c:orientation val="maxMin"/>
        </c:scaling>
        <c:delete val="0"/>
        <c:axPos val="l"/>
        <c:majorTickMark val="none"/>
        <c:minorTickMark val="none"/>
        <c:tickLblPos val="nextTo"/>
        <c:crossAx val="47550848"/>
        <c:crosses val="autoZero"/>
        <c:auto val="1"/>
        <c:lblAlgn val="ctr"/>
        <c:lblOffset val="100"/>
        <c:noMultiLvlLbl val="0"/>
      </c:catAx>
      <c:valAx>
        <c:axId val="47550848"/>
        <c:scaling>
          <c:orientation val="minMax"/>
        </c:scaling>
        <c:delete val="0"/>
        <c:axPos val="t"/>
        <c:majorGridlines/>
        <c:numFmt formatCode="#,##0" sourceLinked="1"/>
        <c:majorTickMark val="out"/>
        <c:minorTickMark val="none"/>
        <c:tickLblPos val="nextTo"/>
        <c:crossAx val="47532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'[NZ Household Travel Survey - mode share of total hours.xls]NZ.Stat export'!$B$7:$C$13</c:f>
              <c:strCache>
                <c:ptCount val="7"/>
                <c:pt idx="0">
                  <c:v>  Car/van driver</c:v>
                </c:pt>
                <c:pt idx="1">
                  <c:v>  Car/van passenger</c:v>
                </c:pt>
                <c:pt idx="2">
                  <c:v>  Pedestrian</c:v>
                </c:pt>
                <c:pt idx="3">
                  <c:v>  Public transport (bus/train/ferry)</c:v>
                </c:pt>
                <c:pt idx="4">
                  <c:v>  Cyclist</c:v>
                </c:pt>
                <c:pt idx="5">
                  <c:v>  Motorcyclist</c:v>
                </c:pt>
                <c:pt idx="6">
                  <c:v>  Other household travel</c:v>
                </c:pt>
              </c:strCache>
            </c:strRef>
          </c:cat>
          <c:val>
            <c:numRef>
              <c:f>'[NZ Household Travel Survey - mode share of total hours.xls]NZ.Stat export'!$D$7:$D$13</c:f>
              <c:numCache>
                <c:formatCode>General</c:formatCode>
                <c:ptCount val="7"/>
                <c:pt idx="0">
                  <c:v>51</c:v>
                </c:pt>
                <c:pt idx="1">
                  <c:v>27</c:v>
                </c:pt>
                <c:pt idx="2">
                  <c:v>13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61728"/>
        <c:axId val="47563520"/>
      </c:barChart>
      <c:catAx>
        <c:axId val="47561728"/>
        <c:scaling>
          <c:orientation val="maxMin"/>
        </c:scaling>
        <c:delete val="0"/>
        <c:axPos val="l"/>
        <c:majorTickMark val="none"/>
        <c:minorTickMark val="none"/>
        <c:tickLblPos val="nextTo"/>
        <c:crossAx val="47563520"/>
        <c:crosses val="autoZero"/>
        <c:auto val="1"/>
        <c:lblAlgn val="ctr"/>
        <c:lblOffset val="100"/>
        <c:noMultiLvlLbl val="0"/>
      </c:catAx>
      <c:valAx>
        <c:axId val="47563520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 of time travelled (%)</a:t>
                </a:r>
              </a:p>
            </c:rich>
          </c:tx>
          <c:layout>
            <c:manualLayout>
              <c:xMode val="edge"/>
              <c:yMode val="edge"/>
              <c:x val="0.48578804450596413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561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>
          <a:latin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0.01566</cdr:x>
      <cdr:y>0.91825</cdr:y>
    </cdr:from>
    <cdr:to>
      <cdr:x>0.32059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781" y="4427237"/>
          <a:ext cx="2585545" cy="394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NZ" sz="1200" dirty="0" smtClean="0">
              <a:latin typeface="Arial" panose="020B0604020202020204" pitchFamily="34" charset="0"/>
              <a:cs typeface="Arial" panose="020B0604020202020204" pitchFamily="34" charset="0"/>
            </a:rPr>
            <a:t>Source: 2013 Census </a:t>
          </a:r>
          <a:endParaRPr lang="en-NZ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0.01566</cdr:x>
      <cdr:y>0.91825</cdr:y>
    </cdr:from>
    <cdr:to>
      <cdr:x>0.32059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781" y="4427237"/>
          <a:ext cx="2585545" cy="394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NZ" sz="1200" dirty="0" smtClean="0">
              <a:latin typeface="Arial" panose="020B0604020202020204" pitchFamily="34" charset="0"/>
              <a:cs typeface="Arial" panose="020B0604020202020204" pitchFamily="34" charset="0"/>
            </a:rPr>
            <a:t>Source: 2013 Census </a:t>
          </a:r>
          <a:endParaRPr lang="en-NZ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976" cy="500856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406" y="0"/>
            <a:ext cx="2983976" cy="500856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FCA50F79-2835-4684-9267-C373943D3589}" type="datetimeFigureOut">
              <a:rPr lang="en-NZ" smtClean="0"/>
              <a:t>24/11/2014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258"/>
            <a:ext cx="2983976" cy="50085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406" y="9516258"/>
            <a:ext cx="2983976" cy="500855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994D1772-1E48-4999-83F0-106608925AD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43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74977140-8CC1-9148-9808-FEBECB4F1BC0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752475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00" y="3535297"/>
            <a:ext cx="5507990" cy="5732013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3495" cy="500936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0936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79D9A487-104F-0242-81C9-8AE037C4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787" y="752084"/>
            <a:ext cx="1862802" cy="372281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317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1595" y="8889548"/>
            <a:ext cx="1617826" cy="651493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So, here’s a basic overview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1042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1595" y="8889548"/>
            <a:ext cx="1617826" cy="651493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So, here’s a basic overview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1042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1595" y="8889548"/>
            <a:ext cx="1617826" cy="651493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So, here’s a basic overview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1042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870" y="752083"/>
            <a:ext cx="1951506" cy="176833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Rather than do a comprehensive analysis of all environmental risk factors at the same time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055079" y="8017548"/>
            <a:ext cx="2344342" cy="1209915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In terms of the environmental risk factors we’ll be looking at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870" y="752083"/>
            <a:ext cx="1951506" cy="176833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Rather than do a comprehensive analysis of all environmental risk factors at the same time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055079" y="8017548"/>
            <a:ext cx="2344342" cy="1209915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In terms of the environmental risk factors we’ll be looking at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And explain at what regular ‘burden of disease’ studies are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193376" y="9088231"/>
            <a:ext cx="3370784" cy="651493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So how does our environmental burden of disease study fit in?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870" y="752083"/>
            <a:ext cx="1951506" cy="176833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Rather than do a comprehensive analysis of all environmental risk factors at the same time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055079" y="8017548"/>
            <a:ext cx="2344342" cy="1209915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In terms of the environmental risk factors we’ll be looking at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870" y="752083"/>
            <a:ext cx="1951506" cy="176833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Rather than do a comprehensive analysis of all environmental risk factors at the same time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055079" y="8017548"/>
            <a:ext cx="2344342" cy="1209915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In terms of the environmental risk factors we’ll be looking at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6513" y="752475"/>
            <a:ext cx="3373437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436" indent="-288436">
              <a:buFontTx/>
              <a:buChar char="-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00" y="752083"/>
            <a:ext cx="1617826" cy="1489126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We’re proposing the top 4 as being our starting priority. 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269407" y="8801958"/>
            <a:ext cx="3345441" cy="930704"/>
          </a:xfrm>
          <a:prstGeom prst="rect">
            <a:avLst/>
          </a:prstGeom>
          <a:noFill/>
        </p:spPr>
        <p:txBody>
          <a:bodyPr wrap="square" lIns="92300" tIns="46150" rIns="92300" bIns="46150" rtlCol="0">
            <a:spAutoFit/>
          </a:bodyPr>
          <a:lstStyle/>
          <a:p>
            <a:r>
              <a:rPr lang="en-NZ" dirty="0" smtClean="0"/>
              <a:t>Now we’ve already started work on SHS – data is relatively easy to source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93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6480" y="2722880"/>
            <a:ext cx="4871720" cy="816610"/>
          </a:xfrm>
          <a:prstGeom prst="rect">
            <a:avLst/>
          </a:prstGeom>
        </p:spPr>
        <p:txBody>
          <a:bodyPr lIns="0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6480" y="3921760"/>
            <a:ext cx="4871720" cy="1066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800" b="0" i="0" baseline="0">
                <a:solidFill>
                  <a:srgbClr val="807673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6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698A7-0DBB-6B4E-B0F1-0E29851465A0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6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6480" y="2722880"/>
            <a:ext cx="4871720" cy="816610"/>
          </a:xfrm>
          <a:prstGeom prst="rect">
            <a:avLst/>
          </a:prstGeom>
        </p:spPr>
        <p:txBody>
          <a:bodyPr lIns="0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6480" y="3921760"/>
            <a:ext cx="4871720" cy="1066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800" b="0" i="0" baseline="0">
                <a:solidFill>
                  <a:srgbClr val="807673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8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" y="846715"/>
            <a:ext cx="4372610" cy="1332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920" y="6071029"/>
            <a:ext cx="9286240" cy="11269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677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6480" y="2722880"/>
            <a:ext cx="4871720" cy="995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new indicators for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to TAG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Kylie Mason</a:t>
            </a:r>
          </a:p>
          <a:p>
            <a:r>
              <a:rPr lang="en-US" dirty="0" smtClean="0"/>
              <a:t>24 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1. Main mode of travel to work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346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166295"/>
              </p:ext>
            </p:extLst>
          </p:nvPr>
        </p:nvGraphicFramePr>
        <p:xfrm>
          <a:off x="283779" y="1216818"/>
          <a:ext cx="8479221" cy="482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21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77" y="-4"/>
            <a:ext cx="4942423" cy="69841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421" y="1292772"/>
            <a:ext cx="3405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commuters who walked, cycled, or </a:t>
            </a:r>
            <a:b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public transport </a:t>
            </a:r>
            <a:b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their main mode of transport to work on Census day (2006)</a:t>
            </a:r>
            <a:endParaRPr lang="en-NZ" sz="2400" dirty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Walking, cycling, public transport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8142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3421" y="1292772"/>
            <a:ext cx="3405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commuters who </a:t>
            </a:r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walked as </a:t>
            </a:r>
            <a:r>
              <a:rPr lang="en-NZ" sz="2400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main mode of transport to work on Census day (2006)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Walking</a:t>
            </a:r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34" y="0"/>
            <a:ext cx="485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3421" y="1292772"/>
            <a:ext cx="3405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commuters </a:t>
            </a:r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cycled as </a:t>
            </a:r>
            <a:r>
              <a:rPr lang="en-NZ" sz="2400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main mode of transport to work on Census day (2006)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Cycling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34" y="15765"/>
            <a:ext cx="485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3421" y="1292772"/>
            <a:ext cx="3405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commuters who </a:t>
            </a:r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NZ" sz="2400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transport as their main mode of transport to work on Census day (2006)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Used public transport</a:t>
            </a:r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0" y="0"/>
            <a:ext cx="485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3421" y="1292772"/>
            <a:ext cx="3405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commuters who </a:t>
            </a:r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a car </a:t>
            </a:r>
            <a:b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NZ" sz="2400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main mode of transport to work on Census day (2006)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Car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96" y="0"/>
            <a:ext cx="485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/>
              <a:t>2</a:t>
            </a:r>
            <a:r>
              <a:rPr lang="en-US" cap="none" dirty="0" smtClean="0"/>
              <a:t>. Active transport to school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346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Proposed indicator: 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Percentage of children using physically active transport to school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Option 1: Used </a:t>
            </a:r>
            <a:r>
              <a:rPr lang="en-US" dirty="0"/>
              <a:t>active transport to school </a:t>
            </a:r>
            <a:br>
              <a:rPr lang="en-US" dirty="0"/>
            </a:br>
            <a:r>
              <a:rPr lang="en-US" dirty="0"/>
              <a:t>(NZ Health Survey) 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and socioeconomic data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DHB data possible 2011-2013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only back to 2006/07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2. Active transport to school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346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Option 2: Mode of transport to school </a:t>
            </a:r>
            <a:br>
              <a:rPr lang="en-US" dirty="0"/>
            </a:br>
            <a:r>
              <a:rPr lang="en-US" dirty="0"/>
              <a:t>(NZ Household Travel Survey) 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1989/90 – 2009-2013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mode of transport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 by many other variables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75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2. Active transport to school</a:t>
            </a:r>
            <a:endParaRPr lang="en-US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" y="1213945"/>
            <a:ext cx="8735437" cy="464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779" y="5858578"/>
            <a:ext cx="3042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Graph sourced from Ministry of Health </a:t>
            </a: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3. Mode share of total time spent travelling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346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Proposed indicator: 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Percentage of total hours travelled, by mode of transport (including walking, cycling, public transport)</a:t>
            </a:r>
            <a:r>
              <a:rPr lang="en-US" dirty="0"/>
              <a:t> </a:t>
            </a:r>
            <a:br>
              <a:rPr lang="en-US" dirty="0"/>
            </a:br>
            <a:r>
              <a:rPr lang="en-US" sz="800" dirty="0"/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Sourced from NZ Household Travel Survey 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by age group, regional council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more indication of time spent travelling</a:t>
            </a:r>
          </a:p>
        </p:txBody>
      </p:sp>
    </p:spTree>
    <p:extLst>
      <p:ext uri="{BB962C8B-B14F-4D97-AF65-F5344CB8AC3E}">
        <p14:creationId xmlns:p14="http://schemas.microsoft.com/office/powerpoint/2010/main" val="21923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258" y="2495470"/>
            <a:ext cx="204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health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8" y="4063006"/>
            <a:ext cx="1904234" cy="1843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05" y="4261852"/>
            <a:ext cx="2475945" cy="1644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74" y="238978"/>
            <a:ext cx="2550609" cy="1697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99" y="3913938"/>
            <a:ext cx="2203757" cy="19920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7" y="167673"/>
            <a:ext cx="2361777" cy="17690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3" y="2219255"/>
            <a:ext cx="2109185" cy="15818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74" y="2168018"/>
            <a:ext cx="2741990" cy="1745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78" y="173452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/>
              <a:t>3</a:t>
            </a:r>
            <a:r>
              <a:rPr lang="en-US" cap="none" dirty="0" smtClean="0"/>
              <a:t>. Mode share of total hours travelled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346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294442"/>
              </p:ext>
            </p:extLst>
          </p:nvPr>
        </p:nvGraphicFramePr>
        <p:xfrm>
          <a:off x="867102" y="1285875"/>
          <a:ext cx="8150773" cy="446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6559" y="5722882"/>
            <a:ext cx="621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Source: 2010-2013 New Zealand Household Travel Survey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/>
              <a:t>4</a:t>
            </a:r>
            <a:r>
              <a:rPr lang="en-US" cap="none" dirty="0" smtClean="0"/>
              <a:t>. Road deaths and injuries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346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Proposed indicator: 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Number (and rate) of road deaths and hospital admissions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Sourced from National Collections data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separately for pedestrians and cyclists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age group, ethnicity, 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NZDep</a:t>
            </a: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geographic area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based on where person lives</a:t>
            </a:r>
          </a:p>
        </p:txBody>
      </p:sp>
    </p:spTree>
    <p:extLst>
      <p:ext uri="{BB962C8B-B14F-4D97-AF65-F5344CB8AC3E}">
        <p14:creationId xmlns:p14="http://schemas.microsoft.com/office/powerpoint/2010/main" val="36376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/>
              <a:t>4</a:t>
            </a:r>
            <a:r>
              <a:rPr lang="en-US" cap="none" dirty="0" smtClean="0"/>
              <a:t>. Road deaths and injuries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346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Could also include motor vehicle crash statistics (</a:t>
            </a:r>
            <a:r>
              <a:rPr lang="en-US" dirty="0"/>
              <a:t>NZTA) </a:t>
            </a:r>
            <a:endParaRPr lang="en-US" dirty="0" smtClean="0"/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number of fatalities, injuries, crashes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data (back to 1951)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data: Crashes, casualties per 10,000 population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map crash sites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to undercount (as based on police reported crash events)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many demographic breakdowns available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5. Lack of transport as a barrier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346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Proposed indicator: 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Unmet need for GP services due to lack of transport in the last 12 months</a:t>
            </a: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Sourced from NZ Health Survey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for adults and children, by age, sex, ethnic group, 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NZDep</a:t>
            </a:r>
            <a:endParaRPr lang="en-US" dirty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by DHB for 2011-13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do further analysis (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urban/rural)</a:t>
            </a:r>
          </a:p>
        </p:txBody>
      </p:sp>
    </p:spTree>
    <p:extLst>
      <p:ext uri="{BB962C8B-B14F-4D97-AF65-F5344CB8AC3E}">
        <p14:creationId xmlns:p14="http://schemas.microsoft.com/office/powerpoint/2010/main" val="36741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/>
              <a:t>6</a:t>
            </a:r>
            <a:r>
              <a:rPr lang="en-US" cap="none" dirty="0" smtClean="0"/>
              <a:t>. Proximity to a busy road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554018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Indicator needs to be developed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Exposure to air pollution and noise pollution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inked to health effects, including cardiovascular and respiratory effects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Studies have found adverse health effects for:</a:t>
            </a:r>
          </a:p>
          <a:p>
            <a:pPr marL="131445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from </a:t>
            </a:r>
            <a:r>
              <a:rPr lang="en-US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busy road</a:t>
            </a:r>
          </a:p>
          <a:p>
            <a:pPr marL="131445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(vehicles per day)</a:t>
            </a:r>
            <a:endParaRPr lang="en-US" sz="2400" dirty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/>
              <a:t>6</a:t>
            </a:r>
            <a:r>
              <a:rPr lang="en-US" cap="none" dirty="0" smtClean="0"/>
              <a:t>. Proximity to a busy road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554018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Auckland study on separation distances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separation distances of:</a:t>
            </a:r>
            <a:b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- 150m from strategic roads</a:t>
            </a:r>
            <a:b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- 70m from regional arterial roads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found within these distances in Auckland: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 early childhood 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schools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hospitals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32,000 children resident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9904" y="5693665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Emission Impossible 2012</a:t>
            </a:r>
            <a:endParaRPr lang="en-NZ" dirty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/>
              <a:t>6</a:t>
            </a:r>
            <a:r>
              <a:rPr lang="en-US" cap="none" dirty="0" smtClean="0"/>
              <a:t>. Proximity to a busy road – issues to consider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0" y="1135117"/>
            <a:ext cx="8727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define ‘busy road’?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Pre-existing definition, 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highways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volumes (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25,000+ vehicles/day)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distance to use? 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use Auckland approach (70 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population to use for indicator?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people living within zone (all / vulnerable)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early childhood 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487098"/>
            <a:ext cx="8346440" cy="719592"/>
          </a:xfrm>
        </p:spPr>
        <p:txBody>
          <a:bodyPr/>
          <a:lstStyle/>
          <a:p>
            <a:pPr algn="ctr"/>
            <a:r>
              <a:rPr lang="en-US" cap="none" dirty="0" smtClean="0"/>
              <a:t>Other potential topics and indicators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4660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Environmental noise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0" y="1135117"/>
            <a:ext cx="8727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important issue – but not much data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maps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Perceived noise pollution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noise contour maps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89186" y="5888421"/>
            <a:ext cx="6148552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Oil vulnerability index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782" y="1135117"/>
            <a:ext cx="4959480" cy="420939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vulnerability to fuel price increases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Index developed in Australia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 from:</a:t>
            </a:r>
          </a:p>
          <a:p>
            <a:pPr marL="804863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5488" algn="l"/>
              </a:tabLst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Socioeconomic deprivation</a:t>
            </a:r>
          </a:p>
          <a:p>
            <a:pPr marL="804863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5488" algn="l"/>
              </a:tabLst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with 2+ cars</a:t>
            </a:r>
          </a:p>
          <a:p>
            <a:pPr marL="804863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25488" algn="l"/>
              </a:tabLst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car to travel to work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9" y="497278"/>
            <a:ext cx="4288221" cy="636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560" y="6361966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Dodson and </a:t>
            </a:r>
            <a:r>
              <a:rPr lang="en-US" dirty="0" err="1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Sipe</a:t>
            </a: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  <a:endParaRPr lang="en-NZ" dirty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258" y="2495470"/>
            <a:ext cx="204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health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8" y="4063006"/>
            <a:ext cx="1904234" cy="1843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05" y="4261852"/>
            <a:ext cx="2475945" cy="1644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74" y="238978"/>
            <a:ext cx="2550609" cy="1697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99" y="3913938"/>
            <a:ext cx="2203757" cy="19920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7" y="167673"/>
            <a:ext cx="2361777" cy="17690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3" y="2219255"/>
            <a:ext cx="2109185" cy="15818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74" y="2168018"/>
            <a:ext cx="2741990" cy="1745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58" y="190812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Traffic accidents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2223" y="3326467"/>
            <a:ext cx="82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049" y="4124310"/>
            <a:ext cx="113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 pollution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3164" y="2990866"/>
            <a:ext cx="93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9156" y="3801145"/>
            <a:ext cx="80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Cycle safety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4152" y="1988419"/>
            <a:ext cx="114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1039" y="3509185"/>
            <a:ext cx="193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765" y="2529201"/>
            <a:ext cx="102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 issues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78" y="173452"/>
            <a:ext cx="2438400" cy="1828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18983" y="200225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 transport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Other potential indicators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98179"/>
            <a:ext cx="8175646" cy="4521901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2442"/>
              </p:ext>
            </p:extLst>
          </p:nvPr>
        </p:nvGraphicFramePr>
        <p:xfrm>
          <a:off x="416561" y="1397000"/>
          <a:ext cx="8490956" cy="432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6423"/>
                <a:gridCol w="5694533"/>
              </a:tblGrid>
              <a:tr h="5302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indicator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969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density in small areas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 include as contextual info for maps</a:t>
                      </a:r>
                      <a:endParaRPr lang="en-NZ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4969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 with no 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 to interpret – could include as contextual info</a:t>
                      </a:r>
                    </a:p>
                  </a:txBody>
                  <a:tcPr anchor="ctr"/>
                </a:tc>
              </a:tr>
              <a:tr h="9467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transport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and access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 need to source a lot of data; consider in future</a:t>
                      </a:r>
                    </a:p>
                  </a:txBody>
                  <a:tcPr anchor="ctr"/>
                </a:tc>
              </a:tr>
              <a:tr h="9467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Walkability index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Currently only available for 4 urban areas for 2009, not nationally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29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487098"/>
            <a:ext cx="8346440" cy="719592"/>
          </a:xfrm>
        </p:spPr>
        <p:txBody>
          <a:bodyPr/>
          <a:lstStyle/>
          <a:p>
            <a:pPr algn="ctr"/>
            <a:r>
              <a:rPr lang="en-US" cap="none" dirty="0" err="1" smtClean="0"/>
              <a:t>Summarise</a:t>
            </a:r>
            <a:r>
              <a:rPr lang="en-US" cap="none" dirty="0" smtClean="0"/>
              <a:t> and </a:t>
            </a:r>
            <a:r>
              <a:rPr lang="en-US" cap="none" dirty="0" err="1" smtClean="0"/>
              <a:t>prioritise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0231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Final agreement on indicators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98179"/>
            <a:ext cx="8175646" cy="4521901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19577"/>
              </p:ext>
            </p:extLst>
          </p:nvPr>
        </p:nvGraphicFramePr>
        <p:xfrm>
          <a:off x="494752" y="1198180"/>
          <a:ext cx="8308427" cy="45309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48393"/>
                <a:gridCol w="2560034"/>
              </a:tblGrid>
              <a:tr h="3733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check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912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mode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travel to work on Census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83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Active transport to and from school (children)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of data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Mode share of total hours travelled (%) by mode of transport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9989">
                <a:tc>
                  <a:txBody>
                    <a:bodyPr/>
                    <a:lstStyle/>
                    <a:p>
                      <a:pPr marL="342900" indent="-342900">
                        <a:buFontTx/>
                        <a:buAutoNum type="arabicPeriod" startAt="4"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road deaths and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hospitalisations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total and for cyclists and pedestrians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Whether to include crash statistics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338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Unmet need for GP due to lack of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459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Number of people living within certain distance of a busy road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 of busy road, distance, population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2067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Other ideas – environmental noise, oil vulnerability, population density, households with no car, public transport access, walkability index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Whether to include any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64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236484"/>
            <a:ext cx="8617716" cy="740978"/>
          </a:xfrm>
        </p:spPr>
        <p:txBody>
          <a:bodyPr/>
          <a:lstStyle/>
          <a:p>
            <a:r>
              <a:rPr lang="en-US" cap="none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218278"/>
            <a:ext cx="8617080" cy="4375678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Proposed environmental health indicators for transport</a:t>
            </a:r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Other potential topics and indicators</a:t>
            </a:r>
          </a:p>
          <a:p>
            <a:pPr marL="514350" indent="-5143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Summarise</a:t>
            </a:r>
            <a:r>
              <a:rPr lang="en-US" dirty="0" smtClean="0"/>
              <a:t> and </a:t>
            </a:r>
            <a:r>
              <a:rPr lang="en-US" dirty="0" err="1" smtClean="0"/>
              <a:t>prioritise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25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487098"/>
            <a:ext cx="8346440" cy="719592"/>
          </a:xfrm>
        </p:spPr>
        <p:txBody>
          <a:bodyPr/>
          <a:lstStyle/>
          <a:p>
            <a:pPr algn="ctr"/>
            <a:r>
              <a:rPr lang="en-US" cap="none" dirty="0" smtClean="0"/>
              <a:t>Proposed environmental health indicators</a:t>
            </a:r>
            <a:br>
              <a:rPr lang="en-US" cap="none" dirty="0" smtClean="0"/>
            </a:br>
            <a:r>
              <a:rPr lang="en-US" cap="none" dirty="0" smtClean="0"/>
              <a:t>for transport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6216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727440" cy="719592"/>
          </a:xfrm>
        </p:spPr>
        <p:txBody>
          <a:bodyPr/>
          <a:lstStyle/>
          <a:p>
            <a:r>
              <a:rPr lang="en-US" cap="none" dirty="0" smtClean="0"/>
              <a:t>Rationale for proposed topics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98179"/>
            <a:ext cx="8175646" cy="4521901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9762"/>
              </p:ext>
            </p:extLst>
          </p:nvPr>
        </p:nvGraphicFramePr>
        <p:xfrm>
          <a:off x="693683" y="1198179"/>
          <a:ext cx="8182303" cy="46402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06717"/>
                <a:gridCol w="5675586"/>
              </a:tblGrid>
              <a:tr h="3521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topic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36167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public transport, walking and cycling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physical activity for individuals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for the environment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air pollution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traffic noise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greenhouse gas emissions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transport also has benefits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535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injuries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impact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health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684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transport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Barrier to accessing services</a:t>
                      </a:r>
                    </a:p>
                  </a:txBody>
                  <a:tcPr anchor="ctr"/>
                </a:tc>
              </a:tr>
              <a:tr h="7908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Proximity to busy roads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to air pollution and noise pollution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0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Proposed new indicators for transport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98179"/>
            <a:ext cx="8175646" cy="4521901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17485"/>
              </p:ext>
            </p:extLst>
          </p:nvPr>
        </p:nvGraphicFramePr>
        <p:xfrm>
          <a:off x="693683" y="1198179"/>
          <a:ext cx="8198069" cy="47809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06717"/>
                <a:gridCol w="5691352"/>
              </a:tblGrid>
              <a:tr h="3869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topic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989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public transport, walking and cycling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mode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travel to work on Census day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Active transport to and from school (children)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Mode share of total hours travelled (%) by mode of transport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40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injuries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Number of road deaths and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hospitalisations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total and for cyclists and pedestrians</a:t>
                      </a:r>
                      <a:endParaRPr lang="en-US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69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transport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Unmet need for GP due to lack of transport</a:t>
                      </a:r>
                    </a:p>
                  </a:txBody>
                  <a:tcPr/>
                </a:tc>
              </a:tr>
              <a:tr h="9540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Proximity to busy roads</a:t>
                      </a:r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 Number of people living within certain distance (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metres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of a busy road</a:t>
                      </a:r>
                      <a:endParaRPr lang="en-NZ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N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03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1. Main mode of travel to work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727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Proposed indicator:</a:t>
            </a:r>
            <a:br>
              <a:rPr lang="en-US" dirty="0" smtClean="0"/>
            </a:br>
            <a:r>
              <a:rPr lang="en-US" sz="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Percentage of commuters whose </a:t>
            </a:r>
            <a:r>
              <a:rPr lang="en-US" dirty="0">
                <a:solidFill>
                  <a:schemeClr val="tx1"/>
                </a:solidFill>
              </a:rPr>
              <a:t>main mode of </a:t>
            </a:r>
            <a:r>
              <a:rPr lang="en-US" dirty="0" smtClean="0">
                <a:solidFill>
                  <a:schemeClr val="tx1"/>
                </a:solidFill>
              </a:rPr>
              <a:t>transport to </a:t>
            </a:r>
            <a:r>
              <a:rPr lang="en-US" dirty="0">
                <a:solidFill>
                  <a:schemeClr val="tx1"/>
                </a:solidFill>
              </a:rPr>
              <a:t>work was walking, cycling, or public transport on Census </a:t>
            </a:r>
            <a:r>
              <a:rPr lang="en-US" dirty="0" smtClean="0">
                <a:solidFill>
                  <a:schemeClr val="tx1"/>
                </a:solidFill>
              </a:rPr>
              <a:t>day</a:t>
            </a:r>
            <a:r>
              <a:rPr lang="en-US" dirty="0"/>
              <a:t>  </a:t>
            </a:r>
            <a:br>
              <a:rPr lang="en-US" dirty="0"/>
            </a:br>
            <a:r>
              <a:rPr lang="en-US" sz="800" dirty="0"/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data (2001, 2006, 2013)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+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at various geographic levels, demographics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 Census day (early March)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n-US" dirty="0" smtClean="0">
                <a:solidFill>
                  <a:srgbClr val="807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main mode (distance)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7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56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64160"/>
            <a:ext cx="8346440" cy="719592"/>
          </a:xfrm>
        </p:spPr>
        <p:txBody>
          <a:bodyPr/>
          <a:lstStyle/>
          <a:p>
            <a:r>
              <a:rPr lang="en-US" cap="none" dirty="0" smtClean="0"/>
              <a:t>1. Main mode of travel to work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135117"/>
            <a:ext cx="8346439" cy="490307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983596"/>
              </p:ext>
            </p:extLst>
          </p:nvPr>
        </p:nvGraphicFramePr>
        <p:xfrm>
          <a:off x="283779" y="1216818"/>
          <a:ext cx="8479221" cy="482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59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nvironmental&amp;#x0D;&amp;#x0A;burden of disease&amp;quot;&quot;/&gt;&lt;property id=&quot;20307&quot; value=&quot;259&quot;/&gt;&lt;/object&gt;&lt;object type=&quot;3&quot; unique_id=&quot;10237&quot;&gt;&lt;property id=&quot;20148&quot; value=&quot;5&quot;/&gt;&lt;property id=&quot;20300&quot; value=&quot;Slide 5 - &amp;quot;EBD Project plan – Part one&amp;quot;&quot;/&gt;&lt;property id=&quot;20307&quot; value=&quot;265&quot;/&gt;&lt;/object&gt;&lt;object type=&quot;3&quot; unique_id=&quot;10374&quot;&gt;&lt;property id=&quot;20148&quot; value=&quot;5&quot;/&gt;&lt;property id=&quot;20300&quot; value=&quot;Slide 4 - &amp;quot;Environmental burden of disease&amp;quot;&quot;/&gt;&lt;property id=&quot;20307&quot; value=&quot;270&quot;/&gt;&lt;/object&gt;&lt;object type=&quot;3&quot; unique_id=&quot;10375&quot;&gt;&lt;property id=&quot;20148&quot; value=&quot;5&quot;/&gt;&lt;property id=&quot;20300&quot; value=&quot;Slide 2 - &amp;quot;introduction&amp;quot;&quot;/&gt;&lt;property id=&quot;20307&quot; value=&quot;271&quot;/&gt;&lt;/object&gt;&lt;object type=&quot;3&quot; unique_id=&quot;10376&quot;&gt;&lt;property id=&quot;20148&quot; value=&quot;5&quot;/&gt;&lt;property id=&quot;20300&quot; value=&quot;Slide 3 - &amp;quot;introduction&amp;quot;&quot;/&gt;&lt;property id=&quot;20307&quot; value=&quot;272&quot;/&gt;&lt;/object&gt;&lt;object type=&quot;3&quot; unique_id=&quot;10377&quot;&gt;&lt;property id=&quot;20148&quot; value=&quot;5&quot;/&gt;&lt;property id=&quot;20300&quot; value=&quot;Slide 6 - &amp;quot;List of environmental factors&amp;quot;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EBoD 101</Template>
  <TotalTime>14187</TotalTime>
  <Words>1636</Words>
  <Application>Microsoft Office PowerPoint</Application>
  <PresentationFormat>On-screen Show (4:3)</PresentationFormat>
  <Paragraphs>283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Title Slide</vt:lpstr>
      <vt:lpstr>Regular</vt:lpstr>
      <vt:lpstr>Proposed new indicators for transport</vt:lpstr>
      <vt:lpstr>PowerPoint Presentation</vt:lpstr>
      <vt:lpstr>PowerPoint Presentation</vt:lpstr>
      <vt:lpstr>Outline</vt:lpstr>
      <vt:lpstr>Proposed environmental health indicators for transport</vt:lpstr>
      <vt:lpstr>Rationale for proposed topics</vt:lpstr>
      <vt:lpstr>Proposed new indicators for transport</vt:lpstr>
      <vt:lpstr>1. Main mode of travel to work</vt:lpstr>
      <vt:lpstr>1. Main mode of travel to work</vt:lpstr>
      <vt:lpstr>1. Main mode of travel to work</vt:lpstr>
      <vt:lpstr>Walking, cycling, public transport</vt:lpstr>
      <vt:lpstr>Walking</vt:lpstr>
      <vt:lpstr>Cycling</vt:lpstr>
      <vt:lpstr>Used public transport</vt:lpstr>
      <vt:lpstr>Car</vt:lpstr>
      <vt:lpstr>2. Active transport to school</vt:lpstr>
      <vt:lpstr>2. Active transport to school</vt:lpstr>
      <vt:lpstr>2. Active transport to school</vt:lpstr>
      <vt:lpstr>3. Mode share of total time spent travelling</vt:lpstr>
      <vt:lpstr>3. Mode share of total hours travelled</vt:lpstr>
      <vt:lpstr>4. Road deaths and injuries</vt:lpstr>
      <vt:lpstr>4. Road deaths and injuries</vt:lpstr>
      <vt:lpstr>5. Lack of transport as a barrier</vt:lpstr>
      <vt:lpstr>6. Proximity to a busy road</vt:lpstr>
      <vt:lpstr>6. Proximity to a busy road</vt:lpstr>
      <vt:lpstr>6. Proximity to a busy road – issues to consider</vt:lpstr>
      <vt:lpstr>Other potential topics and indicators</vt:lpstr>
      <vt:lpstr>Environmental noise</vt:lpstr>
      <vt:lpstr>Oil vulnerability index</vt:lpstr>
      <vt:lpstr>Other potential indicators</vt:lpstr>
      <vt:lpstr>Summarise and prioritise</vt:lpstr>
      <vt:lpstr>Final agreement on indicators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burden of disease</dc:title>
  <dc:creator>ItsAcc</dc:creator>
  <cp:lastModifiedBy>Kylie Mason</cp:lastModifiedBy>
  <cp:revision>263</cp:revision>
  <cp:lastPrinted>2014-11-23T18:33:39Z</cp:lastPrinted>
  <dcterms:created xsi:type="dcterms:W3CDTF">2013-01-24T20:32:52Z</dcterms:created>
  <dcterms:modified xsi:type="dcterms:W3CDTF">2014-11-23T20:27:50Z</dcterms:modified>
</cp:coreProperties>
</file>