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409" r:id="rId3"/>
    <p:sldId id="363" r:id="rId4"/>
    <p:sldId id="392" r:id="rId5"/>
    <p:sldId id="259" r:id="rId6"/>
    <p:sldId id="394" r:id="rId7"/>
    <p:sldId id="262" r:id="rId8"/>
    <p:sldId id="368" r:id="rId9"/>
    <p:sldId id="408" r:id="rId10"/>
    <p:sldId id="396" r:id="rId11"/>
    <p:sldId id="320" r:id="rId12"/>
    <p:sldId id="342" r:id="rId13"/>
    <p:sldId id="400" r:id="rId14"/>
    <p:sldId id="401" r:id="rId15"/>
    <p:sldId id="402" r:id="rId16"/>
    <p:sldId id="407" r:id="rId17"/>
    <p:sldId id="41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9777" autoAdjust="0"/>
  </p:normalViewPr>
  <p:slideViewPr>
    <p:cSldViewPr snapToGrid="0">
      <p:cViewPr varScale="1">
        <p:scale>
          <a:sx n="62" d="100"/>
          <a:sy n="62" d="100"/>
        </p:scale>
        <p:origin x="828" y="44"/>
      </p:cViewPr>
      <p:guideLst/>
    </p:cSldViewPr>
  </p:slideViewPr>
  <p:notesTextViewPr>
    <p:cViewPr>
      <p:scale>
        <a:sx n="1" d="1"/>
        <a:sy n="1" d="1"/>
      </p:scale>
      <p:origin x="0" y="0"/>
    </p:cViewPr>
  </p:notesTextViewPr>
  <p:sorterViewPr>
    <p:cViewPr>
      <p:scale>
        <a:sx n="100" d="100"/>
        <a:sy n="100" d="100"/>
      </p:scale>
      <p:origin x="0" y="-1507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P%20drive%2030.10.20%20-%20Ameratunga\Injury\Trauma\RESTORE_VSTR\Child%20Trauma\Predictors%20of%20Child%20Trauma%20Outcom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234165565183858E-2"/>
          <c:y val="0.16342193330215693"/>
          <c:w val="0.91576927977784917"/>
          <c:h val="0.64250477827538299"/>
        </c:manualLayout>
      </c:layout>
      <c:barChart>
        <c:barDir val="col"/>
        <c:grouping val="percentStacked"/>
        <c:varyColors val="0"/>
        <c:ser>
          <c:idx val="0"/>
          <c:order val="0"/>
          <c:tx>
            <c:strRef>
              <c:f>Sheet1!$A$18</c:f>
              <c:strCache>
                <c:ptCount val="1"/>
                <c:pt idx="0">
                  <c:v>Intact recovery</c:v>
                </c:pt>
              </c:strCache>
            </c:strRef>
          </c:tx>
          <c:spPr>
            <a:solidFill>
              <a:schemeClr val="accent5">
                <a:lumMod val="60000"/>
                <a:lumOff val="40000"/>
              </a:schemeClr>
            </a:solidFill>
            <a:ln>
              <a:solidFill>
                <a:schemeClr val="tx1"/>
              </a:solidFill>
            </a:ln>
            <a:effectLst/>
          </c:spPr>
          <c:invertIfNegative val="0"/>
          <c:cat>
            <c:multiLvlStrRef>
              <c:f>Sheet1!$B$16:$G$17</c:f>
              <c:multiLvlStrCache>
                <c:ptCount val="6"/>
                <c:lvl>
                  <c:pt idx="0">
                    <c:v>6</c:v>
                  </c:pt>
                  <c:pt idx="1">
                    <c:v>12</c:v>
                  </c:pt>
                  <c:pt idx="2">
                    <c:v>24</c:v>
                  </c:pt>
                  <c:pt idx="3">
                    <c:v>36</c:v>
                  </c:pt>
                  <c:pt idx="4">
                    <c:v>48</c:v>
                  </c:pt>
                  <c:pt idx="5">
                    <c:v>60</c:v>
                  </c:pt>
                </c:lvl>
                <c:lvl>
                  <c:pt idx="0">
                    <c:v>Time (months)</c:v>
                  </c:pt>
                </c:lvl>
              </c:multiLvlStrCache>
            </c:multiLvlStrRef>
          </c:cat>
          <c:val>
            <c:numRef>
              <c:f>Sheet1!$B$18:$G$18</c:f>
              <c:numCache>
                <c:formatCode>General</c:formatCode>
                <c:ptCount val="6"/>
                <c:pt idx="0">
                  <c:v>44</c:v>
                </c:pt>
                <c:pt idx="1">
                  <c:v>51</c:v>
                </c:pt>
                <c:pt idx="2">
                  <c:v>51</c:v>
                </c:pt>
                <c:pt idx="3">
                  <c:v>48</c:v>
                </c:pt>
                <c:pt idx="4">
                  <c:v>46</c:v>
                </c:pt>
                <c:pt idx="5">
                  <c:v>52</c:v>
                </c:pt>
              </c:numCache>
            </c:numRef>
          </c:val>
          <c:extLst>
            <c:ext xmlns:c16="http://schemas.microsoft.com/office/drawing/2014/chart" uri="{C3380CC4-5D6E-409C-BE32-E72D297353CC}">
              <c16:uniqueId val="{00000000-7A00-4C4D-B7EA-8EDDBEC1D1A3}"/>
            </c:ext>
          </c:extLst>
        </c:ser>
        <c:ser>
          <c:idx val="1"/>
          <c:order val="1"/>
          <c:tx>
            <c:strRef>
              <c:f>Sheet1!$A$19</c:f>
              <c:strCache>
                <c:ptCount val="1"/>
                <c:pt idx="0">
                  <c:v>Good recovery*</c:v>
                </c:pt>
              </c:strCache>
            </c:strRef>
          </c:tx>
          <c:spPr>
            <a:gradFill flip="none" rotWithShape="1">
              <a:gsLst>
                <a:gs pos="0">
                  <a:srgbClr val="F3A875"/>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ln>
              <a:solidFill>
                <a:schemeClr val="tx1"/>
              </a:solidFill>
            </a:ln>
            <a:effectLst/>
          </c:spPr>
          <c:invertIfNegative val="0"/>
          <c:cat>
            <c:multiLvlStrRef>
              <c:f>Sheet1!$B$16:$G$17</c:f>
              <c:multiLvlStrCache>
                <c:ptCount val="6"/>
                <c:lvl>
                  <c:pt idx="0">
                    <c:v>6</c:v>
                  </c:pt>
                  <c:pt idx="1">
                    <c:v>12</c:v>
                  </c:pt>
                  <c:pt idx="2">
                    <c:v>24</c:v>
                  </c:pt>
                  <c:pt idx="3">
                    <c:v>36</c:v>
                  </c:pt>
                  <c:pt idx="4">
                    <c:v>48</c:v>
                  </c:pt>
                  <c:pt idx="5">
                    <c:v>60</c:v>
                  </c:pt>
                </c:lvl>
                <c:lvl>
                  <c:pt idx="0">
                    <c:v>Time (months)</c:v>
                  </c:pt>
                </c:lvl>
              </c:multiLvlStrCache>
            </c:multiLvlStrRef>
          </c:cat>
          <c:val>
            <c:numRef>
              <c:f>Sheet1!$B$19:$G$19</c:f>
              <c:numCache>
                <c:formatCode>General</c:formatCode>
                <c:ptCount val="6"/>
                <c:pt idx="0">
                  <c:v>18</c:v>
                </c:pt>
                <c:pt idx="1">
                  <c:v>15</c:v>
                </c:pt>
                <c:pt idx="2">
                  <c:v>18</c:v>
                </c:pt>
                <c:pt idx="3">
                  <c:v>33</c:v>
                </c:pt>
                <c:pt idx="4">
                  <c:v>24</c:v>
                </c:pt>
                <c:pt idx="5">
                  <c:v>28</c:v>
                </c:pt>
              </c:numCache>
            </c:numRef>
          </c:val>
          <c:extLst>
            <c:ext xmlns:c16="http://schemas.microsoft.com/office/drawing/2014/chart" uri="{C3380CC4-5D6E-409C-BE32-E72D297353CC}">
              <c16:uniqueId val="{00000001-7A00-4C4D-B7EA-8EDDBEC1D1A3}"/>
            </c:ext>
          </c:extLst>
        </c:ser>
        <c:ser>
          <c:idx val="2"/>
          <c:order val="2"/>
          <c:tx>
            <c:strRef>
              <c:f>Sheet1!$A$20</c:f>
              <c:strCache>
                <c:ptCount val="1"/>
                <c:pt idx="0">
                  <c:v>Upper moderate disability</c:v>
                </c:pt>
              </c:strCache>
            </c:strRef>
          </c:tx>
          <c:spPr>
            <a:solidFill>
              <a:srgbClr val="F3A875"/>
            </a:solidFill>
            <a:ln>
              <a:solidFill>
                <a:schemeClr val="tx1"/>
              </a:solidFill>
            </a:ln>
            <a:effectLst/>
          </c:spPr>
          <c:invertIfNegative val="0"/>
          <c:cat>
            <c:multiLvlStrRef>
              <c:f>Sheet1!$B$16:$G$17</c:f>
              <c:multiLvlStrCache>
                <c:ptCount val="6"/>
                <c:lvl>
                  <c:pt idx="0">
                    <c:v>6</c:v>
                  </c:pt>
                  <c:pt idx="1">
                    <c:v>12</c:v>
                  </c:pt>
                  <c:pt idx="2">
                    <c:v>24</c:v>
                  </c:pt>
                  <c:pt idx="3">
                    <c:v>36</c:v>
                  </c:pt>
                  <c:pt idx="4">
                    <c:v>48</c:v>
                  </c:pt>
                  <c:pt idx="5">
                    <c:v>60</c:v>
                  </c:pt>
                </c:lvl>
                <c:lvl>
                  <c:pt idx="0">
                    <c:v>Time (months)</c:v>
                  </c:pt>
                </c:lvl>
              </c:multiLvlStrCache>
            </c:multiLvlStrRef>
          </c:cat>
          <c:val>
            <c:numRef>
              <c:f>Sheet1!$B$20:$G$20</c:f>
              <c:numCache>
                <c:formatCode>General</c:formatCode>
                <c:ptCount val="6"/>
                <c:pt idx="0">
                  <c:v>68</c:v>
                </c:pt>
                <c:pt idx="1">
                  <c:v>64</c:v>
                </c:pt>
                <c:pt idx="2">
                  <c:v>44</c:v>
                </c:pt>
                <c:pt idx="3">
                  <c:v>36</c:v>
                </c:pt>
                <c:pt idx="4">
                  <c:v>31</c:v>
                </c:pt>
                <c:pt idx="5">
                  <c:v>25</c:v>
                </c:pt>
              </c:numCache>
            </c:numRef>
          </c:val>
          <c:extLst>
            <c:ext xmlns:c16="http://schemas.microsoft.com/office/drawing/2014/chart" uri="{C3380CC4-5D6E-409C-BE32-E72D297353CC}">
              <c16:uniqueId val="{00000002-7A00-4C4D-B7EA-8EDDBEC1D1A3}"/>
            </c:ext>
          </c:extLst>
        </c:ser>
        <c:ser>
          <c:idx val="3"/>
          <c:order val="3"/>
          <c:tx>
            <c:strRef>
              <c:f>Sheet1!$A$21</c:f>
              <c:strCache>
                <c:ptCount val="1"/>
                <c:pt idx="0">
                  <c:v>Lower moderate disability</c:v>
                </c:pt>
              </c:strCache>
            </c:strRef>
          </c:tx>
          <c:spPr>
            <a:solidFill>
              <a:srgbClr val="EB6E19"/>
            </a:solidFill>
            <a:ln>
              <a:solidFill>
                <a:schemeClr val="tx1"/>
              </a:solidFill>
            </a:ln>
            <a:effectLst/>
          </c:spPr>
          <c:invertIfNegative val="0"/>
          <c:cat>
            <c:multiLvlStrRef>
              <c:f>Sheet1!$B$16:$G$17</c:f>
              <c:multiLvlStrCache>
                <c:ptCount val="6"/>
                <c:lvl>
                  <c:pt idx="0">
                    <c:v>6</c:v>
                  </c:pt>
                  <c:pt idx="1">
                    <c:v>12</c:v>
                  </c:pt>
                  <c:pt idx="2">
                    <c:v>24</c:v>
                  </c:pt>
                  <c:pt idx="3">
                    <c:v>36</c:v>
                  </c:pt>
                  <c:pt idx="4">
                    <c:v>48</c:v>
                  </c:pt>
                  <c:pt idx="5">
                    <c:v>60</c:v>
                  </c:pt>
                </c:lvl>
                <c:lvl>
                  <c:pt idx="0">
                    <c:v>Time (months)</c:v>
                  </c:pt>
                </c:lvl>
              </c:multiLvlStrCache>
            </c:multiLvlStrRef>
          </c:cat>
          <c:val>
            <c:numRef>
              <c:f>Sheet1!$B$21:$G$21</c:f>
              <c:numCache>
                <c:formatCode>General</c:formatCode>
                <c:ptCount val="6"/>
                <c:pt idx="0">
                  <c:v>22</c:v>
                </c:pt>
                <c:pt idx="1">
                  <c:v>18</c:v>
                </c:pt>
                <c:pt idx="2">
                  <c:v>26</c:v>
                </c:pt>
                <c:pt idx="3">
                  <c:v>17</c:v>
                </c:pt>
                <c:pt idx="4">
                  <c:v>27</c:v>
                </c:pt>
                <c:pt idx="5">
                  <c:v>18</c:v>
                </c:pt>
              </c:numCache>
            </c:numRef>
          </c:val>
          <c:extLst>
            <c:ext xmlns:c16="http://schemas.microsoft.com/office/drawing/2014/chart" uri="{C3380CC4-5D6E-409C-BE32-E72D297353CC}">
              <c16:uniqueId val="{00000003-7A00-4C4D-B7EA-8EDDBEC1D1A3}"/>
            </c:ext>
          </c:extLst>
        </c:ser>
        <c:ser>
          <c:idx val="4"/>
          <c:order val="4"/>
          <c:tx>
            <c:strRef>
              <c:f>Sheet1!$A$22</c:f>
              <c:strCache>
                <c:ptCount val="1"/>
                <c:pt idx="0">
                  <c:v>Upper severe disability</c:v>
                </c:pt>
              </c:strCache>
            </c:strRef>
          </c:tx>
          <c:spPr>
            <a:solidFill>
              <a:srgbClr val="C00000"/>
            </a:solidFill>
            <a:ln>
              <a:solidFill>
                <a:schemeClr val="tx1"/>
              </a:solidFill>
            </a:ln>
            <a:effectLst/>
          </c:spPr>
          <c:invertIfNegative val="0"/>
          <c:cat>
            <c:multiLvlStrRef>
              <c:f>Sheet1!$B$16:$G$17</c:f>
              <c:multiLvlStrCache>
                <c:ptCount val="6"/>
                <c:lvl>
                  <c:pt idx="0">
                    <c:v>6</c:v>
                  </c:pt>
                  <c:pt idx="1">
                    <c:v>12</c:v>
                  </c:pt>
                  <c:pt idx="2">
                    <c:v>24</c:v>
                  </c:pt>
                  <c:pt idx="3">
                    <c:v>36</c:v>
                  </c:pt>
                  <c:pt idx="4">
                    <c:v>48</c:v>
                  </c:pt>
                  <c:pt idx="5">
                    <c:v>60</c:v>
                  </c:pt>
                </c:lvl>
                <c:lvl>
                  <c:pt idx="0">
                    <c:v>Time (months)</c:v>
                  </c:pt>
                </c:lvl>
              </c:multiLvlStrCache>
            </c:multiLvlStrRef>
          </c:cat>
          <c:val>
            <c:numRef>
              <c:f>Sheet1!$B$22:$G$22</c:f>
              <c:numCache>
                <c:formatCode>General</c:formatCode>
                <c:ptCount val="6"/>
                <c:pt idx="0">
                  <c:v>6</c:v>
                </c:pt>
                <c:pt idx="1">
                  <c:v>5</c:v>
                </c:pt>
                <c:pt idx="2">
                  <c:v>6</c:v>
                </c:pt>
                <c:pt idx="3">
                  <c:v>3</c:v>
                </c:pt>
                <c:pt idx="4">
                  <c:v>5</c:v>
                </c:pt>
                <c:pt idx="5">
                  <c:v>4</c:v>
                </c:pt>
              </c:numCache>
            </c:numRef>
          </c:val>
          <c:extLst>
            <c:ext xmlns:c16="http://schemas.microsoft.com/office/drawing/2014/chart" uri="{C3380CC4-5D6E-409C-BE32-E72D297353CC}">
              <c16:uniqueId val="{00000004-7A00-4C4D-B7EA-8EDDBEC1D1A3}"/>
            </c:ext>
          </c:extLst>
        </c:ser>
        <c:ser>
          <c:idx val="5"/>
          <c:order val="5"/>
          <c:tx>
            <c:strRef>
              <c:f>Sheet1!$A$23</c:f>
              <c:strCache>
                <c:ptCount val="1"/>
                <c:pt idx="0">
                  <c:v>Lower severe disability</c:v>
                </c:pt>
              </c:strCache>
            </c:strRef>
          </c:tx>
          <c:spPr>
            <a:solidFill>
              <a:schemeClr val="accent2">
                <a:lumMod val="50000"/>
              </a:schemeClr>
            </a:solidFill>
            <a:ln>
              <a:solidFill>
                <a:schemeClr val="tx1"/>
              </a:solidFill>
            </a:ln>
            <a:effectLst/>
          </c:spPr>
          <c:invertIfNegative val="0"/>
          <c:cat>
            <c:multiLvlStrRef>
              <c:f>Sheet1!$B$16:$G$17</c:f>
              <c:multiLvlStrCache>
                <c:ptCount val="6"/>
                <c:lvl>
                  <c:pt idx="0">
                    <c:v>6</c:v>
                  </c:pt>
                  <c:pt idx="1">
                    <c:v>12</c:v>
                  </c:pt>
                  <c:pt idx="2">
                    <c:v>24</c:v>
                  </c:pt>
                  <c:pt idx="3">
                    <c:v>36</c:v>
                  </c:pt>
                  <c:pt idx="4">
                    <c:v>48</c:v>
                  </c:pt>
                  <c:pt idx="5">
                    <c:v>60</c:v>
                  </c:pt>
                </c:lvl>
                <c:lvl>
                  <c:pt idx="0">
                    <c:v>Time (months)</c:v>
                  </c:pt>
                </c:lvl>
              </c:multiLvlStrCache>
            </c:multiLvlStrRef>
          </c:cat>
          <c:val>
            <c:numRef>
              <c:f>Sheet1!$B$23:$G$23</c:f>
              <c:numCache>
                <c:formatCode>General</c:formatCode>
                <c:ptCount val="6"/>
                <c:pt idx="0">
                  <c:v>2</c:v>
                </c:pt>
                <c:pt idx="1">
                  <c:v>4</c:v>
                </c:pt>
                <c:pt idx="2">
                  <c:v>1</c:v>
                </c:pt>
                <c:pt idx="3">
                  <c:v>1</c:v>
                </c:pt>
                <c:pt idx="4">
                  <c:v>0</c:v>
                </c:pt>
                <c:pt idx="5">
                  <c:v>3</c:v>
                </c:pt>
              </c:numCache>
            </c:numRef>
          </c:val>
          <c:extLst>
            <c:ext xmlns:c16="http://schemas.microsoft.com/office/drawing/2014/chart" uri="{C3380CC4-5D6E-409C-BE32-E72D297353CC}">
              <c16:uniqueId val="{00000005-7A00-4C4D-B7EA-8EDDBEC1D1A3}"/>
            </c:ext>
          </c:extLst>
        </c:ser>
        <c:ser>
          <c:idx val="6"/>
          <c:order val="6"/>
          <c:tx>
            <c:strRef>
              <c:f>Sheet1!$A$24</c:f>
              <c:strCache>
                <c:ptCount val="1"/>
                <c:pt idx="0">
                  <c:v>Death</c:v>
                </c:pt>
              </c:strCache>
            </c:strRef>
          </c:tx>
          <c:spPr>
            <a:solidFill>
              <a:schemeClr val="tx1"/>
            </a:solidFill>
            <a:ln>
              <a:solidFill>
                <a:schemeClr val="tx1"/>
              </a:solidFill>
            </a:ln>
            <a:effectLst/>
          </c:spPr>
          <c:invertIfNegative val="0"/>
          <c:cat>
            <c:multiLvlStrRef>
              <c:f>Sheet1!$B$16:$G$17</c:f>
              <c:multiLvlStrCache>
                <c:ptCount val="6"/>
                <c:lvl>
                  <c:pt idx="0">
                    <c:v>6</c:v>
                  </c:pt>
                  <c:pt idx="1">
                    <c:v>12</c:v>
                  </c:pt>
                  <c:pt idx="2">
                    <c:v>24</c:v>
                  </c:pt>
                  <c:pt idx="3">
                    <c:v>36</c:v>
                  </c:pt>
                  <c:pt idx="4">
                    <c:v>48</c:v>
                  </c:pt>
                  <c:pt idx="5">
                    <c:v>60</c:v>
                  </c:pt>
                </c:lvl>
                <c:lvl>
                  <c:pt idx="0">
                    <c:v>Time (months)</c:v>
                  </c:pt>
                </c:lvl>
              </c:multiLvlStrCache>
            </c:multiLvlStrRef>
          </c:cat>
          <c:val>
            <c:numRef>
              <c:f>Sheet1!$B$24:$G$24</c:f>
              <c:numCache>
                <c:formatCode>General</c:formatCode>
                <c:ptCount val="6"/>
                <c:pt idx="0">
                  <c:v>1</c:v>
                </c:pt>
                <c:pt idx="1">
                  <c:v>1</c:v>
                </c:pt>
                <c:pt idx="2">
                  <c:v>2</c:v>
                </c:pt>
                <c:pt idx="3">
                  <c:v>2</c:v>
                </c:pt>
                <c:pt idx="4">
                  <c:v>2</c:v>
                </c:pt>
                <c:pt idx="5">
                  <c:v>2</c:v>
                </c:pt>
              </c:numCache>
            </c:numRef>
          </c:val>
          <c:extLst>
            <c:ext xmlns:c16="http://schemas.microsoft.com/office/drawing/2014/chart" uri="{C3380CC4-5D6E-409C-BE32-E72D297353CC}">
              <c16:uniqueId val="{00000006-7A00-4C4D-B7EA-8EDDBEC1D1A3}"/>
            </c:ext>
          </c:extLst>
        </c:ser>
        <c:dLbls>
          <c:showLegendKey val="0"/>
          <c:showVal val="0"/>
          <c:showCatName val="0"/>
          <c:showSerName val="0"/>
          <c:showPercent val="0"/>
          <c:showBubbleSize val="0"/>
        </c:dLbls>
        <c:gapWidth val="150"/>
        <c:overlap val="100"/>
        <c:axId val="385778008"/>
        <c:axId val="385776368"/>
      </c:barChart>
      <c:catAx>
        <c:axId val="385778008"/>
        <c:scaling>
          <c:orientation val="minMax"/>
        </c:scaling>
        <c:delete val="0"/>
        <c:axPos val="t"/>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385776368"/>
        <c:crosses val="autoZero"/>
        <c:auto val="1"/>
        <c:lblAlgn val="ctr"/>
        <c:lblOffset val="100"/>
        <c:noMultiLvlLbl val="0"/>
      </c:catAx>
      <c:valAx>
        <c:axId val="385776368"/>
        <c:scaling>
          <c:orientation val="maxMin"/>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85778008"/>
        <c:crosses val="autoZero"/>
        <c:crossBetween val="between"/>
      </c:valAx>
      <c:spPr>
        <a:noFill/>
        <a:ln>
          <a:solidFill>
            <a:schemeClr val="tx1"/>
          </a:solidFill>
        </a:ln>
        <a:effectLst/>
      </c:spPr>
    </c:plotArea>
    <c:legend>
      <c:legendPos val="b"/>
      <c:layout>
        <c:manualLayout>
          <c:xMode val="edge"/>
          <c:yMode val="edge"/>
          <c:x val="8.1807268328210447E-2"/>
          <c:y val="0.84477002555271641"/>
          <c:w val="0.89844132544943567"/>
          <c:h val="0.141120431063215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solidFill>
    </a:ln>
    <a:effectLst/>
  </c:spPr>
  <c:txPr>
    <a:bodyPr/>
    <a:lstStyle/>
    <a:p>
      <a:pPr>
        <a:defRPr sz="1100">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Sheet1!$C$4</c:f>
              <c:strCache>
                <c:ptCount val="1"/>
                <c:pt idx="0">
                  <c:v>PedsQL-Physical</c:v>
                </c:pt>
              </c:strCache>
            </c:strRef>
          </c:tx>
          <c:spPr>
            <a:solidFill>
              <a:srgbClr val="0070C0"/>
            </a:solidFill>
            <a:ln>
              <a:noFill/>
            </a:ln>
            <a:effectLst/>
          </c:spPr>
          <c:invertIfNegative val="0"/>
          <c:cat>
            <c:strRef>
              <c:f>Sheet1!$D$3:$I$3</c:f>
              <c:strCache>
                <c:ptCount val="6"/>
                <c:pt idx="0">
                  <c:v>6 months</c:v>
                </c:pt>
                <c:pt idx="1">
                  <c:v>12 months</c:v>
                </c:pt>
                <c:pt idx="2">
                  <c:v>24 months</c:v>
                </c:pt>
                <c:pt idx="3">
                  <c:v>36 months</c:v>
                </c:pt>
                <c:pt idx="4">
                  <c:v>48 months</c:v>
                </c:pt>
                <c:pt idx="5">
                  <c:v>60 months</c:v>
                </c:pt>
              </c:strCache>
            </c:strRef>
          </c:cat>
          <c:val>
            <c:numRef>
              <c:f>Sheet1!$D$4:$I$4</c:f>
              <c:numCache>
                <c:formatCode>General</c:formatCode>
                <c:ptCount val="6"/>
                <c:pt idx="0">
                  <c:v>80.7</c:v>
                </c:pt>
                <c:pt idx="1">
                  <c:v>84.3</c:v>
                </c:pt>
                <c:pt idx="2">
                  <c:v>86.5</c:v>
                </c:pt>
                <c:pt idx="3">
                  <c:v>85.1</c:v>
                </c:pt>
                <c:pt idx="4">
                  <c:v>88.5</c:v>
                </c:pt>
                <c:pt idx="5">
                  <c:v>89</c:v>
                </c:pt>
              </c:numCache>
            </c:numRef>
          </c:val>
          <c:extLst>
            <c:ext xmlns:c16="http://schemas.microsoft.com/office/drawing/2014/chart" uri="{C3380CC4-5D6E-409C-BE32-E72D297353CC}">
              <c16:uniqueId val="{00000000-2486-4605-94BE-122FCD72A8A2}"/>
            </c:ext>
          </c:extLst>
        </c:ser>
        <c:ser>
          <c:idx val="1"/>
          <c:order val="1"/>
          <c:tx>
            <c:strRef>
              <c:f>Sheet1!$C$5</c:f>
              <c:strCache>
                <c:ptCount val="1"/>
                <c:pt idx="0">
                  <c:v>PedsQL-Psychosocial</c:v>
                </c:pt>
              </c:strCache>
            </c:strRef>
          </c:tx>
          <c:spPr>
            <a:solidFill>
              <a:schemeClr val="accent2">
                <a:lumMod val="75000"/>
              </a:schemeClr>
            </a:solidFill>
            <a:ln>
              <a:noFill/>
            </a:ln>
            <a:effectLst/>
          </c:spPr>
          <c:invertIfNegative val="0"/>
          <c:cat>
            <c:strRef>
              <c:f>Sheet1!$D$3:$I$3</c:f>
              <c:strCache>
                <c:ptCount val="6"/>
                <c:pt idx="0">
                  <c:v>6 months</c:v>
                </c:pt>
                <c:pt idx="1">
                  <c:v>12 months</c:v>
                </c:pt>
                <c:pt idx="2">
                  <c:v>24 months</c:v>
                </c:pt>
                <c:pt idx="3">
                  <c:v>36 months</c:v>
                </c:pt>
                <c:pt idx="4">
                  <c:v>48 months</c:v>
                </c:pt>
                <c:pt idx="5">
                  <c:v>60 months</c:v>
                </c:pt>
              </c:strCache>
            </c:strRef>
          </c:cat>
          <c:val>
            <c:numRef>
              <c:f>Sheet1!$D$5:$I$5</c:f>
              <c:numCache>
                <c:formatCode>General</c:formatCode>
                <c:ptCount val="6"/>
                <c:pt idx="0">
                  <c:v>80.900000000000006</c:v>
                </c:pt>
                <c:pt idx="1">
                  <c:v>84.2</c:v>
                </c:pt>
                <c:pt idx="2">
                  <c:v>81.900000000000006</c:v>
                </c:pt>
                <c:pt idx="3">
                  <c:v>82.2</c:v>
                </c:pt>
                <c:pt idx="4">
                  <c:v>82.7</c:v>
                </c:pt>
                <c:pt idx="5">
                  <c:v>85.5</c:v>
                </c:pt>
              </c:numCache>
            </c:numRef>
          </c:val>
          <c:extLst>
            <c:ext xmlns:c16="http://schemas.microsoft.com/office/drawing/2014/chart" uri="{C3380CC4-5D6E-409C-BE32-E72D297353CC}">
              <c16:uniqueId val="{00000001-2486-4605-94BE-122FCD72A8A2}"/>
            </c:ext>
          </c:extLst>
        </c:ser>
        <c:ser>
          <c:idx val="2"/>
          <c:order val="2"/>
          <c:tx>
            <c:strRef>
              <c:f>Sheet1!$C$6</c:f>
              <c:strCache>
                <c:ptCount val="1"/>
                <c:pt idx="0">
                  <c:v>PedsQL-Total</c:v>
                </c:pt>
              </c:strCache>
            </c:strRef>
          </c:tx>
          <c:spPr>
            <a:solidFill>
              <a:schemeClr val="bg2">
                <a:lumMod val="90000"/>
              </a:schemeClr>
            </a:solidFill>
            <a:ln>
              <a:noFill/>
            </a:ln>
            <a:effectLst/>
          </c:spPr>
          <c:invertIfNegative val="0"/>
          <c:cat>
            <c:strRef>
              <c:f>Sheet1!$D$3:$I$3</c:f>
              <c:strCache>
                <c:ptCount val="6"/>
                <c:pt idx="0">
                  <c:v>6 months</c:v>
                </c:pt>
                <c:pt idx="1">
                  <c:v>12 months</c:v>
                </c:pt>
                <c:pt idx="2">
                  <c:v>24 months</c:v>
                </c:pt>
                <c:pt idx="3">
                  <c:v>36 months</c:v>
                </c:pt>
                <c:pt idx="4">
                  <c:v>48 months</c:v>
                </c:pt>
                <c:pt idx="5">
                  <c:v>60 months</c:v>
                </c:pt>
              </c:strCache>
            </c:strRef>
          </c:cat>
          <c:val>
            <c:numRef>
              <c:f>Sheet1!$D$6:$I$6</c:f>
              <c:numCache>
                <c:formatCode>General</c:formatCode>
                <c:ptCount val="6"/>
                <c:pt idx="0">
                  <c:v>81.2</c:v>
                </c:pt>
                <c:pt idx="1">
                  <c:v>84.4</c:v>
                </c:pt>
                <c:pt idx="2">
                  <c:v>83.9</c:v>
                </c:pt>
                <c:pt idx="3">
                  <c:v>83.2</c:v>
                </c:pt>
                <c:pt idx="4">
                  <c:v>84.8</c:v>
                </c:pt>
                <c:pt idx="5">
                  <c:v>86.7</c:v>
                </c:pt>
              </c:numCache>
            </c:numRef>
          </c:val>
          <c:extLst>
            <c:ext xmlns:c16="http://schemas.microsoft.com/office/drawing/2014/chart" uri="{C3380CC4-5D6E-409C-BE32-E72D297353CC}">
              <c16:uniqueId val="{00000002-2486-4605-94BE-122FCD72A8A2}"/>
            </c:ext>
          </c:extLst>
        </c:ser>
        <c:dLbls>
          <c:showLegendKey val="0"/>
          <c:showVal val="0"/>
          <c:showCatName val="0"/>
          <c:showSerName val="0"/>
          <c:showPercent val="0"/>
          <c:showBubbleSize val="0"/>
        </c:dLbls>
        <c:gapWidth val="219"/>
        <c:overlap val="-27"/>
        <c:axId val="407536360"/>
        <c:axId val="407536688"/>
      </c:barChart>
      <c:catAx>
        <c:axId val="407536360"/>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407536688"/>
        <c:crosses val="autoZero"/>
        <c:auto val="1"/>
        <c:lblAlgn val="ctr"/>
        <c:lblOffset val="100"/>
        <c:noMultiLvlLbl val="0"/>
      </c:catAx>
      <c:valAx>
        <c:axId val="407536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07536360"/>
        <c:crosses val="autoZero"/>
        <c:crossBetween val="between"/>
      </c:valAx>
      <c:spPr>
        <a:noFill/>
        <a:ln>
          <a:solidFill>
            <a:schemeClr val="bg1"/>
          </a:solid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solidFill>
      <a:round/>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5AAF4B-4864-4D71-9E1F-373E036237A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76726DA0-C761-4741-B21A-B96702DE93A2}">
      <dgm:prSet/>
      <dgm:spPr/>
      <dgm:t>
        <a:bodyPr/>
        <a:lstStyle/>
        <a:p>
          <a:r>
            <a:rPr lang="en-US"/>
            <a:t>Tamariki Maaori and Pacific children had significantly higher rates of in-patient and day-patient admissions compared with other children</a:t>
          </a:r>
        </a:p>
      </dgm:t>
    </dgm:pt>
    <dgm:pt modelId="{48909C21-79F4-4C5D-BF2E-1DC0DE136EEB}" type="parTrans" cxnId="{0D28F6C9-2CBE-498D-A95C-C6D0DA9C2E6F}">
      <dgm:prSet/>
      <dgm:spPr/>
      <dgm:t>
        <a:bodyPr/>
        <a:lstStyle/>
        <a:p>
          <a:endParaRPr lang="en-US"/>
        </a:p>
      </dgm:t>
    </dgm:pt>
    <dgm:pt modelId="{85A40183-D7E5-4296-AFDA-C4E2C3FBDF68}" type="sibTrans" cxnId="{0D28F6C9-2CBE-498D-A95C-C6D0DA9C2E6F}">
      <dgm:prSet/>
      <dgm:spPr/>
      <dgm:t>
        <a:bodyPr/>
        <a:lstStyle/>
        <a:p>
          <a:endParaRPr lang="en-US"/>
        </a:p>
      </dgm:t>
    </dgm:pt>
    <dgm:pt modelId="{B6A36D1F-298A-43F6-92A3-BC1897C2897C}">
      <dgm:prSet/>
      <dgm:spPr/>
      <dgm:t>
        <a:bodyPr/>
        <a:lstStyle/>
        <a:p>
          <a:r>
            <a:rPr lang="en-US" dirty="0"/>
            <a:t>Tamariki </a:t>
          </a:r>
          <a:r>
            <a:rPr lang="en-US" dirty="0" err="1"/>
            <a:t>Maaori</a:t>
          </a:r>
          <a:r>
            <a:rPr lang="en-US" dirty="0"/>
            <a:t> had lowest rate of ACC claims</a:t>
          </a:r>
        </a:p>
        <a:p>
          <a:r>
            <a:rPr lang="en-US" dirty="0" err="1"/>
            <a:t>Maaori</a:t>
          </a:r>
          <a:r>
            <a:rPr lang="en-US" dirty="0"/>
            <a:t> </a:t>
          </a:r>
          <a:r>
            <a:rPr lang="en-US" dirty="0" err="1"/>
            <a:t>whaanau</a:t>
          </a:r>
          <a:r>
            <a:rPr lang="en-US" dirty="0"/>
            <a:t> experienced highest proportionate loss of discretionary income </a:t>
          </a:r>
        </a:p>
      </dgm:t>
    </dgm:pt>
    <dgm:pt modelId="{5961FE82-BDC0-42F9-81D3-C0116D63DD51}" type="parTrans" cxnId="{BEE58F3C-DA5B-47B7-985F-39A02969BD37}">
      <dgm:prSet/>
      <dgm:spPr/>
      <dgm:t>
        <a:bodyPr/>
        <a:lstStyle/>
        <a:p>
          <a:endParaRPr lang="en-US"/>
        </a:p>
      </dgm:t>
    </dgm:pt>
    <dgm:pt modelId="{1F6AFC91-F8DA-44C4-9978-72987D873BC9}" type="sibTrans" cxnId="{BEE58F3C-DA5B-47B7-985F-39A02969BD37}">
      <dgm:prSet/>
      <dgm:spPr/>
      <dgm:t>
        <a:bodyPr/>
        <a:lstStyle/>
        <a:p>
          <a:endParaRPr lang="en-US"/>
        </a:p>
      </dgm:t>
    </dgm:pt>
    <dgm:pt modelId="{3B482A93-9CF1-4858-A9E8-C538CD766D46}">
      <dgm:prSet/>
      <dgm:spPr/>
      <dgm:t>
        <a:bodyPr/>
        <a:lstStyle/>
        <a:p>
          <a:r>
            <a:rPr lang="en-US"/>
            <a:t>Pacific children had lower likelihood of documented post-injury disability</a:t>
          </a:r>
        </a:p>
      </dgm:t>
    </dgm:pt>
    <dgm:pt modelId="{4E05AE22-35CE-4485-BD2E-97E9068E2E8D}" type="parTrans" cxnId="{3B94B74F-ABC2-4A80-94E0-D8114D7DB887}">
      <dgm:prSet/>
      <dgm:spPr/>
      <dgm:t>
        <a:bodyPr/>
        <a:lstStyle/>
        <a:p>
          <a:endParaRPr lang="en-US"/>
        </a:p>
      </dgm:t>
    </dgm:pt>
    <dgm:pt modelId="{06456976-8E75-49E8-8931-F0F3302F5B60}" type="sibTrans" cxnId="{3B94B74F-ABC2-4A80-94E0-D8114D7DB887}">
      <dgm:prSet/>
      <dgm:spPr/>
      <dgm:t>
        <a:bodyPr/>
        <a:lstStyle/>
        <a:p>
          <a:endParaRPr lang="en-US"/>
        </a:p>
      </dgm:t>
    </dgm:pt>
    <dgm:pt modelId="{0BC8BF26-A161-432C-9D95-7E3D6A35BA02}" type="pres">
      <dgm:prSet presAssocID="{EC5AAF4B-4864-4D71-9E1F-373E036237AC}" presName="hierChild1" presStyleCnt="0">
        <dgm:presLayoutVars>
          <dgm:chPref val="1"/>
          <dgm:dir/>
          <dgm:animOne val="branch"/>
          <dgm:animLvl val="lvl"/>
          <dgm:resizeHandles/>
        </dgm:presLayoutVars>
      </dgm:prSet>
      <dgm:spPr/>
    </dgm:pt>
    <dgm:pt modelId="{F6E04A45-A7D4-401E-AEF7-2F5C0386E53A}" type="pres">
      <dgm:prSet presAssocID="{76726DA0-C761-4741-B21A-B96702DE93A2}" presName="hierRoot1" presStyleCnt="0"/>
      <dgm:spPr/>
    </dgm:pt>
    <dgm:pt modelId="{9441CAC0-7866-460A-8361-144525E8530E}" type="pres">
      <dgm:prSet presAssocID="{76726DA0-C761-4741-B21A-B96702DE93A2}" presName="composite" presStyleCnt="0"/>
      <dgm:spPr/>
    </dgm:pt>
    <dgm:pt modelId="{4E156457-121F-4CF2-A18E-B26821A2603F}" type="pres">
      <dgm:prSet presAssocID="{76726DA0-C761-4741-B21A-B96702DE93A2}" presName="background" presStyleLbl="node0" presStyleIdx="0" presStyleCnt="3"/>
      <dgm:spPr/>
    </dgm:pt>
    <dgm:pt modelId="{1522262F-7FBF-466B-A09D-506CD45F63FB}" type="pres">
      <dgm:prSet presAssocID="{76726DA0-C761-4741-B21A-B96702DE93A2}" presName="text" presStyleLbl="fgAcc0" presStyleIdx="0" presStyleCnt="3">
        <dgm:presLayoutVars>
          <dgm:chPref val="3"/>
        </dgm:presLayoutVars>
      </dgm:prSet>
      <dgm:spPr/>
    </dgm:pt>
    <dgm:pt modelId="{ADB160E0-7732-4292-9FB4-5CD9C80C4A4A}" type="pres">
      <dgm:prSet presAssocID="{76726DA0-C761-4741-B21A-B96702DE93A2}" presName="hierChild2" presStyleCnt="0"/>
      <dgm:spPr/>
    </dgm:pt>
    <dgm:pt modelId="{27044307-EF55-4C0E-925B-D73D04575CFD}" type="pres">
      <dgm:prSet presAssocID="{B6A36D1F-298A-43F6-92A3-BC1897C2897C}" presName="hierRoot1" presStyleCnt="0"/>
      <dgm:spPr/>
    </dgm:pt>
    <dgm:pt modelId="{1375FB04-9392-4E30-9690-C611E81FEAD0}" type="pres">
      <dgm:prSet presAssocID="{B6A36D1F-298A-43F6-92A3-BC1897C2897C}" presName="composite" presStyleCnt="0"/>
      <dgm:spPr/>
    </dgm:pt>
    <dgm:pt modelId="{6E0461BD-E005-43D7-AE45-2366F18DA966}" type="pres">
      <dgm:prSet presAssocID="{B6A36D1F-298A-43F6-92A3-BC1897C2897C}" presName="background" presStyleLbl="node0" presStyleIdx="1" presStyleCnt="3"/>
      <dgm:spPr/>
    </dgm:pt>
    <dgm:pt modelId="{F997FCE6-43E1-49DF-B809-713C7B1092E8}" type="pres">
      <dgm:prSet presAssocID="{B6A36D1F-298A-43F6-92A3-BC1897C2897C}" presName="text" presStyleLbl="fgAcc0" presStyleIdx="1" presStyleCnt="3">
        <dgm:presLayoutVars>
          <dgm:chPref val="3"/>
        </dgm:presLayoutVars>
      </dgm:prSet>
      <dgm:spPr/>
    </dgm:pt>
    <dgm:pt modelId="{A38F1C8B-4745-4B43-B747-A1DBAA05A3AD}" type="pres">
      <dgm:prSet presAssocID="{B6A36D1F-298A-43F6-92A3-BC1897C2897C}" presName="hierChild2" presStyleCnt="0"/>
      <dgm:spPr/>
    </dgm:pt>
    <dgm:pt modelId="{62449524-F42C-48E7-A106-1910961E0165}" type="pres">
      <dgm:prSet presAssocID="{3B482A93-9CF1-4858-A9E8-C538CD766D46}" presName="hierRoot1" presStyleCnt="0"/>
      <dgm:spPr/>
    </dgm:pt>
    <dgm:pt modelId="{71806EF4-DA0E-4BB8-9784-7E3E0C0BC92F}" type="pres">
      <dgm:prSet presAssocID="{3B482A93-9CF1-4858-A9E8-C538CD766D46}" presName="composite" presStyleCnt="0"/>
      <dgm:spPr/>
    </dgm:pt>
    <dgm:pt modelId="{D092692B-1409-4FC4-8D5A-C6962DB78C2A}" type="pres">
      <dgm:prSet presAssocID="{3B482A93-9CF1-4858-A9E8-C538CD766D46}" presName="background" presStyleLbl="node0" presStyleIdx="2" presStyleCnt="3"/>
      <dgm:spPr/>
    </dgm:pt>
    <dgm:pt modelId="{45268FBF-06EC-4D46-BD01-DADB253B3853}" type="pres">
      <dgm:prSet presAssocID="{3B482A93-9CF1-4858-A9E8-C538CD766D46}" presName="text" presStyleLbl="fgAcc0" presStyleIdx="2" presStyleCnt="3">
        <dgm:presLayoutVars>
          <dgm:chPref val="3"/>
        </dgm:presLayoutVars>
      </dgm:prSet>
      <dgm:spPr/>
    </dgm:pt>
    <dgm:pt modelId="{A82FF6CE-CBA7-4F20-A70A-D49522C28B42}" type="pres">
      <dgm:prSet presAssocID="{3B482A93-9CF1-4858-A9E8-C538CD766D46}" presName="hierChild2" presStyleCnt="0"/>
      <dgm:spPr/>
    </dgm:pt>
  </dgm:ptLst>
  <dgm:cxnLst>
    <dgm:cxn modelId="{BEE58F3C-DA5B-47B7-985F-39A02969BD37}" srcId="{EC5AAF4B-4864-4D71-9E1F-373E036237AC}" destId="{B6A36D1F-298A-43F6-92A3-BC1897C2897C}" srcOrd="1" destOrd="0" parTransId="{5961FE82-BDC0-42F9-81D3-C0116D63DD51}" sibTransId="{1F6AFC91-F8DA-44C4-9978-72987D873BC9}"/>
    <dgm:cxn modelId="{C254F062-85BA-4F73-BF36-A9D54147B968}" type="presOf" srcId="{EC5AAF4B-4864-4D71-9E1F-373E036237AC}" destId="{0BC8BF26-A161-432C-9D95-7E3D6A35BA02}" srcOrd="0" destOrd="0" presId="urn:microsoft.com/office/officeart/2005/8/layout/hierarchy1"/>
    <dgm:cxn modelId="{3B94B74F-ABC2-4A80-94E0-D8114D7DB887}" srcId="{EC5AAF4B-4864-4D71-9E1F-373E036237AC}" destId="{3B482A93-9CF1-4858-A9E8-C538CD766D46}" srcOrd="2" destOrd="0" parTransId="{4E05AE22-35CE-4485-BD2E-97E9068E2E8D}" sibTransId="{06456976-8E75-49E8-8931-F0F3302F5B60}"/>
    <dgm:cxn modelId="{939FB195-61C5-4430-A140-9FBDBF949229}" type="presOf" srcId="{76726DA0-C761-4741-B21A-B96702DE93A2}" destId="{1522262F-7FBF-466B-A09D-506CD45F63FB}" srcOrd="0" destOrd="0" presId="urn:microsoft.com/office/officeart/2005/8/layout/hierarchy1"/>
    <dgm:cxn modelId="{CC0D6C9D-AFAC-4CBB-A25F-0EF758EFACC5}" type="presOf" srcId="{B6A36D1F-298A-43F6-92A3-BC1897C2897C}" destId="{F997FCE6-43E1-49DF-B809-713C7B1092E8}" srcOrd="0" destOrd="0" presId="urn:microsoft.com/office/officeart/2005/8/layout/hierarchy1"/>
    <dgm:cxn modelId="{0D28F6C9-2CBE-498D-A95C-C6D0DA9C2E6F}" srcId="{EC5AAF4B-4864-4D71-9E1F-373E036237AC}" destId="{76726DA0-C761-4741-B21A-B96702DE93A2}" srcOrd="0" destOrd="0" parTransId="{48909C21-79F4-4C5D-BF2E-1DC0DE136EEB}" sibTransId="{85A40183-D7E5-4296-AFDA-C4E2C3FBDF68}"/>
    <dgm:cxn modelId="{179471CC-8B8A-4723-83A6-DE0ABEF53E9E}" type="presOf" srcId="{3B482A93-9CF1-4858-A9E8-C538CD766D46}" destId="{45268FBF-06EC-4D46-BD01-DADB253B3853}" srcOrd="0" destOrd="0" presId="urn:microsoft.com/office/officeart/2005/8/layout/hierarchy1"/>
    <dgm:cxn modelId="{DC0789DC-58DA-4331-A6CF-9085CEC00770}" type="presParOf" srcId="{0BC8BF26-A161-432C-9D95-7E3D6A35BA02}" destId="{F6E04A45-A7D4-401E-AEF7-2F5C0386E53A}" srcOrd="0" destOrd="0" presId="urn:microsoft.com/office/officeart/2005/8/layout/hierarchy1"/>
    <dgm:cxn modelId="{EBB4A8A7-CCE8-4C2D-B8B7-55E1D718AF7E}" type="presParOf" srcId="{F6E04A45-A7D4-401E-AEF7-2F5C0386E53A}" destId="{9441CAC0-7866-460A-8361-144525E8530E}" srcOrd="0" destOrd="0" presId="urn:microsoft.com/office/officeart/2005/8/layout/hierarchy1"/>
    <dgm:cxn modelId="{ED454DB8-9B7D-4F7B-A109-381027EC2F80}" type="presParOf" srcId="{9441CAC0-7866-460A-8361-144525E8530E}" destId="{4E156457-121F-4CF2-A18E-B26821A2603F}" srcOrd="0" destOrd="0" presId="urn:microsoft.com/office/officeart/2005/8/layout/hierarchy1"/>
    <dgm:cxn modelId="{96A384D1-73C7-4FD9-8F72-E17A0C0DD24F}" type="presParOf" srcId="{9441CAC0-7866-460A-8361-144525E8530E}" destId="{1522262F-7FBF-466B-A09D-506CD45F63FB}" srcOrd="1" destOrd="0" presId="urn:microsoft.com/office/officeart/2005/8/layout/hierarchy1"/>
    <dgm:cxn modelId="{1EA298B2-793A-446E-B586-8F51E656FC4D}" type="presParOf" srcId="{F6E04A45-A7D4-401E-AEF7-2F5C0386E53A}" destId="{ADB160E0-7732-4292-9FB4-5CD9C80C4A4A}" srcOrd="1" destOrd="0" presId="urn:microsoft.com/office/officeart/2005/8/layout/hierarchy1"/>
    <dgm:cxn modelId="{8092F296-606E-490F-A2E0-8ECE9B34271E}" type="presParOf" srcId="{0BC8BF26-A161-432C-9D95-7E3D6A35BA02}" destId="{27044307-EF55-4C0E-925B-D73D04575CFD}" srcOrd="1" destOrd="0" presId="urn:microsoft.com/office/officeart/2005/8/layout/hierarchy1"/>
    <dgm:cxn modelId="{18C40E40-E36D-4B49-9222-07CBE52E711A}" type="presParOf" srcId="{27044307-EF55-4C0E-925B-D73D04575CFD}" destId="{1375FB04-9392-4E30-9690-C611E81FEAD0}" srcOrd="0" destOrd="0" presId="urn:microsoft.com/office/officeart/2005/8/layout/hierarchy1"/>
    <dgm:cxn modelId="{A0E987C5-1EEE-40E9-BA48-496E646C5ECA}" type="presParOf" srcId="{1375FB04-9392-4E30-9690-C611E81FEAD0}" destId="{6E0461BD-E005-43D7-AE45-2366F18DA966}" srcOrd="0" destOrd="0" presId="urn:microsoft.com/office/officeart/2005/8/layout/hierarchy1"/>
    <dgm:cxn modelId="{53FD6F7B-DECC-4DDB-8347-91817EF514E7}" type="presParOf" srcId="{1375FB04-9392-4E30-9690-C611E81FEAD0}" destId="{F997FCE6-43E1-49DF-B809-713C7B1092E8}" srcOrd="1" destOrd="0" presId="urn:microsoft.com/office/officeart/2005/8/layout/hierarchy1"/>
    <dgm:cxn modelId="{D8E22EE1-4335-4A6D-945B-0E3DD95390C8}" type="presParOf" srcId="{27044307-EF55-4C0E-925B-D73D04575CFD}" destId="{A38F1C8B-4745-4B43-B747-A1DBAA05A3AD}" srcOrd="1" destOrd="0" presId="urn:microsoft.com/office/officeart/2005/8/layout/hierarchy1"/>
    <dgm:cxn modelId="{7198DADE-FE13-4A2A-9E57-D9B061507821}" type="presParOf" srcId="{0BC8BF26-A161-432C-9D95-7E3D6A35BA02}" destId="{62449524-F42C-48E7-A106-1910961E0165}" srcOrd="2" destOrd="0" presId="urn:microsoft.com/office/officeart/2005/8/layout/hierarchy1"/>
    <dgm:cxn modelId="{499E337C-2C15-4838-9123-BD37769EA37D}" type="presParOf" srcId="{62449524-F42C-48E7-A106-1910961E0165}" destId="{71806EF4-DA0E-4BB8-9784-7E3E0C0BC92F}" srcOrd="0" destOrd="0" presId="urn:microsoft.com/office/officeart/2005/8/layout/hierarchy1"/>
    <dgm:cxn modelId="{153CBB35-4753-4F3C-A0E1-7319C0CEA5AA}" type="presParOf" srcId="{71806EF4-DA0E-4BB8-9784-7E3E0C0BC92F}" destId="{D092692B-1409-4FC4-8D5A-C6962DB78C2A}" srcOrd="0" destOrd="0" presId="urn:microsoft.com/office/officeart/2005/8/layout/hierarchy1"/>
    <dgm:cxn modelId="{71A95CF0-1A25-4FE5-B986-DE67E3FA83F0}" type="presParOf" srcId="{71806EF4-DA0E-4BB8-9784-7E3E0C0BC92F}" destId="{45268FBF-06EC-4D46-BD01-DADB253B3853}" srcOrd="1" destOrd="0" presId="urn:microsoft.com/office/officeart/2005/8/layout/hierarchy1"/>
    <dgm:cxn modelId="{7C4F5F50-CE71-4585-8C0D-9B9586802B43}" type="presParOf" srcId="{62449524-F42C-48E7-A106-1910961E0165}" destId="{A82FF6CE-CBA7-4F20-A70A-D49522C28B4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9B6E94-4E91-4DD5-BD32-DA4E60C4A6A2}"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NZ"/>
        </a:p>
      </dgm:t>
    </dgm:pt>
    <dgm:pt modelId="{59AB4F2C-EEA9-4EDA-BC4B-995D9D10F396}">
      <dgm:prSet custT="1"/>
      <dgm:spPr>
        <a:solidFill>
          <a:schemeClr val="accent1">
            <a:lumMod val="75000"/>
          </a:schemeClr>
        </a:solidFill>
      </dgm:spPr>
      <dgm:t>
        <a:bodyPr/>
        <a:lstStyle/>
        <a:p>
          <a:r>
            <a:rPr lang="en-AU" sz="1800" b="1" dirty="0"/>
            <a:t>Participants:  </a:t>
          </a:r>
          <a:r>
            <a:rPr lang="en-AU" sz="1800" b="0" dirty="0"/>
            <a:t>199 patients &lt;18 years </a:t>
          </a:r>
          <a:r>
            <a:rPr lang="en-AU" sz="1800" dirty="0"/>
            <a:t>injured July 2011 – June 2012</a:t>
          </a:r>
        </a:p>
        <a:p>
          <a:r>
            <a:rPr lang="en-AU" sz="1800" dirty="0"/>
            <a:t> 	          Caregiver interviews at 6, 12, 24, 36, 48, 60 months (71% response)</a:t>
          </a:r>
          <a:endParaRPr lang="en-NZ" sz="1800" dirty="0"/>
        </a:p>
      </dgm:t>
    </dgm:pt>
    <dgm:pt modelId="{6046457D-D88D-4398-BCA5-DDC9E7DEB7D2}" type="parTrans" cxnId="{7D630E3C-5226-42F2-9177-12CFF4460496}">
      <dgm:prSet/>
      <dgm:spPr/>
      <dgm:t>
        <a:bodyPr/>
        <a:lstStyle/>
        <a:p>
          <a:endParaRPr lang="en-NZ" sz="1600"/>
        </a:p>
      </dgm:t>
    </dgm:pt>
    <dgm:pt modelId="{1B234B9A-2E1F-4C55-81DE-D23083BE83DD}" type="sibTrans" cxnId="{7D630E3C-5226-42F2-9177-12CFF4460496}">
      <dgm:prSet custT="1"/>
      <dgm:spPr/>
      <dgm:t>
        <a:bodyPr/>
        <a:lstStyle/>
        <a:p>
          <a:endParaRPr lang="en-NZ" sz="1600"/>
        </a:p>
      </dgm:t>
    </dgm:pt>
    <dgm:pt modelId="{0D6EED62-0E73-403D-8E5A-98FB28EB39DA}">
      <dgm:prSet custT="1"/>
      <dgm:spPr>
        <a:solidFill>
          <a:schemeClr val="accent1">
            <a:lumMod val="50000"/>
          </a:schemeClr>
        </a:solidFill>
      </dgm:spPr>
      <dgm:t>
        <a:bodyPr/>
        <a:lstStyle/>
        <a:p>
          <a:r>
            <a:rPr lang="en-AU" sz="1800" b="1" dirty="0"/>
            <a:t>Outcomes: 	</a:t>
          </a:r>
          <a:r>
            <a:rPr lang="en-AU" sz="1800" dirty="0"/>
            <a:t>Kings Outcomes Scale for Head Injury (KOSCHI), </a:t>
          </a:r>
          <a:r>
            <a:rPr lang="en-AU" sz="1800" dirty="0" err="1"/>
            <a:t>PedsQL</a:t>
          </a:r>
          <a:endParaRPr lang="en-NZ" sz="1800" dirty="0"/>
        </a:p>
      </dgm:t>
    </dgm:pt>
    <dgm:pt modelId="{5D7E3809-F38D-4BB9-8E68-63B38901D181}" type="parTrans" cxnId="{3BBD9AB6-60E8-4E26-9024-145EF628FD5F}">
      <dgm:prSet/>
      <dgm:spPr/>
      <dgm:t>
        <a:bodyPr/>
        <a:lstStyle/>
        <a:p>
          <a:endParaRPr lang="en-NZ" sz="1600"/>
        </a:p>
      </dgm:t>
    </dgm:pt>
    <dgm:pt modelId="{D2A011EB-74F4-4A30-BB8E-EA4D38C011D7}" type="sibTrans" cxnId="{3BBD9AB6-60E8-4E26-9024-145EF628FD5F}">
      <dgm:prSet custT="1"/>
      <dgm:spPr/>
      <dgm:t>
        <a:bodyPr/>
        <a:lstStyle/>
        <a:p>
          <a:endParaRPr lang="en-NZ" sz="1600"/>
        </a:p>
      </dgm:t>
    </dgm:pt>
    <dgm:pt modelId="{B841229E-8C19-4428-8C54-3FFEA65890EA}">
      <dgm:prSet custT="1"/>
      <dgm:spPr/>
      <dgm:t>
        <a:bodyPr/>
        <a:lstStyle/>
        <a:p>
          <a:r>
            <a:rPr lang="en-AU" sz="1800" b="1" dirty="0"/>
            <a:t>Covariates: </a:t>
          </a:r>
          <a:r>
            <a:rPr lang="en-AU" sz="1800" dirty="0"/>
            <a:t>Socio-demographic factors, comorbidities, injury factors</a:t>
          </a:r>
          <a:endParaRPr lang="en-NZ" sz="1800" dirty="0"/>
        </a:p>
      </dgm:t>
    </dgm:pt>
    <dgm:pt modelId="{7A453E21-34D0-4E64-B893-2F6D5D038D00}" type="parTrans" cxnId="{2A2751CA-ED93-4443-9303-DA6226BE51E2}">
      <dgm:prSet/>
      <dgm:spPr/>
      <dgm:t>
        <a:bodyPr/>
        <a:lstStyle/>
        <a:p>
          <a:endParaRPr lang="en-NZ" sz="1600"/>
        </a:p>
      </dgm:t>
    </dgm:pt>
    <dgm:pt modelId="{D1A7892D-0A6B-4CB5-87CD-AF9A0916EF56}" type="sibTrans" cxnId="{2A2751CA-ED93-4443-9303-DA6226BE51E2}">
      <dgm:prSet custT="1"/>
      <dgm:spPr/>
      <dgm:t>
        <a:bodyPr/>
        <a:lstStyle/>
        <a:p>
          <a:endParaRPr lang="en-NZ" sz="1600"/>
        </a:p>
      </dgm:t>
    </dgm:pt>
    <dgm:pt modelId="{9DC264A5-325D-4042-AE2A-CB8B8C7EE29F}">
      <dgm:prSet custT="1"/>
      <dgm:spPr/>
      <dgm:t>
        <a:bodyPr/>
        <a:lstStyle/>
        <a:p>
          <a:pPr algn="l"/>
          <a:r>
            <a:rPr lang="en-AU" sz="1800" b="1" dirty="0"/>
            <a:t>Analyses:  </a:t>
          </a:r>
          <a:r>
            <a:rPr lang="en-AU" sz="1800" dirty="0"/>
            <a:t>Logistic, ordinal, linear regression mixed models w random effects</a:t>
          </a:r>
          <a:endParaRPr lang="en-NZ" sz="1800" dirty="0"/>
        </a:p>
      </dgm:t>
    </dgm:pt>
    <dgm:pt modelId="{476ED7B7-5665-4571-9482-461BC207A901}" type="parTrans" cxnId="{09B3651E-42D5-490D-B116-B3A82BC4AB77}">
      <dgm:prSet/>
      <dgm:spPr/>
      <dgm:t>
        <a:bodyPr/>
        <a:lstStyle/>
        <a:p>
          <a:endParaRPr lang="en-NZ" sz="1600"/>
        </a:p>
      </dgm:t>
    </dgm:pt>
    <dgm:pt modelId="{B23A6162-FDE9-4E36-9E1E-39C2009F2DA3}" type="sibTrans" cxnId="{09B3651E-42D5-490D-B116-B3A82BC4AB77}">
      <dgm:prSet/>
      <dgm:spPr/>
      <dgm:t>
        <a:bodyPr/>
        <a:lstStyle/>
        <a:p>
          <a:endParaRPr lang="en-NZ" sz="1600"/>
        </a:p>
      </dgm:t>
    </dgm:pt>
    <dgm:pt modelId="{A5F4FA7B-CA31-49FC-9DA4-42D27B494171}" type="pres">
      <dgm:prSet presAssocID="{9D9B6E94-4E91-4DD5-BD32-DA4E60C4A6A2}" presName="outerComposite" presStyleCnt="0">
        <dgm:presLayoutVars>
          <dgm:chMax val="5"/>
          <dgm:dir/>
          <dgm:resizeHandles val="exact"/>
        </dgm:presLayoutVars>
      </dgm:prSet>
      <dgm:spPr/>
    </dgm:pt>
    <dgm:pt modelId="{F08605B3-721D-4BD9-A1B8-C7E667E3F969}" type="pres">
      <dgm:prSet presAssocID="{9D9B6E94-4E91-4DD5-BD32-DA4E60C4A6A2}" presName="dummyMaxCanvas" presStyleCnt="0">
        <dgm:presLayoutVars/>
      </dgm:prSet>
      <dgm:spPr/>
    </dgm:pt>
    <dgm:pt modelId="{EBE62C24-87E1-4FCB-8120-9065017047B5}" type="pres">
      <dgm:prSet presAssocID="{9D9B6E94-4E91-4DD5-BD32-DA4E60C4A6A2}" presName="FourNodes_1" presStyleLbl="node1" presStyleIdx="0" presStyleCnt="4" custScaleX="107474" custLinFactNeighborX="2849" custLinFactNeighborY="-1173">
        <dgm:presLayoutVars>
          <dgm:bulletEnabled val="1"/>
        </dgm:presLayoutVars>
      </dgm:prSet>
      <dgm:spPr/>
    </dgm:pt>
    <dgm:pt modelId="{3C551B40-EA8C-426B-85C9-A10B9DE21C89}" type="pres">
      <dgm:prSet presAssocID="{9D9B6E94-4E91-4DD5-BD32-DA4E60C4A6A2}" presName="FourNodes_2" presStyleLbl="node1" presStyleIdx="1" presStyleCnt="4">
        <dgm:presLayoutVars>
          <dgm:bulletEnabled val="1"/>
        </dgm:presLayoutVars>
      </dgm:prSet>
      <dgm:spPr/>
    </dgm:pt>
    <dgm:pt modelId="{15F55207-6489-4D34-AD3C-FF612E249542}" type="pres">
      <dgm:prSet presAssocID="{9D9B6E94-4E91-4DD5-BD32-DA4E60C4A6A2}" presName="FourNodes_3" presStyleLbl="node1" presStyleIdx="2" presStyleCnt="4">
        <dgm:presLayoutVars>
          <dgm:bulletEnabled val="1"/>
        </dgm:presLayoutVars>
      </dgm:prSet>
      <dgm:spPr/>
    </dgm:pt>
    <dgm:pt modelId="{DE85A133-8861-419C-8753-2642EBF794F7}" type="pres">
      <dgm:prSet presAssocID="{9D9B6E94-4E91-4DD5-BD32-DA4E60C4A6A2}" presName="FourNodes_4" presStyleLbl="node1" presStyleIdx="3" presStyleCnt="4" custScaleX="102252" custLinFactNeighborX="-967" custLinFactNeighborY="-2346">
        <dgm:presLayoutVars>
          <dgm:bulletEnabled val="1"/>
        </dgm:presLayoutVars>
      </dgm:prSet>
      <dgm:spPr/>
    </dgm:pt>
    <dgm:pt modelId="{59684DB8-CD57-4DD7-B0AC-8210E6FCC929}" type="pres">
      <dgm:prSet presAssocID="{9D9B6E94-4E91-4DD5-BD32-DA4E60C4A6A2}" presName="FourConn_1-2" presStyleLbl="fgAccFollowNode1" presStyleIdx="0" presStyleCnt="3">
        <dgm:presLayoutVars>
          <dgm:bulletEnabled val="1"/>
        </dgm:presLayoutVars>
      </dgm:prSet>
      <dgm:spPr/>
    </dgm:pt>
    <dgm:pt modelId="{9F9B5012-1DD8-43F1-ABE7-F6B0CF60A392}" type="pres">
      <dgm:prSet presAssocID="{9D9B6E94-4E91-4DD5-BD32-DA4E60C4A6A2}" presName="FourConn_2-3" presStyleLbl="fgAccFollowNode1" presStyleIdx="1" presStyleCnt="3">
        <dgm:presLayoutVars>
          <dgm:bulletEnabled val="1"/>
        </dgm:presLayoutVars>
      </dgm:prSet>
      <dgm:spPr/>
    </dgm:pt>
    <dgm:pt modelId="{7C2D7A24-0BD9-4A7D-A3C9-15C738A7D9F3}" type="pres">
      <dgm:prSet presAssocID="{9D9B6E94-4E91-4DD5-BD32-DA4E60C4A6A2}" presName="FourConn_3-4" presStyleLbl="fgAccFollowNode1" presStyleIdx="2" presStyleCnt="3">
        <dgm:presLayoutVars>
          <dgm:bulletEnabled val="1"/>
        </dgm:presLayoutVars>
      </dgm:prSet>
      <dgm:spPr/>
    </dgm:pt>
    <dgm:pt modelId="{9DA2AD99-6DCE-4B84-BC2D-2DB1D4F88B36}" type="pres">
      <dgm:prSet presAssocID="{9D9B6E94-4E91-4DD5-BD32-DA4E60C4A6A2}" presName="FourNodes_1_text" presStyleLbl="node1" presStyleIdx="3" presStyleCnt="4">
        <dgm:presLayoutVars>
          <dgm:bulletEnabled val="1"/>
        </dgm:presLayoutVars>
      </dgm:prSet>
      <dgm:spPr/>
    </dgm:pt>
    <dgm:pt modelId="{707698F6-355E-43C9-9823-7CD7C61E3AAE}" type="pres">
      <dgm:prSet presAssocID="{9D9B6E94-4E91-4DD5-BD32-DA4E60C4A6A2}" presName="FourNodes_2_text" presStyleLbl="node1" presStyleIdx="3" presStyleCnt="4">
        <dgm:presLayoutVars>
          <dgm:bulletEnabled val="1"/>
        </dgm:presLayoutVars>
      </dgm:prSet>
      <dgm:spPr/>
    </dgm:pt>
    <dgm:pt modelId="{CC628D97-237A-43AF-BAE7-D5042778617F}" type="pres">
      <dgm:prSet presAssocID="{9D9B6E94-4E91-4DD5-BD32-DA4E60C4A6A2}" presName="FourNodes_3_text" presStyleLbl="node1" presStyleIdx="3" presStyleCnt="4">
        <dgm:presLayoutVars>
          <dgm:bulletEnabled val="1"/>
        </dgm:presLayoutVars>
      </dgm:prSet>
      <dgm:spPr/>
    </dgm:pt>
    <dgm:pt modelId="{EF0EE00C-0BDD-436B-A7EC-F4B69B3C188F}" type="pres">
      <dgm:prSet presAssocID="{9D9B6E94-4E91-4DD5-BD32-DA4E60C4A6A2}" presName="FourNodes_4_text" presStyleLbl="node1" presStyleIdx="3" presStyleCnt="4">
        <dgm:presLayoutVars>
          <dgm:bulletEnabled val="1"/>
        </dgm:presLayoutVars>
      </dgm:prSet>
      <dgm:spPr/>
    </dgm:pt>
  </dgm:ptLst>
  <dgm:cxnLst>
    <dgm:cxn modelId="{3FB56D0B-D631-422C-88CA-664E972653A6}" type="presOf" srcId="{B841229E-8C19-4428-8C54-3FFEA65890EA}" destId="{CC628D97-237A-43AF-BAE7-D5042778617F}" srcOrd="1" destOrd="0" presId="urn:microsoft.com/office/officeart/2005/8/layout/vProcess5"/>
    <dgm:cxn modelId="{09B3651E-42D5-490D-B116-B3A82BC4AB77}" srcId="{9D9B6E94-4E91-4DD5-BD32-DA4E60C4A6A2}" destId="{9DC264A5-325D-4042-AE2A-CB8B8C7EE29F}" srcOrd="3" destOrd="0" parTransId="{476ED7B7-5665-4571-9482-461BC207A901}" sibTransId="{B23A6162-FDE9-4E36-9E1E-39C2009F2DA3}"/>
    <dgm:cxn modelId="{7D630E3C-5226-42F2-9177-12CFF4460496}" srcId="{9D9B6E94-4E91-4DD5-BD32-DA4E60C4A6A2}" destId="{59AB4F2C-EEA9-4EDA-BC4B-995D9D10F396}" srcOrd="0" destOrd="0" parTransId="{6046457D-D88D-4398-BCA5-DDC9E7DEB7D2}" sibTransId="{1B234B9A-2E1F-4C55-81DE-D23083BE83DD}"/>
    <dgm:cxn modelId="{862F4F63-7A2E-4CB1-8567-C4D5C8C07A5F}" type="presOf" srcId="{D2A011EB-74F4-4A30-BB8E-EA4D38C011D7}" destId="{9F9B5012-1DD8-43F1-ABE7-F6B0CF60A392}" srcOrd="0" destOrd="0" presId="urn:microsoft.com/office/officeart/2005/8/layout/vProcess5"/>
    <dgm:cxn modelId="{B8742F47-47F1-4DEA-922D-890685F422EE}" type="presOf" srcId="{1B234B9A-2E1F-4C55-81DE-D23083BE83DD}" destId="{59684DB8-CD57-4DD7-B0AC-8210E6FCC929}" srcOrd="0" destOrd="0" presId="urn:microsoft.com/office/officeart/2005/8/layout/vProcess5"/>
    <dgm:cxn modelId="{0E6FCE47-C50C-4CE8-ABE9-36ACFC04D078}" type="presOf" srcId="{B841229E-8C19-4428-8C54-3FFEA65890EA}" destId="{15F55207-6489-4D34-AD3C-FF612E249542}" srcOrd="0" destOrd="0" presId="urn:microsoft.com/office/officeart/2005/8/layout/vProcess5"/>
    <dgm:cxn modelId="{AB35C76E-FCD6-4ED0-8CA3-6902E02BCDE7}" type="presOf" srcId="{D1A7892D-0A6B-4CB5-87CD-AF9A0916EF56}" destId="{7C2D7A24-0BD9-4A7D-A3C9-15C738A7D9F3}" srcOrd="0" destOrd="0" presId="urn:microsoft.com/office/officeart/2005/8/layout/vProcess5"/>
    <dgm:cxn modelId="{1D08D27C-82E5-4217-A88B-35EA0D948213}" type="presOf" srcId="{9DC264A5-325D-4042-AE2A-CB8B8C7EE29F}" destId="{DE85A133-8861-419C-8753-2642EBF794F7}" srcOrd="0" destOrd="0" presId="urn:microsoft.com/office/officeart/2005/8/layout/vProcess5"/>
    <dgm:cxn modelId="{7E290B87-DC79-46C7-9C15-C88BAAC234E6}" type="presOf" srcId="{0D6EED62-0E73-403D-8E5A-98FB28EB39DA}" destId="{3C551B40-EA8C-426B-85C9-A10B9DE21C89}" srcOrd="0" destOrd="0" presId="urn:microsoft.com/office/officeart/2005/8/layout/vProcess5"/>
    <dgm:cxn modelId="{3BBD9AB6-60E8-4E26-9024-145EF628FD5F}" srcId="{9D9B6E94-4E91-4DD5-BD32-DA4E60C4A6A2}" destId="{0D6EED62-0E73-403D-8E5A-98FB28EB39DA}" srcOrd="1" destOrd="0" parTransId="{5D7E3809-F38D-4BB9-8E68-63B38901D181}" sibTransId="{D2A011EB-74F4-4A30-BB8E-EA4D38C011D7}"/>
    <dgm:cxn modelId="{51E743C6-0E20-450B-BCCC-8C50931BFCDB}" type="presOf" srcId="{59AB4F2C-EEA9-4EDA-BC4B-995D9D10F396}" destId="{9DA2AD99-6DCE-4B84-BC2D-2DB1D4F88B36}" srcOrd="1" destOrd="0" presId="urn:microsoft.com/office/officeart/2005/8/layout/vProcess5"/>
    <dgm:cxn modelId="{2A2751CA-ED93-4443-9303-DA6226BE51E2}" srcId="{9D9B6E94-4E91-4DD5-BD32-DA4E60C4A6A2}" destId="{B841229E-8C19-4428-8C54-3FFEA65890EA}" srcOrd="2" destOrd="0" parTransId="{7A453E21-34D0-4E64-B893-2F6D5D038D00}" sibTransId="{D1A7892D-0A6B-4CB5-87CD-AF9A0916EF56}"/>
    <dgm:cxn modelId="{0058D0CE-611C-4DCE-B41C-2D4051C85DC0}" type="presOf" srcId="{0D6EED62-0E73-403D-8E5A-98FB28EB39DA}" destId="{707698F6-355E-43C9-9823-7CD7C61E3AAE}" srcOrd="1" destOrd="0" presId="urn:microsoft.com/office/officeart/2005/8/layout/vProcess5"/>
    <dgm:cxn modelId="{A694ACD1-1D6A-41BF-A330-D6FB02D06AF0}" type="presOf" srcId="{9D9B6E94-4E91-4DD5-BD32-DA4E60C4A6A2}" destId="{A5F4FA7B-CA31-49FC-9DA4-42D27B494171}" srcOrd="0" destOrd="0" presId="urn:microsoft.com/office/officeart/2005/8/layout/vProcess5"/>
    <dgm:cxn modelId="{9E66B7ED-BBD0-48B2-B926-AA83C10C01A9}" type="presOf" srcId="{59AB4F2C-EEA9-4EDA-BC4B-995D9D10F396}" destId="{EBE62C24-87E1-4FCB-8120-9065017047B5}" srcOrd="0" destOrd="0" presId="urn:microsoft.com/office/officeart/2005/8/layout/vProcess5"/>
    <dgm:cxn modelId="{27AC37F8-4F36-4AC8-8676-3BF16921EBB0}" type="presOf" srcId="{9DC264A5-325D-4042-AE2A-CB8B8C7EE29F}" destId="{EF0EE00C-0BDD-436B-A7EC-F4B69B3C188F}" srcOrd="1" destOrd="0" presId="urn:microsoft.com/office/officeart/2005/8/layout/vProcess5"/>
    <dgm:cxn modelId="{26B4999A-4AAA-463C-8EA6-2412FAE8289D}" type="presParOf" srcId="{A5F4FA7B-CA31-49FC-9DA4-42D27B494171}" destId="{F08605B3-721D-4BD9-A1B8-C7E667E3F969}" srcOrd="0" destOrd="0" presId="urn:microsoft.com/office/officeart/2005/8/layout/vProcess5"/>
    <dgm:cxn modelId="{33427657-4E48-4999-A755-48C59D092475}" type="presParOf" srcId="{A5F4FA7B-CA31-49FC-9DA4-42D27B494171}" destId="{EBE62C24-87E1-4FCB-8120-9065017047B5}" srcOrd="1" destOrd="0" presId="urn:microsoft.com/office/officeart/2005/8/layout/vProcess5"/>
    <dgm:cxn modelId="{D217A0A8-FF8D-484C-AB6B-BEA46EBA8D7C}" type="presParOf" srcId="{A5F4FA7B-CA31-49FC-9DA4-42D27B494171}" destId="{3C551B40-EA8C-426B-85C9-A10B9DE21C89}" srcOrd="2" destOrd="0" presId="urn:microsoft.com/office/officeart/2005/8/layout/vProcess5"/>
    <dgm:cxn modelId="{F420BCD2-61F1-4896-9B55-F527E2F24274}" type="presParOf" srcId="{A5F4FA7B-CA31-49FC-9DA4-42D27B494171}" destId="{15F55207-6489-4D34-AD3C-FF612E249542}" srcOrd="3" destOrd="0" presId="urn:microsoft.com/office/officeart/2005/8/layout/vProcess5"/>
    <dgm:cxn modelId="{88C5F664-7CB8-4000-8C4D-F4382021F81F}" type="presParOf" srcId="{A5F4FA7B-CA31-49FC-9DA4-42D27B494171}" destId="{DE85A133-8861-419C-8753-2642EBF794F7}" srcOrd="4" destOrd="0" presId="urn:microsoft.com/office/officeart/2005/8/layout/vProcess5"/>
    <dgm:cxn modelId="{3BD87E0F-3DC0-4D02-8F7C-50E25FB50E3B}" type="presParOf" srcId="{A5F4FA7B-CA31-49FC-9DA4-42D27B494171}" destId="{59684DB8-CD57-4DD7-B0AC-8210E6FCC929}" srcOrd="5" destOrd="0" presId="urn:microsoft.com/office/officeart/2005/8/layout/vProcess5"/>
    <dgm:cxn modelId="{800B0EC8-360A-486F-8C4C-4B15D059968D}" type="presParOf" srcId="{A5F4FA7B-CA31-49FC-9DA4-42D27B494171}" destId="{9F9B5012-1DD8-43F1-ABE7-F6B0CF60A392}" srcOrd="6" destOrd="0" presId="urn:microsoft.com/office/officeart/2005/8/layout/vProcess5"/>
    <dgm:cxn modelId="{81079848-D235-4CEB-9C91-00285442570D}" type="presParOf" srcId="{A5F4FA7B-CA31-49FC-9DA4-42D27B494171}" destId="{7C2D7A24-0BD9-4A7D-A3C9-15C738A7D9F3}" srcOrd="7" destOrd="0" presId="urn:microsoft.com/office/officeart/2005/8/layout/vProcess5"/>
    <dgm:cxn modelId="{E371E3E7-6472-4A60-87E2-4F7068C4DA0D}" type="presParOf" srcId="{A5F4FA7B-CA31-49FC-9DA4-42D27B494171}" destId="{9DA2AD99-6DCE-4B84-BC2D-2DB1D4F88B36}" srcOrd="8" destOrd="0" presId="urn:microsoft.com/office/officeart/2005/8/layout/vProcess5"/>
    <dgm:cxn modelId="{4A980171-09E8-4A56-A2C4-BD9FAEB6F179}" type="presParOf" srcId="{A5F4FA7B-CA31-49FC-9DA4-42D27B494171}" destId="{707698F6-355E-43C9-9823-7CD7C61E3AAE}" srcOrd="9" destOrd="0" presId="urn:microsoft.com/office/officeart/2005/8/layout/vProcess5"/>
    <dgm:cxn modelId="{7F7942E0-BD60-4221-B3BC-1209438C7B73}" type="presParOf" srcId="{A5F4FA7B-CA31-49FC-9DA4-42D27B494171}" destId="{CC628D97-237A-43AF-BAE7-D5042778617F}" srcOrd="10" destOrd="0" presId="urn:microsoft.com/office/officeart/2005/8/layout/vProcess5"/>
    <dgm:cxn modelId="{E331D48A-D620-49B9-8725-FE7C62275DA2}" type="presParOf" srcId="{A5F4FA7B-CA31-49FC-9DA4-42D27B494171}" destId="{EF0EE00C-0BDD-436B-A7EC-F4B69B3C188F}" srcOrd="11" destOrd="0" presId="urn:microsoft.com/office/officeart/2005/8/layout/vProcess5"/>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156457-121F-4CF2-A18E-B26821A2603F}">
      <dsp:nvSpPr>
        <dsp:cNvPr id="0" name=""/>
        <dsp:cNvSpPr/>
      </dsp:nvSpPr>
      <dsp:spPr>
        <a:xfrm>
          <a:off x="0" y="659152"/>
          <a:ext cx="3014606" cy="19142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22262F-7FBF-466B-A09D-506CD45F63FB}">
      <dsp:nvSpPr>
        <dsp:cNvPr id="0" name=""/>
        <dsp:cNvSpPr/>
      </dsp:nvSpPr>
      <dsp:spPr>
        <a:xfrm>
          <a:off x="334956" y="977361"/>
          <a:ext cx="3014606" cy="191427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Tamariki Maaori and Pacific children had significantly higher rates of in-patient and day-patient admissions compared with other children</a:t>
          </a:r>
        </a:p>
      </dsp:txBody>
      <dsp:txXfrm>
        <a:off x="391023" y="1033428"/>
        <a:ext cx="2902472" cy="1802140"/>
      </dsp:txXfrm>
    </dsp:sp>
    <dsp:sp modelId="{6E0461BD-E005-43D7-AE45-2366F18DA966}">
      <dsp:nvSpPr>
        <dsp:cNvPr id="0" name=""/>
        <dsp:cNvSpPr/>
      </dsp:nvSpPr>
      <dsp:spPr>
        <a:xfrm>
          <a:off x="3684518" y="659152"/>
          <a:ext cx="3014606" cy="19142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97FCE6-43E1-49DF-B809-713C7B1092E8}">
      <dsp:nvSpPr>
        <dsp:cNvPr id="0" name=""/>
        <dsp:cNvSpPr/>
      </dsp:nvSpPr>
      <dsp:spPr>
        <a:xfrm>
          <a:off x="4019475" y="977361"/>
          <a:ext cx="3014606" cy="191427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Tamariki </a:t>
          </a:r>
          <a:r>
            <a:rPr lang="en-US" sz="1800" kern="1200" dirty="0" err="1"/>
            <a:t>Maaori</a:t>
          </a:r>
          <a:r>
            <a:rPr lang="en-US" sz="1800" kern="1200" dirty="0"/>
            <a:t> had lowest rate of ACC claims</a:t>
          </a:r>
        </a:p>
        <a:p>
          <a:pPr marL="0" lvl="0" indent="0" algn="ctr" defTabSz="800100">
            <a:lnSpc>
              <a:spcPct val="90000"/>
            </a:lnSpc>
            <a:spcBef>
              <a:spcPct val="0"/>
            </a:spcBef>
            <a:spcAft>
              <a:spcPct val="35000"/>
            </a:spcAft>
            <a:buNone/>
          </a:pPr>
          <a:r>
            <a:rPr lang="en-US" sz="1800" kern="1200" dirty="0" err="1"/>
            <a:t>Maaori</a:t>
          </a:r>
          <a:r>
            <a:rPr lang="en-US" sz="1800" kern="1200" dirty="0"/>
            <a:t> </a:t>
          </a:r>
          <a:r>
            <a:rPr lang="en-US" sz="1800" kern="1200" dirty="0" err="1"/>
            <a:t>whaanau</a:t>
          </a:r>
          <a:r>
            <a:rPr lang="en-US" sz="1800" kern="1200" dirty="0"/>
            <a:t> experienced highest proportionate loss of discretionary income </a:t>
          </a:r>
        </a:p>
      </dsp:txBody>
      <dsp:txXfrm>
        <a:off x="4075542" y="1033428"/>
        <a:ext cx="2902472" cy="1802140"/>
      </dsp:txXfrm>
    </dsp:sp>
    <dsp:sp modelId="{D092692B-1409-4FC4-8D5A-C6962DB78C2A}">
      <dsp:nvSpPr>
        <dsp:cNvPr id="0" name=""/>
        <dsp:cNvSpPr/>
      </dsp:nvSpPr>
      <dsp:spPr>
        <a:xfrm>
          <a:off x="7369037" y="659152"/>
          <a:ext cx="3014606" cy="19142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268FBF-06EC-4D46-BD01-DADB253B3853}">
      <dsp:nvSpPr>
        <dsp:cNvPr id="0" name=""/>
        <dsp:cNvSpPr/>
      </dsp:nvSpPr>
      <dsp:spPr>
        <a:xfrm>
          <a:off x="7703993" y="977361"/>
          <a:ext cx="3014606" cy="191427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Pacific children had lower likelihood of documented post-injury disability</a:t>
          </a:r>
        </a:p>
      </dsp:txBody>
      <dsp:txXfrm>
        <a:off x="7760060" y="1033428"/>
        <a:ext cx="2902472" cy="18021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E62C24-87E1-4FCB-8120-9065017047B5}">
      <dsp:nvSpPr>
        <dsp:cNvPr id="0" name=""/>
        <dsp:cNvSpPr/>
      </dsp:nvSpPr>
      <dsp:spPr>
        <a:xfrm>
          <a:off x="35484" y="0"/>
          <a:ext cx="9134535" cy="875803"/>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AU" sz="1800" b="1" kern="1200" dirty="0"/>
            <a:t>Participants:  </a:t>
          </a:r>
          <a:r>
            <a:rPr lang="en-AU" sz="1800" b="0" kern="1200" dirty="0"/>
            <a:t>199 patients &lt;18 years </a:t>
          </a:r>
          <a:r>
            <a:rPr lang="en-AU" sz="1800" kern="1200" dirty="0"/>
            <a:t>injured July 2011 – June 2012</a:t>
          </a:r>
        </a:p>
        <a:p>
          <a:pPr marL="0" lvl="0" indent="0" algn="l" defTabSz="800100">
            <a:lnSpc>
              <a:spcPct val="90000"/>
            </a:lnSpc>
            <a:spcBef>
              <a:spcPct val="0"/>
            </a:spcBef>
            <a:spcAft>
              <a:spcPct val="35000"/>
            </a:spcAft>
            <a:buNone/>
          </a:pPr>
          <a:r>
            <a:rPr lang="en-AU" sz="1800" kern="1200" dirty="0"/>
            <a:t> 	          Caregiver interviews at 6, 12, 24, 36, 48, 60 months (71% response)</a:t>
          </a:r>
          <a:endParaRPr lang="en-NZ" sz="1800" kern="1200" dirty="0"/>
        </a:p>
      </dsp:txBody>
      <dsp:txXfrm>
        <a:off x="61135" y="25651"/>
        <a:ext cx="8043141" cy="824501"/>
      </dsp:txXfrm>
    </dsp:sp>
    <dsp:sp modelId="{3C551B40-EA8C-426B-85C9-A10B9DE21C89}">
      <dsp:nvSpPr>
        <dsp:cNvPr id="0" name=""/>
        <dsp:cNvSpPr/>
      </dsp:nvSpPr>
      <dsp:spPr>
        <a:xfrm>
          <a:off x="822774" y="1035039"/>
          <a:ext cx="8499298" cy="875803"/>
        </a:xfrm>
        <a:prstGeom prst="roundRect">
          <a:avLst>
            <a:gd name="adj" fmla="val 1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AU" sz="1800" b="1" kern="1200" dirty="0"/>
            <a:t>Outcomes: 	</a:t>
          </a:r>
          <a:r>
            <a:rPr lang="en-AU" sz="1800" kern="1200" dirty="0"/>
            <a:t>Kings Outcomes Scale for Head Injury (KOSCHI), </a:t>
          </a:r>
          <a:r>
            <a:rPr lang="en-AU" sz="1800" kern="1200" dirty="0" err="1"/>
            <a:t>PedsQL</a:t>
          </a:r>
          <a:endParaRPr lang="en-NZ" sz="1800" kern="1200" dirty="0"/>
        </a:p>
      </dsp:txBody>
      <dsp:txXfrm>
        <a:off x="848425" y="1060690"/>
        <a:ext cx="7166908" cy="824501"/>
      </dsp:txXfrm>
    </dsp:sp>
    <dsp:sp modelId="{15F55207-6489-4D34-AD3C-FF612E249542}">
      <dsp:nvSpPr>
        <dsp:cNvPr id="0" name=""/>
        <dsp:cNvSpPr/>
      </dsp:nvSpPr>
      <dsp:spPr>
        <a:xfrm>
          <a:off x="1523966" y="2070079"/>
          <a:ext cx="8499298" cy="8758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AU" sz="1800" b="1" kern="1200" dirty="0"/>
            <a:t>Covariates: </a:t>
          </a:r>
          <a:r>
            <a:rPr lang="en-AU" sz="1800" kern="1200" dirty="0"/>
            <a:t>Socio-demographic factors, comorbidities, injury factors</a:t>
          </a:r>
          <a:endParaRPr lang="en-NZ" sz="1800" kern="1200" dirty="0"/>
        </a:p>
      </dsp:txBody>
      <dsp:txXfrm>
        <a:off x="1549617" y="2095730"/>
        <a:ext cx="7177532" cy="824501"/>
      </dsp:txXfrm>
    </dsp:sp>
    <dsp:sp modelId="{DE85A133-8861-419C-8753-2642EBF794F7}">
      <dsp:nvSpPr>
        <dsp:cNvPr id="0" name=""/>
        <dsp:cNvSpPr/>
      </dsp:nvSpPr>
      <dsp:spPr>
        <a:xfrm>
          <a:off x="2057892" y="3084573"/>
          <a:ext cx="8690702" cy="8758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AU" sz="1800" b="1" kern="1200" dirty="0"/>
            <a:t>Analyses:  </a:t>
          </a:r>
          <a:r>
            <a:rPr lang="en-AU" sz="1800" kern="1200" dirty="0"/>
            <a:t>Logistic, ordinal, linear regression mixed models w random effects</a:t>
          </a:r>
          <a:endParaRPr lang="en-NZ" sz="1800" kern="1200" dirty="0"/>
        </a:p>
      </dsp:txBody>
      <dsp:txXfrm>
        <a:off x="2083543" y="3110224"/>
        <a:ext cx="7329462" cy="824501"/>
      </dsp:txXfrm>
    </dsp:sp>
    <dsp:sp modelId="{59684DB8-CD57-4DD7-B0AC-8210E6FCC929}">
      <dsp:nvSpPr>
        <dsp:cNvPr id="0" name=""/>
        <dsp:cNvSpPr/>
      </dsp:nvSpPr>
      <dsp:spPr>
        <a:xfrm>
          <a:off x="8040984" y="670785"/>
          <a:ext cx="569271" cy="56927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NZ" sz="1600" kern="1200"/>
        </a:p>
      </dsp:txBody>
      <dsp:txXfrm>
        <a:off x="8169070" y="670785"/>
        <a:ext cx="313099" cy="428376"/>
      </dsp:txXfrm>
    </dsp:sp>
    <dsp:sp modelId="{9F9B5012-1DD8-43F1-ABE7-F6B0CF60A392}">
      <dsp:nvSpPr>
        <dsp:cNvPr id="0" name=""/>
        <dsp:cNvSpPr/>
      </dsp:nvSpPr>
      <dsp:spPr>
        <a:xfrm>
          <a:off x="8752800" y="1705825"/>
          <a:ext cx="569271" cy="56927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NZ" sz="1600" kern="1200"/>
        </a:p>
      </dsp:txBody>
      <dsp:txXfrm>
        <a:off x="8880886" y="1705825"/>
        <a:ext cx="313099" cy="428376"/>
      </dsp:txXfrm>
    </dsp:sp>
    <dsp:sp modelId="{7C2D7A24-0BD9-4A7D-A3C9-15C738A7D9F3}">
      <dsp:nvSpPr>
        <dsp:cNvPr id="0" name=""/>
        <dsp:cNvSpPr/>
      </dsp:nvSpPr>
      <dsp:spPr>
        <a:xfrm>
          <a:off x="9453993" y="2740865"/>
          <a:ext cx="569271" cy="56927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NZ" sz="1600" kern="1200"/>
        </a:p>
      </dsp:txBody>
      <dsp:txXfrm>
        <a:off x="9582079" y="2740865"/>
        <a:ext cx="313099" cy="42837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1C4F65-6B27-46D7-A9B6-B51C7F130674}" type="datetimeFigureOut">
              <a:rPr lang="en-NZ" smtClean="0"/>
              <a:t>24/07/2024</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26EBF7-880C-43D2-BADE-013B3BDE4407}" type="slidenum">
              <a:rPr lang="en-NZ" smtClean="0"/>
              <a:t>‹#›</a:t>
            </a:fld>
            <a:endParaRPr lang="en-NZ"/>
          </a:p>
        </p:txBody>
      </p:sp>
    </p:spTree>
    <p:extLst>
      <p:ext uri="{BB962C8B-B14F-4D97-AF65-F5344CB8AC3E}">
        <p14:creationId xmlns:p14="http://schemas.microsoft.com/office/powerpoint/2010/main" val="3921998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AD0B9707-13A8-47C4-9432-F3F2D5B6C41B}"/>
              </a:ext>
            </a:extLst>
          </p:cNvPr>
          <p:cNvSpPr>
            <a:spLocks noGrp="1" noRot="1" noChangeAspect="1" noChangeArrowheads="1" noTextEdit="1"/>
          </p:cNvSpPr>
          <p:nvPr>
            <p:ph type="sldImg"/>
          </p:nvPr>
        </p:nvSpPr>
        <p:spPr>
          <a:xfrm>
            <a:off x="88900" y="744538"/>
            <a:ext cx="6627813" cy="3727450"/>
          </a:xfrm>
          <a:ln/>
        </p:spPr>
      </p:sp>
      <p:sp>
        <p:nvSpPr>
          <p:cNvPr id="9219" name="Notes Placeholder 2">
            <a:extLst>
              <a:ext uri="{FF2B5EF4-FFF2-40B4-BE49-F238E27FC236}">
                <a16:creationId xmlns:a16="http://schemas.microsoft.com/office/drawing/2014/main" id="{870BDD2C-3479-4BE1-9E32-F5597EA117A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cs typeface="Arial" panose="020B0604020202020204" pitchFamily="34" charset="0"/>
            </a:endParaRPr>
          </a:p>
        </p:txBody>
      </p:sp>
      <p:sp>
        <p:nvSpPr>
          <p:cNvPr id="9220" name="Slide Number Placeholder 3">
            <a:extLst>
              <a:ext uri="{FF2B5EF4-FFF2-40B4-BE49-F238E27FC236}">
                <a16:creationId xmlns:a16="http://schemas.microsoft.com/office/drawing/2014/main" id="{85D24D12-9837-4408-8B7B-3FCED210A68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3767" indent="-286064">
              <a:spcBef>
                <a:spcPct val="30000"/>
              </a:spcBef>
              <a:defRPr sz="1200">
                <a:solidFill>
                  <a:schemeClr val="tx1"/>
                </a:solidFill>
                <a:latin typeface="Arial" panose="020B0604020202020204" pitchFamily="34" charset="0"/>
                <a:cs typeface="Arial" panose="020B0604020202020204" pitchFamily="34" charset="0"/>
              </a:defRPr>
            </a:lvl2pPr>
            <a:lvl3pPr marL="1144257" indent="-228851">
              <a:spcBef>
                <a:spcPct val="30000"/>
              </a:spcBef>
              <a:defRPr sz="1200">
                <a:solidFill>
                  <a:schemeClr val="tx1"/>
                </a:solidFill>
                <a:latin typeface="Arial" panose="020B0604020202020204" pitchFamily="34" charset="0"/>
                <a:cs typeface="Arial" panose="020B0604020202020204" pitchFamily="34" charset="0"/>
              </a:defRPr>
            </a:lvl3pPr>
            <a:lvl4pPr marL="1601960" indent="-228851">
              <a:spcBef>
                <a:spcPct val="30000"/>
              </a:spcBef>
              <a:defRPr sz="1200">
                <a:solidFill>
                  <a:schemeClr val="tx1"/>
                </a:solidFill>
                <a:latin typeface="Arial" panose="020B0604020202020204" pitchFamily="34" charset="0"/>
                <a:cs typeface="Arial" panose="020B0604020202020204" pitchFamily="34" charset="0"/>
              </a:defRPr>
            </a:lvl4pPr>
            <a:lvl5pPr marL="2059663" indent="-228851">
              <a:spcBef>
                <a:spcPct val="30000"/>
              </a:spcBef>
              <a:defRPr sz="1200">
                <a:solidFill>
                  <a:schemeClr val="tx1"/>
                </a:solidFill>
                <a:latin typeface="Arial" panose="020B0604020202020204" pitchFamily="34" charset="0"/>
                <a:cs typeface="Arial" panose="020B0604020202020204" pitchFamily="34" charset="0"/>
              </a:defRPr>
            </a:lvl5pPr>
            <a:lvl6pPr marL="2517366" indent="-22885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5069" indent="-22885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32772" indent="-22885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90475" indent="-22885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B279FE9-B159-444C-838C-797A34779B6E}" type="slidenum">
              <a:rPr lang="en-AU" altLang="en-US" smtClean="0"/>
              <a:pPr>
                <a:spcBef>
                  <a:spcPct val="0"/>
                </a:spcBef>
              </a:pPr>
              <a:t>1</a:t>
            </a:fld>
            <a:endParaRPr lang="en-AU"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a:defRPr/>
            </a:pPr>
            <a:fld id="{0DBDB491-690F-4324-AD8D-F25D3A8C30C7}" type="slidenum">
              <a:rPr lang="en-AU" altLang="en-US" smtClean="0"/>
              <a:pPr>
                <a:defRPr/>
              </a:pPr>
              <a:t>14</a:t>
            </a:fld>
            <a:endParaRPr lang="en-AU" altLang="en-US"/>
          </a:p>
        </p:txBody>
      </p:sp>
    </p:spTree>
    <p:extLst>
      <p:ext uri="{BB962C8B-B14F-4D97-AF65-F5344CB8AC3E}">
        <p14:creationId xmlns:p14="http://schemas.microsoft.com/office/powerpoint/2010/main" val="3546370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DBDB491-690F-4324-AD8D-F25D3A8C30C7}" type="slidenum">
              <a:rPr lang="en-AU" altLang="en-US" smtClean="0"/>
              <a:pPr>
                <a:defRPr/>
              </a:pPr>
              <a:t>15</a:t>
            </a:fld>
            <a:endParaRPr lang="en-AU" altLang="en-US"/>
          </a:p>
        </p:txBody>
      </p:sp>
    </p:spTree>
    <p:extLst>
      <p:ext uri="{BB962C8B-B14F-4D97-AF65-F5344CB8AC3E}">
        <p14:creationId xmlns:p14="http://schemas.microsoft.com/office/powerpoint/2010/main" val="1864070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703" lvl="1" defTabSz="915406">
              <a:defRPr/>
            </a:pPr>
            <a:endParaRPr lang="en-US" dirty="0"/>
          </a:p>
        </p:txBody>
      </p:sp>
      <p:sp>
        <p:nvSpPr>
          <p:cNvPr id="4" name="Slide Number Placeholder 3"/>
          <p:cNvSpPr>
            <a:spLocks noGrp="1"/>
          </p:cNvSpPr>
          <p:nvPr>
            <p:ph type="sldNum" sz="quarter" idx="5"/>
          </p:nvPr>
        </p:nvSpPr>
        <p:spPr/>
        <p:txBody>
          <a:bodyPr/>
          <a:lstStyle/>
          <a:p>
            <a:pPr>
              <a:defRPr/>
            </a:pPr>
            <a:fld id="{0DBDB491-690F-4324-AD8D-F25D3A8C30C7}" type="slidenum">
              <a:rPr lang="en-AU" altLang="en-US" smtClean="0"/>
              <a:pPr>
                <a:defRPr/>
              </a:pPr>
              <a:t>16</a:t>
            </a:fld>
            <a:endParaRPr lang="en-AU" altLang="en-US"/>
          </a:p>
        </p:txBody>
      </p:sp>
    </p:spTree>
    <p:extLst>
      <p:ext uri="{BB962C8B-B14F-4D97-AF65-F5344CB8AC3E}">
        <p14:creationId xmlns:p14="http://schemas.microsoft.com/office/powerpoint/2010/main" val="2407302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703" lvl="1" defTabSz="915406">
              <a:defRPr/>
            </a:pPr>
            <a:endParaRPr lang="en-US" dirty="0"/>
          </a:p>
        </p:txBody>
      </p:sp>
      <p:sp>
        <p:nvSpPr>
          <p:cNvPr id="4" name="Slide Number Placeholder 3"/>
          <p:cNvSpPr>
            <a:spLocks noGrp="1"/>
          </p:cNvSpPr>
          <p:nvPr>
            <p:ph type="sldNum" sz="quarter" idx="5"/>
          </p:nvPr>
        </p:nvSpPr>
        <p:spPr/>
        <p:txBody>
          <a:bodyPr/>
          <a:lstStyle/>
          <a:p>
            <a:pPr>
              <a:defRPr/>
            </a:pPr>
            <a:fld id="{0DBDB491-690F-4324-AD8D-F25D3A8C30C7}" type="slidenum">
              <a:rPr lang="en-AU" altLang="en-US" smtClean="0"/>
              <a:pPr>
                <a:defRPr/>
              </a:pPr>
              <a:t>2</a:t>
            </a:fld>
            <a:endParaRPr lang="en-AU" altLang="en-US"/>
          </a:p>
        </p:txBody>
      </p:sp>
    </p:spTree>
    <p:extLst>
      <p:ext uri="{BB962C8B-B14F-4D97-AF65-F5344CB8AC3E}">
        <p14:creationId xmlns:p14="http://schemas.microsoft.com/office/powerpoint/2010/main" val="3441596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C126EBF7-880C-43D2-BADE-013B3BDE4407}" type="slidenum">
              <a:rPr lang="en-NZ" smtClean="0"/>
              <a:t>5</a:t>
            </a:fld>
            <a:endParaRPr lang="en-NZ"/>
          </a:p>
        </p:txBody>
      </p:sp>
    </p:spTree>
    <p:extLst>
      <p:ext uri="{BB962C8B-B14F-4D97-AF65-F5344CB8AC3E}">
        <p14:creationId xmlns:p14="http://schemas.microsoft.com/office/powerpoint/2010/main" val="1572364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172e0ace6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1172e0ace6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AD0B9707-13A8-47C4-9432-F3F2D5B6C41B}"/>
              </a:ext>
            </a:extLst>
          </p:cNvPr>
          <p:cNvSpPr>
            <a:spLocks noGrp="1" noRot="1" noChangeAspect="1" noChangeArrowheads="1" noTextEdit="1"/>
          </p:cNvSpPr>
          <p:nvPr>
            <p:ph type="sldImg"/>
          </p:nvPr>
        </p:nvSpPr>
        <p:spPr>
          <a:xfrm>
            <a:off x="88900" y="744538"/>
            <a:ext cx="6627813" cy="3727450"/>
          </a:xfrm>
          <a:ln/>
        </p:spPr>
      </p:sp>
      <p:sp>
        <p:nvSpPr>
          <p:cNvPr id="9219" name="Notes Placeholder 2">
            <a:extLst>
              <a:ext uri="{FF2B5EF4-FFF2-40B4-BE49-F238E27FC236}">
                <a16:creationId xmlns:a16="http://schemas.microsoft.com/office/drawing/2014/main" id="{870BDD2C-3479-4BE1-9E32-F5597EA117A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cs typeface="Arial" panose="020B0604020202020204" pitchFamily="34" charset="0"/>
            </a:endParaRPr>
          </a:p>
        </p:txBody>
      </p:sp>
      <p:sp>
        <p:nvSpPr>
          <p:cNvPr id="9220" name="Slide Number Placeholder 3">
            <a:extLst>
              <a:ext uri="{FF2B5EF4-FFF2-40B4-BE49-F238E27FC236}">
                <a16:creationId xmlns:a16="http://schemas.microsoft.com/office/drawing/2014/main" id="{85D24D12-9837-4408-8B7B-3FCED210A68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3767" indent="-286064">
              <a:spcBef>
                <a:spcPct val="30000"/>
              </a:spcBef>
              <a:defRPr sz="1200">
                <a:solidFill>
                  <a:schemeClr val="tx1"/>
                </a:solidFill>
                <a:latin typeface="Arial" panose="020B0604020202020204" pitchFamily="34" charset="0"/>
                <a:cs typeface="Arial" panose="020B0604020202020204" pitchFamily="34" charset="0"/>
              </a:defRPr>
            </a:lvl2pPr>
            <a:lvl3pPr marL="1144257" indent="-228851">
              <a:spcBef>
                <a:spcPct val="30000"/>
              </a:spcBef>
              <a:defRPr sz="1200">
                <a:solidFill>
                  <a:schemeClr val="tx1"/>
                </a:solidFill>
                <a:latin typeface="Arial" panose="020B0604020202020204" pitchFamily="34" charset="0"/>
                <a:cs typeface="Arial" panose="020B0604020202020204" pitchFamily="34" charset="0"/>
              </a:defRPr>
            </a:lvl3pPr>
            <a:lvl4pPr marL="1601960" indent="-228851">
              <a:spcBef>
                <a:spcPct val="30000"/>
              </a:spcBef>
              <a:defRPr sz="1200">
                <a:solidFill>
                  <a:schemeClr val="tx1"/>
                </a:solidFill>
                <a:latin typeface="Arial" panose="020B0604020202020204" pitchFamily="34" charset="0"/>
                <a:cs typeface="Arial" panose="020B0604020202020204" pitchFamily="34" charset="0"/>
              </a:defRPr>
            </a:lvl4pPr>
            <a:lvl5pPr marL="2059663" indent="-228851">
              <a:spcBef>
                <a:spcPct val="30000"/>
              </a:spcBef>
              <a:defRPr sz="1200">
                <a:solidFill>
                  <a:schemeClr val="tx1"/>
                </a:solidFill>
                <a:latin typeface="Arial" panose="020B0604020202020204" pitchFamily="34" charset="0"/>
                <a:cs typeface="Arial" panose="020B0604020202020204" pitchFamily="34" charset="0"/>
              </a:defRPr>
            </a:lvl5pPr>
            <a:lvl6pPr marL="2517366" indent="-22885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5069" indent="-22885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32772" indent="-22885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90475" indent="-22885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B279FE9-B159-444C-838C-797A34779B6E}" type="slidenum">
              <a:rPr lang="en-AU" altLang="en-US" smtClean="0"/>
              <a:pPr>
                <a:spcBef>
                  <a:spcPct val="0"/>
                </a:spcBef>
              </a:pPr>
              <a:t>10</a:t>
            </a:fld>
            <a:endParaRPr lang="en-AU"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a:defRPr/>
            </a:pPr>
            <a:fld id="{0DBDB491-690F-4324-AD8D-F25D3A8C30C7}" type="slidenum">
              <a:rPr lang="en-AU" altLang="en-US" smtClean="0"/>
              <a:pPr>
                <a:defRPr/>
              </a:pPr>
              <a:t>11</a:t>
            </a:fld>
            <a:endParaRPr lang="en-AU" altLang="en-US"/>
          </a:p>
        </p:txBody>
      </p:sp>
    </p:spTree>
    <p:extLst>
      <p:ext uri="{BB962C8B-B14F-4D97-AF65-F5344CB8AC3E}">
        <p14:creationId xmlns:p14="http://schemas.microsoft.com/office/powerpoint/2010/main" val="738357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a:defRPr/>
            </a:pPr>
            <a:fld id="{0DBDB491-690F-4324-AD8D-F25D3A8C30C7}" type="slidenum">
              <a:rPr lang="en-AU" altLang="en-US" smtClean="0"/>
              <a:pPr>
                <a:defRPr/>
              </a:pPr>
              <a:t>12</a:t>
            </a:fld>
            <a:endParaRPr lang="en-AU" altLang="en-US"/>
          </a:p>
        </p:txBody>
      </p:sp>
    </p:spTree>
    <p:extLst>
      <p:ext uri="{BB962C8B-B14F-4D97-AF65-F5344CB8AC3E}">
        <p14:creationId xmlns:p14="http://schemas.microsoft.com/office/powerpoint/2010/main" val="191288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0DBDB491-690F-4324-AD8D-F25D3A8C30C7}" type="slidenum">
              <a:rPr lang="en-AU" altLang="en-US" smtClean="0"/>
              <a:pPr>
                <a:defRPr/>
              </a:pPr>
              <a:t>13</a:t>
            </a:fld>
            <a:endParaRPr lang="en-AU" altLang="en-US"/>
          </a:p>
        </p:txBody>
      </p:sp>
    </p:spTree>
    <p:extLst>
      <p:ext uri="{BB962C8B-B14F-4D97-AF65-F5344CB8AC3E}">
        <p14:creationId xmlns:p14="http://schemas.microsoft.com/office/powerpoint/2010/main" val="1741278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A0ED4-8ED4-4C75-AA8D-D4B8055171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D28F8420-AB12-4896-BB82-173E724EBE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E46A3B44-EC86-478D-83F1-0921FB1E4F1F}"/>
              </a:ext>
            </a:extLst>
          </p:cNvPr>
          <p:cNvSpPr>
            <a:spLocks noGrp="1"/>
          </p:cNvSpPr>
          <p:nvPr>
            <p:ph type="dt" sz="half" idx="10"/>
          </p:nvPr>
        </p:nvSpPr>
        <p:spPr/>
        <p:txBody>
          <a:bodyPr/>
          <a:lstStyle/>
          <a:p>
            <a:fld id="{E224B350-81BD-4292-A888-E277E3896C9B}" type="datetimeFigureOut">
              <a:rPr lang="en-NZ" smtClean="0"/>
              <a:t>24/07/2024</a:t>
            </a:fld>
            <a:endParaRPr lang="en-NZ"/>
          </a:p>
        </p:txBody>
      </p:sp>
      <p:sp>
        <p:nvSpPr>
          <p:cNvPr id="5" name="Footer Placeholder 4">
            <a:extLst>
              <a:ext uri="{FF2B5EF4-FFF2-40B4-BE49-F238E27FC236}">
                <a16:creationId xmlns:a16="http://schemas.microsoft.com/office/drawing/2014/main" id="{88DDB10B-71A0-465A-93BE-45C7C873B446}"/>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C95F4E4A-8A9F-4838-8EC6-9D1BD48331B3}"/>
              </a:ext>
            </a:extLst>
          </p:cNvPr>
          <p:cNvSpPr>
            <a:spLocks noGrp="1"/>
          </p:cNvSpPr>
          <p:nvPr>
            <p:ph type="sldNum" sz="quarter" idx="12"/>
          </p:nvPr>
        </p:nvSpPr>
        <p:spPr/>
        <p:txBody>
          <a:bodyPr/>
          <a:lstStyle/>
          <a:p>
            <a:fld id="{D5E9F6C6-3042-4A50-8EE1-C14C73BDEE50}" type="slidenum">
              <a:rPr lang="en-NZ" smtClean="0"/>
              <a:t>‹#›</a:t>
            </a:fld>
            <a:endParaRPr lang="en-NZ"/>
          </a:p>
        </p:txBody>
      </p:sp>
    </p:spTree>
    <p:extLst>
      <p:ext uri="{BB962C8B-B14F-4D97-AF65-F5344CB8AC3E}">
        <p14:creationId xmlns:p14="http://schemas.microsoft.com/office/powerpoint/2010/main" val="697644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D3FE5-2696-4D4E-BE27-1B2AC781E5EA}"/>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4E37CE4A-33BA-4960-941B-51EEBA5DE9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0B296D97-17FF-4416-946A-DB966B9B18C6}"/>
              </a:ext>
            </a:extLst>
          </p:cNvPr>
          <p:cNvSpPr>
            <a:spLocks noGrp="1"/>
          </p:cNvSpPr>
          <p:nvPr>
            <p:ph type="dt" sz="half" idx="10"/>
          </p:nvPr>
        </p:nvSpPr>
        <p:spPr/>
        <p:txBody>
          <a:bodyPr/>
          <a:lstStyle/>
          <a:p>
            <a:fld id="{E224B350-81BD-4292-A888-E277E3896C9B}" type="datetimeFigureOut">
              <a:rPr lang="en-NZ" smtClean="0"/>
              <a:t>24/07/2024</a:t>
            </a:fld>
            <a:endParaRPr lang="en-NZ"/>
          </a:p>
        </p:txBody>
      </p:sp>
      <p:sp>
        <p:nvSpPr>
          <p:cNvPr id="5" name="Footer Placeholder 4">
            <a:extLst>
              <a:ext uri="{FF2B5EF4-FFF2-40B4-BE49-F238E27FC236}">
                <a16:creationId xmlns:a16="http://schemas.microsoft.com/office/drawing/2014/main" id="{DA01BAB0-3E05-4652-BA7C-60F315654BC7}"/>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E268F639-E089-4DA8-BA64-FE7E5F4B61CF}"/>
              </a:ext>
            </a:extLst>
          </p:cNvPr>
          <p:cNvSpPr>
            <a:spLocks noGrp="1"/>
          </p:cNvSpPr>
          <p:nvPr>
            <p:ph type="sldNum" sz="quarter" idx="12"/>
          </p:nvPr>
        </p:nvSpPr>
        <p:spPr/>
        <p:txBody>
          <a:bodyPr/>
          <a:lstStyle/>
          <a:p>
            <a:fld id="{D5E9F6C6-3042-4A50-8EE1-C14C73BDEE50}" type="slidenum">
              <a:rPr lang="en-NZ" smtClean="0"/>
              <a:t>‹#›</a:t>
            </a:fld>
            <a:endParaRPr lang="en-NZ"/>
          </a:p>
        </p:txBody>
      </p:sp>
    </p:spTree>
    <p:extLst>
      <p:ext uri="{BB962C8B-B14F-4D97-AF65-F5344CB8AC3E}">
        <p14:creationId xmlns:p14="http://schemas.microsoft.com/office/powerpoint/2010/main" val="1410315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9C1EAB-CF67-478A-9FCF-4823E4AFA0B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924F7DE4-FA84-4684-8C35-DF57E7A5E8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39F35A22-8CB0-4DF7-8621-86CC09C696F5}"/>
              </a:ext>
            </a:extLst>
          </p:cNvPr>
          <p:cNvSpPr>
            <a:spLocks noGrp="1"/>
          </p:cNvSpPr>
          <p:nvPr>
            <p:ph type="dt" sz="half" idx="10"/>
          </p:nvPr>
        </p:nvSpPr>
        <p:spPr/>
        <p:txBody>
          <a:bodyPr/>
          <a:lstStyle/>
          <a:p>
            <a:fld id="{E224B350-81BD-4292-A888-E277E3896C9B}" type="datetimeFigureOut">
              <a:rPr lang="en-NZ" smtClean="0"/>
              <a:t>24/07/2024</a:t>
            </a:fld>
            <a:endParaRPr lang="en-NZ"/>
          </a:p>
        </p:txBody>
      </p:sp>
      <p:sp>
        <p:nvSpPr>
          <p:cNvPr id="5" name="Footer Placeholder 4">
            <a:extLst>
              <a:ext uri="{FF2B5EF4-FFF2-40B4-BE49-F238E27FC236}">
                <a16:creationId xmlns:a16="http://schemas.microsoft.com/office/drawing/2014/main" id="{0097A541-B9E1-4A82-B4E6-664C50AFDC9C}"/>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3EA6048A-646C-4E74-ACDA-4545F998BA37}"/>
              </a:ext>
            </a:extLst>
          </p:cNvPr>
          <p:cNvSpPr>
            <a:spLocks noGrp="1"/>
          </p:cNvSpPr>
          <p:nvPr>
            <p:ph type="sldNum" sz="quarter" idx="12"/>
          </p:nvPr>
        </p:nvSpPr>
        <p:spPr/>
        <p:txBody>
          <a:bodyPr/>
          <a:lstStyle/>
          <a:p>
            <a:fld id="{D5E9F6C6-3042-4A50-8EE1-C14C73BDEE50}" type="slidenum">
              <a:rPr lang="en-NZ" smtClean="0"/>
              <a:t>‹#›</a:t>
            </a:fld>
            <a:endParaRPr lang="en-NZ"/>
          </a:p>
        </p:txBody>
      </p:sp>
    </p:spTree>
    <p:extLst>
      <p:ext uri="{BB962C8B-B14F-4D97-AF65-F5344CB8AC3E}">
        <p14:creationId xmlns:p14="http://schemas.microsoft.com/office/powerpoint/2010/main" val="3555170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936179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148B3-4FB0-4CE8-8604-F177C0C85364}"/>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B4C5E5DA-DCF7-43CE-AA68-B3A37F01E3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155AE5A0-F9E1-4892-8B19-762FE4E1F584}"/>
              </a:ext>
            </a:extLst>
          </p:cNvPr>
          <p:cNvSpPr>
            <a:spLocks noGrp="1"/>
          </p:cNvSpPr>
          <p:nvPr>
            <p:ph type="dt" sz="half" idx="10"/>
          </p:nvPr>
        </p:nvSpPr>
        <p:spPr/>
        <p:txBody>
          <a:bodyPr/>
          <a:lstStyle/>
          <a:p>
            <a:fld id="{E224B350-81BD-4292-A888-E277E3896C9B}" type="datetimeFigureOut">
              <a:rPr lang="en-NZ" smtClean="0"/>
              <a:t>24/07/2024</a:t>
            </a:fld>
            <a:endParaRPr lang="en-NZ"/>
          </a:p>
        </p:txBody>
      </p:sp>
      <p:sp>
        <p:nvSpPr>
          <p:cNvPr id="5" name="Footer Placeholder 4">
            <a:extLst>
              <a:ext uri="{FF2B5EF4-FFF2-40B4-BE49-F238E27FC236}">
                <a16:creationId xmlns:a16="http://schemas.microsoft.com/office/drawing/2014/main" id="{43ED4C51-D34A-48DB-BCA7-69ED5498C593}"/>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75259B67-5819-4122-A481-1B06FB68C5CE}"/>
              </a:ext>
            </a:extLst>
          </p:cNvPr>
          <p:cNvSpPr>
            <a:spLocks noGrp="1"/>
          </p:cNvSpPr>
          <p:nvPr>
            <p:ph type="sldNum" sz="quarter" idx="12"/>
          </p:nvPr>
        </p:nvSpPr>
        <p:spPr/>
        <p:txBody>
          <a:bodyPr/>
          <a:lstStyle/>
          <a:p>
            <a:fld id="{D5E9F6C6-3042-4A50-8EE1-C14C73BDEE50}" type="slidenum">
              <a:rPr lang="en-NZ" smtClean="0"/>
              <a:t>‹#›</a:t>
            </a:fld>
            <a:endParaRPr lang="en-NZ"/>
          </a:p>
        </p:txBody>
      </p:sp>
    </p:spTree>
    <p:extLst>
      <p:ext uri="{BB962C8B-B14F-4D97-AF65-F5344CB8AC3E}">
        <p14:creationId xmlns:p14="http://schemas.microsoft.com/office/powerpoint/2010/main" val="3914052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B9E00-3A41-45B5-8F94-03D76612C9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FC3D96E2-2159-4CB3-8BAA-1C887E5CEC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37B7D6-8FA8-4639-9FFA-A3EEE6453BAD}"/>
              </a:ext>
            </a:extLst>
          </p:cNvPr>
          <p:cNvSpPr>
            <a:spLocks noGrp="1"/>
          </p:cNvSpPr>
          <p:nvPr>
            <p:ph type="dt" sz="half" idx="10"/>
          </p:nvPr>
        </p:nvSpPr>
        <p:spPr/>
        <p:txBody>
          <a:bodyPr/>
          <a:lstStyle/>
          <a:p>
            <a:fld id="{E224B350-81BD-4292-A888-E277E3896C9B}" type="datetimeFigureOut">
              <a:rPr lang="en-NZ" smtClean="0"/>
              <a:t>24/07/2024</a:t>
            </a:fld>
            <a:endParaRPr lang="en-NZ"/>
          </a:p>
        </p:txBody>
      </p:sp>
      <p:sp>
        <p:nvSpPr>
          <p:cNvPr id="5" name="Footer Placeholder 4">
            <a:extLst>
              <a:ext uri="{FF2B5EF4-FFF2-40B4-BE49-F238E27FC236}">
                <a16:creationId xmlns:a16="http://schemas.microsoft.com/office/drawing/2014/main" id="{CB36E5AD-F16D-4721-8541-9DDD8F99626D}"/>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628BFF7C-7D09-4C53-B9E3-04B05DA54551}"/>
              </a:ext>
            </a:extLst>
          </p:cNvPr>
          <p:cNvSpPr>
            <a:spLocks noGrp="1"/>
          </p:cNvSpPr>
          <p:nvPr>
            <p:ph type="sldNum" sz="quarter" idx="12"/>
          </p:nvPr>
        </p:nvSpPr>
        <p:spPr/>
        <p:txBody>
          <a:bodyPr/>
          <a:lstStyle/>
          <a:p>
            <a:fld id="{D5E9F6C6-3042-4A50-8EE1-C14C73BDEE50}" type="slidenum">
              <a:rPr lang="en-NZ" smtClean="0"/>
              <a:t>‹#›</a:t>
            </a:fld>
            <a:endParaRPr lang="en-NZ"/>
          </a:p>
        </p:txBody>
      </p:sp>
    </p:spTree>
    <p:extLst>
      <p:ext uri="{BB962C8B-B14F-4D97-AF65-F5344CB8AC3E}">
        <p14:creationId xmlns:p14="http://schemas.microsoft.com/office/powerpoint/2010/main" val="2015249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89041-FD27-447D-8E60-067FD2B38FDB}"/>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44C27810-73BE-471E-956D-101931D69E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68C6D8DD-70B8-4ACF-A14C-2EECA18577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CF05C953-A74A-4D68-8C9A-53F9B493FE51}"/>
              </a:ext>
            </a:extLst>
          </p:cNvPr>
          <p:cNvSpPr>
            <a:spLocks noGrp="1"/>
          </p:cNvSpPr>
          <p:nvPr>
            <p:ph type="dt" sz="half" idx="10"/>
          </p:nvPr>
        </p:nvSpPr>
        <p:spPr/>
        <p:txBody>
          <a:bodyPr/>
          <a:lstStyle/>
          <a:p>
            <a:fld id="{E224B350-81BD-4292-A888-E277E3896C9B}" type="datetimeFigureOut">
              <a:rPr lang="en-NZ" smtClean="0"/>
              <a:t>24/07/2024</a:t>
            </a:fld>
            <a:endParaRPr lang="en-NZ"/>
          </a:p>
        </p:txBody>
      </p:sp>
      <p:sp>
        <p:nvSpPr>
          <p:cNvPr id="6" name="Footer Placeholder 5">
            <a:extLst>
              <a:ext uri="{FF2B5EF4-FFF2-40B4-BE49-F238E27FC236}">
                <a16:creationId xmlns:a16="http://schemas.microsoft.com/office/drawing/2014/main" id="{4151F22B-E1C2-403C-BB36-94859E980EBF}"/>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76DD1A21-84D2-4DBD-AC40-2DBA59152542}"/>
              </a:ext>
            </a:extLst>
          </p:cNvPr>
          <p:cNvSpPr>
            <a:spLocks noGrp="1"/>
          </p:cNvSpPr>
          <p:nvPr>
            <p:ph type="sldNum" sz="quarter" idx="12"/>
          </p:nvPr>
        </p:nvSpPr>
        <p:spPr/>
        <p:txBody>
          <a:bodyPr/>
          <a:lstStyle/>
          <a:p>
            <a:fld id="{D5E9F6C6-3042-4A50-8EE1-C14C73BDEE50}" type="slidenum">
              <a:rPr lang="en-NZ" smtClean="0"/>
              <a:t>‹#›</a:t>
            </a:fld>
            <a:endParaRPr lang="en-NZ"/>
          </a:p>
        </p:txBody>
      </p:sp>
    </p:spTree>
    <p:extLst>
      <p:ext uri="{BB962C8B-B14F-4D97-AF65-F5344CB8AC3E}">
        <p14:creationId xmlns:p14="http://schemas.microsoft.com/office/powerpoint/2010/main" val="1003341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961AD-3D43-4CC4-B52B-DFE9121D037E}"/>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D5350D0D-D229-4D2A-8A33-9E3FFCDEF8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E5FE6A-2D46-45B8-A6E6-C09DB07740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551EF9E3-5B0D-484D-9A5A-939ADA95E0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BF1814-22C2-44C6-88B4-B2134B570A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DDE7069B-246D-4184-8881-97F28243F543}"/>
              </a:ext>
            </a:extLst>
          </p:cNvPr>
          <p:cNvSpPr>
            <a:spLocks noGrp="1"/>
          </p:cNvSpPr>
          <p:nvPr>
            <p:ph type="dt" sz="half" idx="10"/>
          </p:nvPr>
        </p:nvSpPr>
        <p:spPr/>
        <p:txBody>
          <a:bodyPr/>
          <a:lstStyle/>
          <a:p>
            <a:fld id="{E224B350-81BD-4292-A888-E277E3896C9B}" type="datetimeFigureOut">
              <a:rPr lang="en-NZ" smtClean="0"/>
              <a:t>24/07/2024</a:t>
            </a:fld>
            <a:endParaRPr lang="en-NZ"/>
          </a:p>
        </p:txBody>
      </p:sp>
      <p:sp>
        <p:nvSpPr>
          <p:cNvPr id="8" name="Footer Placeholder 7">
            <a:extLst>
              <a:ext uri="{FF2B5EF4-FFF2-40B4-BE49-F238E27FC236}">
                <a16:creationId xmlns:a16="http://schemas.microsoft.com/office/drawing/2014/main" id="{659BF81C-8C9C-4C42-8DA5-8FCE6074D674}"/>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600121EE-0EA7-4604-8043-B317FD742620}"/>
              </a:ext>
            </a:extLst>
          </p:cNvPr>
          <p:cNvSpPr>
            <a:spLocks noGrp="1"/>
          </p:cNvSpPr>
          <p:nvPr>
            <p:ph type="sldNum" sz="quarter" idx="12"/>
          </p:nvPr>
        </p:nvSpPr>
        <p:spPr/>
        <p:txBody>
          <a:bodyPr/>
          <a:lstStyle/>
          <a:p>
            <a:fld id="{D5E9F6C6-3042-4A50-8EE1-C14C73BDEE50}" type="slidenum">
              <a:rPr lang="en-NZ" smtClean="0"/>
              <a:t>‹#›</a:t>
            </a:fld>
            <a:endParaRPr lang="en-NZ"/>
          </a:p>
        </p:txBody>
      </p:sp>
    </p:spTree>
    <p:extLst>
      <p:ext uri="{BB962C8B-B14F-4D97-AF65-F5344CB8AC3E}">
        <p14:creationId xmlns:p14="http://schemas.microsoft.com/office/powerpoint/2010/main" val="2143214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DD497-6A05-4969-88BD-64D085099DAD}"/>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6B1603A1-15C9-4651-8213-D0E1738F5DF3}"/>
              </a:ext>
            </a:extLst>
          </p:cNvPr>
          <p:cNvSpPr>
            <a:spLocks noGrp="1"/>
          </p:cNvSpPr>
          <p:nvPr>
            <p:ph type="dt" sz="half" idx="10"/>
          </p:nvPr>
        </p:nvSpPr>
        <p:spPr/>
        <p:txBody>
          <a:bodyPr/>
          <a:lstStyle/>
          <a:p>
            <a:fld id="{E224B350-81BD-4292-A888-E277E3896C9B}" type="datetimeFigureOut">
              <a:rPr lang="en-NZ" smtClean="0"/>
              <a:t>24/07/2024</a:t>
            </a:fld>
            <a:endParaRPr lang="en-NZ"/>
          </a:p>
        </p:txBody>
      </p:sp>
      <p:sp>
        <p:nvSpPr>
          <p:cNvPr id="4" name="Footer Placeholder 3">
            <a:extLst>
              <a:ext uri="{FF2B5EF4-FFF2-40B4-BE49-F238E27FC236}">
                <a16:creationId xmlns:a16="http://schemas.microsoft.com/office/drawing/2014/main" id="{332C4257-F7FD-41A9-A53C-BBAA3E3FD7C3}"/>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558F9F00-57F1-49DF-A001-B347B85A8023}"/>
              </a:ext>
            </a:extLst>
          </p:cNvPr>
          <p:cNvSpPr>
            <a:spLocks noGrp="1"/>
          </p:cNvSpPr>
          <p:nvPr>
            <p:ph type="sldNum" sz="quarter" idx="12"/>
          </p:nvPr>
        </p:nvSpPr>
        <p:spPr/>
        <p:txBody>
          <a:bodyPr/>
          <a:lstStyle/>
          <a:p>
            <a:fld id="{D5E9F6C6-3042-4A50-8EE1-C14C73BDEE50}" type="slidenum">
              <a:rPr lang="en-NZ" smtClean="0"/>
              <a:t>‹#›</a:t>
            </a:fld>
            <a:endParaRPr lang="en-NZ"/>
          </a:p>
        </p:txBody>
      </p:sp>
    </p:spTree>
    <p:extLst>
      <p:ext uri="{BB962C8B-B14F-4D97-AF65-F5344CB8AC3E}">
        <p14:creationId xmlns:p14="http://schemas.microsoft.com/office/powerpoint/2010/main" val="422539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124F71-13B1-4B89-B8EB-7A31AB944A44}"/>
              </a:ext>
            </a:extLst>
          </p:cNvPr>
          <p:cNvSpPr>
            <a:spLocks noGrp="1"/>
          </p:cNvSpPr>
          <p:nvPr>
            <p:ph type="dt" sz="half" idx="10"/>
          </p:nvPr>
        </p:nvSpPr>
        <p:spPr/>
        <p:txBody>
          <a:bodyPr/>
          <a:lstStyle/>
          <a:p>
            <a:fld id="{E224B350-81BD-4292-A888-E277E3896C9B}" type="datetimeFigureOut">
              <a:rPr lang="en-NZ" smtClean="0"/>
              <a:t>24/07/2024</a:t>
            </a:fld>
            <a:endParaRPr lang="en-NZ"/>
          </a:p>
        </p:txBody>
      </p:sp>
      <p:sp>
        <p:nvSpPr>
          <p:cNvPr id="3" name="Footer Placeholder 2">
            <a:extLst>
              <a:ext uri="{FF2B5EF4-FFF2-40B4-BE49-F238E27FC236}">
                <a16:creationId xmlns:a16="http://schemas.microsoft.com/office/drawing/2014/main" id="{899A057E-3C11-401D-B20F-7584A17817DD}"/>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F89669D9-9076-4F12-9C51-4D98F40B7570}"/>
              </a:ext>
            </a:extLst>
          </p:cNvPr>
          <p:cNvSpPr>
            <a:spLocks noGrp="1"/>
          </p:cNvSpPr>
          <p:nvPr>
            <p:ph type="sldNum" sz="quarter" idx="12"/>
          </p:nvPr>
        </p:nvSpPr>
        <p:spPr/>
        <p:txBody>
          <a:bodyPr/>
          <a:lstStyle/>
          <a:p>
            <a:fld id="{D5E9F6C6-3042-4A50-8EE1-C14C73BDEE50}" type="slidenum">
              <a:rPr lang="en-NZ" smtClean="0"/>
              <a:t>‹#›</a:t>
            </a:fld>
            <a:endParaRPr lang="en-NZ"/>
          </a:p>
        </p:txBody>
      </p:sp>
    </p:spTree>
    <p:extLst>
      <p:ext uri="{BB962C8B-B14F-4D97-AF65-F5344CB8AC3E}">
        <p14:creationId xmlns:p14="http://schemas.microsoft.com/office/powerpoint/2010/main" val="3086914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D3747-D589-44AD-9DFA-B8F897453B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0974E4B0-5ACA-4F85-98A3-194D22D809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9B5BA0FB-508B-4057-8283-16CF389164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1C38D9-1CAD-4211-9A04-569068568D77}"/>
              </a:ext>
            </a:extLst>
          </p:cNvPr>
          <p:cNvSpPr>
            <a:spLocks noGrp="1"/>
          </p:cNvSpPr>
          <p:nvPr>
            <p:ph type="dt" sz="half" idx="10"/>
          </p:nvPr>
        </p:nvSpPr>
        <p:spPr/>
        <p:txBody>
          <a:bodyPr/>
          <a:lstStyle/>
          <a:p>
            <a:fld id="{E224B350-81BD-4292-A888-E277E3896C9B}" type="datetimeFigureOut">
              <a:rPr lang="en-NZ" smtClean="0"/>
              <a:t>24/07/2024</a:t>
            </a:fld>
            <a:endParaRPr lang="en-NZ"/>
          </a:p>
        </p:txBody>
      </p:sp>
      <p:sp>
        <p:nvSpPr>
          <p:cNvPr id="6" name="Footer Placeholder 5">
            <a:extLst>
              <a:ext uri="{FF2B5EF4-FFF2-40B4-BE49-F238E27FC236}">
                <a16:creationId xmlns:a16="http://schemas.microsoft.com/office/drawing/2014/main" id="{4C930AF9-33D4-49A1-B28E-E8FDF4DD7D67}"/>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E9355F19-EA78-44EA-ABA2-FDDB0A8C47BD}"/>
              </a:ext>
            </a:extLst>
          </p:cNvPr>
          <p:cNvSpPr>
            <a:spLocks noGrp="1"/>
          </p:cNvSpPr>
          <p:nvPr>
            <p:ph type="sldNum" sz="quarter" idx="12"/>
          </p:nvPr>
        </p:nvSpPr>
        <p:spPr/>
        <p:txBody>
          <a:bodyPr/>
          <a:lstStyle/>
          <a:p>
            <a:fld id="{D5E9F6C6-3042-4A50-8EE1-C14C73BDEE50}" type="slidenum">
              <a:rPr lang="en-NZ" smtClean="0"/>
              <a:t>‹#›</a:t>
            </a:fld>
            <a:endParaRPr lang="en-NZ"/>
          </a:p>
        </p:txBody>
      </p:sp>
    </p:spTree>
    <p:extLst>
      <p:ext uri="{BB962C8B-B14F-4D97-AF65-F5344CB8AC3E}">
        <p14:creationId xmlns:p14="http://schemas.microsoft.com/office/powerpoint/2010/main" val="3141349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F3BC8-3886-4516-AF6A-64EED9531F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C158D148-6222-48F8-9C7B-CBC2E81DBD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5A673F0B-E718-4899-A211-F986540E86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8FF2CB-04BC-479B-B014-D9398962387C}"/>
              </a:ext>
            </a:extLst>
          </p:cNvPr>
          <p:cNvSpPr>
            <a:spLocks noGrp="1"/>
          </p:cNvSpPr>
          <p:nvPr>
            <p:ph type="dt" sz="half" idx="10"/>
          </p:nvPr>
        </p:nvSpPr>
        <p:spPr/>
        <p:txBody>
          <a:bodyPr/>
          <a:lstStyle/>
          <a:p>
            <a:fld id="{E224B350-81BD-4292-A888-E277E3896C9B}" type="datetimeFigureOut">
              <a:rPr lang="en-NZ" smtClean="0"/>
              <a:t>24/07/2024</a:t>
            </a:fld>
            <a:endParaRPr lang="en-NZ"/>
          </a:p>
        </p:txBody>
      </p:sp>
      <p:sp>
        <p:nvSpPr>
          <p:cNvPr id="6" name="Footer Placeholder 5">
            <a:extLst>
              <a:ext uri="{FF2B5EF4-FFF2-40B4-BE49-F238E27FC236}">
                <a16:creationId xmlns:a16="http://schemas.microsoft.com/office/drawing/2014/main" id="{55FB994D-6D51-4E84-A16F-5DAF876C7228}"/>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B22768C6-A988-4E01-BC0B-C1B0C5A1EE20}"/>
              </a:ext>
            </a:extLst>
          </p:cNvPr>
          <p:cNvSpPr>
            <a:spLocks noGrp="1"/>
          </p:cNvSpPr>
          <p:nvPr>
            <p:ph type="sldNum" sz="quarter" idx="12"/>
          </p:nvPr>
        </p:nvSpPr>
        <p:spPr/>
        <p:txBody>
          <a:bodyPr/>
          <a:lstStyle/>
          <a:p>
            <a:fld id="{D5E9F6C6-3042-4A50-8EE1-C14C73BDEE50}" type="slidenum">
              <a:rPr lang="en-NZ" smtClean="0"/>
              <a:t>‹#›</a:t>
            </a:fld>
            <a:endParaRPr lang="en-NZ"/>
          </a:p>
        </p:txBody>
      </p:sp>
    </p:spTree>
    <p:extLst>
      <p:ext uri="{BB962C8B-B14F-4D97-AF65-F5344CB8AC3E}">
        <p14:creationId xmlns:p14="http://schemas.microsoft.com/office/powerpoint/2010/main" val="3059959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B2FD05-A972-4E9A-9ED7-00A98CBD27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A589E36F-899F-4C29-B389-65ADD09A25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17C034B4-02CA-412B-80BD-76038DFE60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24B350-81BD-4292-A888-E277E3896C9B}" type="datetimeFigureOut">
              <a:rPr lang="en-NZ" smtClean="0"/>
              <a:t>24/07/2024</a:t>
            </a:fld>
            <a:endParaRPr lang="en-NZ"/>
          </a:p>
        </p:txBody>
      </p:sp>
      <p:sp>
        <p:nvSpPr>
          <p:cNvPr id="5" name="Footer Placeholder 4">
            <a:extLst>
              <a:ext uri="{FF2B5EF4-FFF2-40B4-BE49-F238E27FC236}">
                <a16:creationId xmlns:a16="http://schemas.microsoft.com/office/drawing/2014/main" id="{1D6A799A-D52C-4FFD-B4C2-77960E3D37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C01D59B5-0523-4754-8D52-015F29431A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E9F6C6-3042-4A50-8EE1-C14C73BDEE50}" type="slidenum">
              <a:rPr lang="en-NZ" smtClean="0"/>
              <a:t>‹#›</a:t>
            </a:fld>
            <a:endParaRPr lang="en-NZ"/>
          </a:p>
        </p:txBody>
      </p:sp>
    </p:spTree>
    <p:extLst>
      <p:ext uri="{BB962C8B-B14F-4D97-AF65-F5344CB8AC3E}">
        <p14:creationId xmlns:p14="http://schemas.microsoft.com/office/powerpoint/2010/main" val="2547183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hyperlink" Target="http://www.trauma.reach.vic.gov.au/" TargetMode="External"/><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svg"/><Relationship Id="rId11" Type="http://schemas.openxmlformats.org/officeDocument/2006/relationships/image" Target="../media/image8.sv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hyperlink" Target="http://www.trauma.reach.vic.gov.au/" TargetMode="External"/><Relationship Id="rId9"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s.ameratunga@auckland.ac.nz" TargetMode="External"/><Relationship Id="rId2" Type="http://schemas.openxmlformats.org/officeDocument/2006/relationships/hyperlink" Target="mailto:shanthi.ameratunga@middlemore.co.nz" TargetMode="Externa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trauma.reach.vic.gov.au/" TargetMode="External"/><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s://softly.nothingspaces.com/2013/10/12/the-bear-necessities-my-first-visit-to-wink-laser-wax-studio/"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8">
            <a:extLst>
              <a:ext uri="{FF2B5EF4-FFF2-40B4-BE49-F238E27FC236}">
                <a16:creationId xmlns:a16="http://schemas.microsoft.com/office/drawing/2014/main" id="{E79D8C49-6720-4C28-88AE-C5CFD8A24110}"/>
              </a:ext>
            </a:extLst>
          </p:cNvPr>
          <p:cNvSpPr>
            <a:spLocks noGrp="1" noChangeArrowheads="1"/>
          </p:cNvSpPr>
          <p:nvPr>
            <p:ph type="ctrTitle"/>
          </p:nvPr>
        </p:nvSpPr>
        <p:spPr>
          <a:xfrm>
            <a:off x="516320" y="190886"/>
            <a:ext cx="5446466" cy="1384398"/>
          </a:xfrm>
        </p:spPr>
        <p:txBody>
          <a:bodyPr vert="horz" lIns="91440" tIns="45720" rIns="91440" bIns="45720" rtlCol="0" anchor="t">
            <a:normAutofit/>
          </a:bodyPr>
          <a:lstStyle/>
          <a:p>
            <a:pPr>
              <a:lnSpc>
                <a:spcPct val="100000"/>
              </a:lnSpc>
            </a:pPr>
            <a:r>
              <a:rPr lang="en-US" altLang="en-US" sz="2600" b="1" dirty="0">
                <a:latin typeface="+mn-lt"/>
              </a:rPr>
              <a:t>Addressing Health Intelligence Gaps in monitoring and evaluating long-term recovery following childhood injuries</a:t>
            </a:r>
            <a:endParaRPr lang="en-US" altLang="en-US" sz="2600" b="1" kern="1200" dirty="0">
              <a:latin typeface="+mn-lt"/>
            </a:endParaRPr>
          </a:p>
        </p:txBody>
      </p:sp>
      <p:sp>
        <p:nvSpPr>
          <p:cNvPr id="8196" name="Subtitle 1">
            <a:extLst>
              <a:ext uri="{FF2B5EF4-FFF2-40B4-BE49-F238E27FC236}">
                <a16:creationId xmlns:a16="http://schemas.microsoft.com/office/drawing/2014/main" id="{0A4E6A58-01F9-4995-BFF0-D3AAAA638950}"/>
              </a:ext>
            </a:extLst>
          </p:cNvPr>
          <p:cNvSpPr>
            <a:spLocks noGrp="1" noChangeArrowheads="1"/>
          </p:cNvSpPr>
          <p:nvPr>
            <p:ph type="subTitle" idx="1"/>
          </p:nvPr>
        </p:nvSpPr>
        <p:spPr>
          <a:xfrm>
            <a:off x="59668" y="4890501"/>
            <a:ext cx="6472719" cy="1645876"/>
          </a:xfrm>
        </p:spPr>
        <p:txBody>
          <a:bodyPr vert="horz" lIns="91440" tIns="45720" rIns="91440" bIns="45720" rtlCol="0">
            <a:noAutofit/>
          </a:bodyPr>
          <a:lstStyle/>
          <a:p>
            <a:r>
              <a:rPr lang="en-US" altLang="en-US" sz="1800" b="1" dirty="0">
                <a:solidFill>
                  <a:srgbClr val="0070C0"/>
                </a:solidFill>
              </a:rPr>
              <a:t>Shanthi Ameratunga</a:t>
            </a:r>
          </a:p>
          <a:p>
            <a:r>
              <a:rPr lang="en-US" altLang="en-US" sz="1000" b="1" dirty="0"/>
              <a:t>Senior Medical Researcher – Population Health Gain, Service Improvement &amp; Innovation, </a:t>
            </a:r>
            <a:r>
              <a:rPr lang="en-US" altLang="en-US" sz="1000" b="1" dirty="0" err="1"/>
              <a:t>Te</a:t>
            </a:r>
            <a:r>
              <a:rPr lang="en-US" altLang="en-US" sz="1000" b="1" dirty="0"/>
              <a:t> </a:t>
            </a:r>
            <a:r>
              <a:rPr lang="en-US" altLang="en-US" sz="1000" b="1" dirty="0" err="1"/>
              <a:t>Whatu</a:t>
            </a:r>
            <a:r>
              <a:rPr lang="en-US" altLang="en-US" sz="1000" b="1" dirty="0"/>
              <a:t> Ora | Health NZ</a:t>
            </a:r>
          </a:p>
          <a:p>
            <a:r>
              <a:rPr lang="en-US" altLang="en-US" sz="1000" b="1" dirty="0"/>
              <a:t>Honorary Professor – University of Auckland</a:t>
            </a:r>
          </a:p>
          <a:p>
            <a:endParaRPr lang="en-US" altLang="en-US" sz="1000" b="1" dirty="0"/>
          </a:p>
          <a:p>
            <a:r>
              <a:rPr lang="en-US" altLang="en-US" sz="1000" b="1" dirty="0"/>
              <a:t>Public Health Observatory NZ (PHONZ) Conference 24 July 2024</a:t>
            </a:r>
          </a:p>
          <a:p>
            <a:pPr algn="l"/>
            <a:endParaRPr lang="en-US" altLang="en-US" sz="1000" b="1" dirty="0"/>
          </a:p>
        </p:txBody>
      </p:sp>
      <p:pic>
        <p:nvPicPr>
          <p:cNvPr id="1026" name="Picture 2">
            <a:extLst>
              <a:ext uri="{FF2B5EF4-FFF2-40B4-BE49-F238E27FC236}">
                <a16:creationId xmlns:a16="http://schemas.microsoft.com/office/drawing/2014/main" id="{57A69877-E592-453C-84B1-DF7486DC50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093" r="12130" b="-1"/>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DE05AB45-CA40-4BF5-8AF1-3D25EA3C6978}"/>
              </a:ext>
            </a:extLst>
          </p:cNvPr>
          <p:cNvSpPr txBox="1"/>
          <p:nvPr/>
        </p:nvSpPr>
        <p:spPr>
          <a:xfrm>
            <a:off x="7608168" y="6536377"/>
            <a:ext cx="4580784" cy="276999"/>
          </a:xfrm>
          <a:prstGeom prst="rect">
            <a:avLst/>
          </a:prstGeom>
          <a:noFill/>
        </p:spPr>
        <p:txBody>
          <a:bodyPr wrap="square">
            <a:spAutoFit/>
          </a:bodyPr>
          <a:lstStyle/>
          <a:p>
            <a:pPr algn="r"/>
            <a:r>
              <a:rPr lang="en-NZ" sz="1200" dirty="0">
                <a:solidFill>
                  <a:schemeClr val="bg1"/>
                </a:solidFill>
              </a:rPr>
              <a:t>https://www.monash.edu/medicine/sphpm/vstorm/home</a:t>
            </a:r>
          </a:p>
        </p:txBody>
      </p:sp>
      <p:sp>
        <p:nvSpPr>
          <p:cNvPr id="7" name="Rectangle 6">
            <a:extLst>
              <a:ext uri="{FF2B5EF4-FFF2-40B4-BE49-F238E27FC236}">
                <a16:creationId xmlns:a16="http://schemas.microsoft.com/office/drawing/2014/main" id="{2B79DFD6-49A7-42BA-8209-CF89755CAF10}"/>
              </a:ext>
            </a:extLst>
          </p:cNvPr>
          <p:cNvSpPr/>
          <p:nvPr/>
        </p:nvSpPr>
        <p:spPr>
          <a:xfrm>
            <a:off x="0" y="0"/>
            <a:ext cx="119336"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0" name="Picture 2" descr="Paediatric Trauma-Introduction | Trauma Victoria">
            <a:extLst>
              <a:ext uri="{FF2B5EF4-FFF2-40B4-BE49-F238E27FC236}">
                <a16:creationId xmlns:a16="http://schemas.microsoft.com/office/drawing/2014/main" id="{7B791691-35BB-48FC-A1B2-90ECE4CA5FF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011"/>
          <a:stretch/>
        </p:blipFill>
        <p:spPr bwMode="auto">
          <a:xfrm>
            <a:off x="2254897" y="1903483"/>
            <a:ext cx="1656183" cy="2438749"/>
          </a:xfrm>
          <a:prstGeom prst="rect">
            <a:avLst/>
          </a:prstGeom>
          <a:noFill/>
          <a:extLst>
            <a:ext uri="{909E8E84-426E-40DD-AFC4-6F175D3DCCD1}">
              <a14:hiddenFill xmlns:a14="http://schemas.microsoft.com/office/drawing/2010/main">
                <a:solidFill>
                  <a:srgbClr val="FFFFFF"/>
                </a:solidFill>
              </a14:hiddenFill>
            </a:ext>
          </a:extLst>
        </p:spPr>
      </p:pic>
      <p:pic>
        <p:nvPicPr>
          <p:cNvPr id="11" name="Graphic 10" descr="Health And Safety with solid fill">
            <a:extLst>
              <a:ext uri="{FF2B5EF4-FFF2-40B4-BE49-F238E27FC236}">
                <a16:creationId xmlns:a16="http://schemas.microsoft.com/office/drawing/2014/main" id="{C85E9935-8F02-4397-9A4E-F05C2624E71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6977" y="3503559"/>
            <a:ext cx="707887" cy="707887"/>
          </a:xfrm>
          <a:prstGeom prst="rect">
            <a:avLst/>
          </a:prstGeom>
        </p:spPr>
      </p:pic>
      <p:pic>
        <p:nvPicPr>
          <p:cNvPr id="12" name="Graphic 11" descr="Ambulance with solid fill">
            <a:extLst>
              <a:ext uri="{FF2B5EF4-FFF2-40B4-BE49-F238E27FC236}">
                <a16:creationId xmlns:a16="http://schemas.microsoft.com/office/drawing/2014/main" id="{EEBEB588-892F-45C8-9A67-65A8AB72884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85115" y="3503561"/>
            <a:ext cx="707887" cy="707886"/>
          </a:xfrm>
          <a:prstGeom prst="rect">
            <a:avLst/>
          </a:prstGeom>
        </p:spPr>
      </p:pic>
      <p:pic>
        <p:nvPicPr>
          <p:cNvPr id="13" name="Graphic 12" descr="Occupational Therapy with solid fill">
            <a:extLst>
              <a:ext uri="{FF2B5EF4-FFF2-40B4-BE49-F238E27FC236}">
                <a16:creationId xmlns:a16="http://schemas.microsoft.com/office/drawing/2014/main" id="{B626D175-3432-41DF-B958-37B8BA67C75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184549" y="3567922"/>
            <a:ext cx="545157" cy="545157"/>
          </a:xfrm>
          <a:prstGeom prst="rect">
            <a:avLst/>
          </a:prstGeom>
        </p:spPr>
      </p:pic>
      <p:sp>
        <p:nvSpPr>
          <p:cNvPr id="14" name="TextBox 13">
            <a:extLst>
              <a:ext uri="{FF2B5EF4-FFF2-40B4-BE49-F238E27FC236}">
                <a16:creationId xmlns:a16="http://schemas.microsoft.com/office/drawing/2014/main" id="{6AD4730C-2D58-4F93-A2B4-C8262120A6E8}"/>
              </a:ext>
            </a:extLst>
          </p:cNvPr>
          <p:cNvSpPr txBox="1"/>
          <p:nvPr/>
        </p:nvSpPr>
        <p:spPr>
          <a:xfrm>
            <a:off x="2243065" y="4099999"/>
            <a:ext cx="1668015" cy="245719"/>
          </a:xfrm>
          <a:prstGeom prst="rect">
            <a:avLst/>
          </a:prstGeom>
          <a:solidFill>
            <a:srgbClr val="000000">
              <a:alpha val="50000"/>
            </a:srgbClr>
          </a:solidFill>
          <a:ln>
            <a:noFill/>
          </a:ln>
        </p:spPr>
        <p:txBody>
          <a:bodyPr wrap="square">
            <a:noAutofit/>
          </a:bodyPr>
          <a:lstStyle/>
          <a:p>
            <a:pPr algn="ctr">
              <a:spcAft>
                <a:spcPts val="600"/>
              </a:spcAft>
            </a:pPr>
            <a:r>
              <a:rPr lang="en-NZ" altLang="en-US" sz="900" dirty="0">
                <a:solidFill>
                  <a:srgbClr val="FFFFFF"/>
                </a:solidFill>
                <a:hlinkClick r:id="rId11">
                  <a:extLst>
                    <a:ext uri="{A12FA001-AC4F-418D-AE19-62706E023703}">
                      <ahyp:hlinkClr xmlns:ahyp="http://schemas.microsoft.com/office/drawing/2018/hyperlinkcolor" val="tx"/>
                    </a:ext>
                  </a:extLst>
                </a:hlinkClick>
              </a:rPr>
              <a:t>www.trauma.reach.vic.gov.au</a:t>
            </a:r>
            <a:r>
              <a:rPr lang="en-NZ" altLang="en-US" sz="900" dirty="0">
                <a:solidFill>
                  <a:srgbClr val="FFFFFF"/>
                </a:solidFill>
              </a:rPr>
              <a:t> </a:t>
            </a:r>
            <a:endParaRPr lang="en-NZ" sz="900" dirty="0">
              <a:solidFill>
                <a:srgbClr val="FFFFFF"/>
              </a:solidFill>
            </a:endParaRPr>
          </a:p>
        </p:txBody>
      </p:sp>
      <p:pic>
        <p:nvPicPr>
          <p:cNvPr id="3" name="Picture 2" descr="See related image detail. Red leader 3d stock illustration. Illustration of person - 66386181">
            <a:extLst>
              <a:ext uri="{FF2B5EF4-FFF2-40B4-BE49-F238E27FC236}">
                <a16:creationId xmlns:a16="http://schemas.microsoft.com/office/drawing/2014/main" id="{DCDEF213-076A-49B8-DAF4-1B73CCF16B1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77260" y="3303337"/>
            <a:ext cx="1040629" cy="10406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8">
            <a:extLst>
              <a:ext uri="{FF2B5EF4-FFF2-40B4-BE49-F238E27FC236}">
                <a16:creationId xmlns:a16="http://schemas.microsoft.com/office/drawing/2014/main" id="{E79D8C49-6720-4C28-88AE-C5CFD8A24110}"/>
              </a:ext>
            </a:extLst>
          </p:cNvPr>
          <p:cNvSpPr>
            <a:spLocks noGrp="1" noChangeArrowheads="1"/>
          </p:cNvSpPr>
          <p:nvPr>
            <p:ph type="ctrTitle"/>
          </p:nvPr>
        </p:nvSpPr>
        <p:spPr>
          <a:xfrm>
            <a:off x="427081" y="360040"/>
            <a:ext cx="5476122" cy="3240360"/>
          </a:xfrm>
        </p:spPr>
        <p:txBody>
          <a:bodyPr vert="horz" lIns="91440" tIns="45720" rIns="91440" bIns="45720" rtlCol="0">
            <a:normAutofit/>
          </a:bodyPr>
          <a:lstStyle/>
          <a:p>
            <a:pPr algn="l"/>
            <a:r>
              <a:rPr lang="en-US" altLang="en-US" sz="4000" b="1" kern="1200" dirty="0">
                <a:latin typeface="+mn-lt"/>
                <a:ea typeface="+mj-ea"/>
                <a:cs typeface="+mj-cs"/>
              </a:rPr>
              <a:t>RESTORE Project:</a:t>
            </a:r>
            <a:br>
              <a:rPr lang="en-US" altLang="en-US" sz="4000" b="1" kern="1200" dirty="0">
                <a:latin typeface="+mn-lt"/>
                <a:ea typeface="+mj-ea"/>
                <a:cs typeface="+mj-cs"/>
              </a:rPr>
            </a:br>
            <a:r>
              <a:rPr lang="en-US" altLang="en-US" sz="4000" b="1" kern="1200" dirty="0">
                <a:latin typeface="+mn-lt"/>
                <a:ea typeface="+mj-ea"/>
                <a:cs typeface="+mj-cs"/>
              </a:rPr>
              <a:t>5-year follow-</a:t>
            </a:r>
            <a:r>
              <a:rPr lang="en-US" altLang="en-US" sz="4000" b="1" dirty="0">
                <a:latin typeface="+mn-lt"/>
              </a:rPr>
              <a:t>up study of children surviving </a:t>
            </a:r>
            <a:r>
              <a:rPr lang="en-US" altLang="en-US" sz="4000" b="1" kern="1200" dirty="0">
                <a:latin typeface="+mn-lt"/>
                <a:ea typeface="+mj-ea"/>
                <a:cs typeface="+mj-cs"/>
              </a:rPr>
              <a:t>serious childhood injury in Victoria, Australia</a:t>
            </a:r>
            <a:endParaRPr lang="en-US" altLang="en-US" sz="3600" b="1" kern="1200" dirty="0">
              <a:latin typeface="+mn-lt"/>
              <a:ea typeface="+mj-ea"/>
              <a:cs typeface="+mj-cs"/>
            </a:endParaRPr>
          </a:p>
        </p:txBody>
      </p:sp>
      <p:sp>
        <p:nvSpPr>
          <p:cNvPr id="8196" name="Subtitle 1">
            <a:extLst>
              <a:ext uri="{FF2B5EF4-FFF2-40B4-BE49-F238E27FC236}">
                <a16:creationId xmlns:a16="http://schemas.microsoft.com/office/drawing/2014/main" id="{0A4E6A58-01F9-4995-BFF0-D3AAAA638950}"/>
              </a:ext>
            </a:extLst>
          </p:cNvPr>
          <p:cNvSpPr>
            <a:spLocks noGrp="1" noChangeArrowheads="1"/>
          </p:cNvSpPr>
          <p:nvPr>
            <p:ph type="subTitle" idx="1"/>
          </p:nvPr>
        </p:nvSpPr>
        <p:spPr>
          <a:xfrm>
            <a:off x="427081" y="3905672"/>
            <a:ext cx="6034792" cy="2592288"/>
          </a:xfrm>
        </p:spPr>
        <p:txBody>
          <a:bodyPr vert="horz" lIns="91440" tIns="45720" rIns="91440" bIns="45720" rtlCol="0">
            <a:normAutofit/>
          </a:bodyPr>
          <a:lstStyle/>
          <a:p>
            <a:pPr algn="l"/>
            <a:r>
              <a:rPr lang="en-US" altLang="en-US" sz="2000" dirty="0"/>
              <a:t>Shanthi Ameratunga, Belinda Gabbe, Peter Cameron, Nicola Christie, James Harrison, Helen Jowett, Ronan Lyons, Andrew Nunn, Jennie Ponsford, Sandra Reeder, Warwick Teague</a:t>
            </a:r>
            <a:endParaRPr lang="en-US" altLang="en-US" sz="2000" baseline="30000" dirty="0"/>
          </a:p>
          <a:p>
            <a:pPr algn="l"/>
            <a:r>
              <a:rPr lang="en-US" altLang="en-US" sz="1400" dirty="0"/>
              <a:t>Monash University, Swansea University, UCL, Flinders University, University of Auckland, Royal Children’s Hospital, Victorian Spinal Cord Service </a:t>
            </a:r>
          </a:p>
        </p:txBody>
      </p:sp>
      <p:pic>
        <p:nvPicPr>
          <p:cNvPr id="1026" name="Picture 2">
            <a:extLst>
              <a:ext uri="{FF2B5EF4-FFF2-40B4-BE49-F238E27FC236}">
                <a16:creationId xmlns:a16="http://schemas.microsoft.com/office/drawing/2014/main" id="{57A69877-E592-453C-84B1-DF7486DC50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093" r="12130" b="-1"/>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DE05AB45-CA40-4BF5-8AF1-3D25EA3C6978}"/>
              </a:ext>
            </a:extLst>
          </p:cNvPr>
          <p:cNvSpPr txBox="1"/>
          <p:nvPr/>
        </p:nvSpPr>
        <p:spPr>
          <a:xfrm>
            <a:off x="7608168" y="6536377"/>
            <a:ext cx="4580784" cy="276999"/>
          </a:xfrm>
          <a:prstGeom prst="rect">
            <a:avLst/>
          </a:prstGeom>
          <a:noFill/>
        </p:spPr>
        <p:txBody>
          <a:bodyPr wrap="square">
            <a:spAutoFit/>
          </a:bodyPr>
          <a:lstStyle/>
          <a:p>
            <a:pPr algn="r"/>
            <a:r>
              <a:rPr lang="en-NZ" sz="1200" dirty="0">
                <a:solidFill>
                  <a:schemeClr val="bg1"/>
                </a:solidFill>
              </a:rPr>
              <a:t>https://www.monash.edu/medicine/sphpm/vstorm/home</a:t>
            </a:r>
          </a:p>
        </p:txBody>
      </p:sp>
      <p:sp>
        <p:nvSpPr>
          <p:cNvPr id="7" name="Rectangle 6">
            <a:extLst>
              <a:ext uri="{FF2B5EF4-FFF2-40B4-BE49-F238E27FC236}">
                <a16:creationId xmlns:a16="http://schemas.microsoft.com/office/drawing/2014/main" id="{2B79DFD6-49A7-42BA-8209-CF89755CAF10}"/>
              </a:ext>
            </a:extLst>
          </p:cNvPr>
          <p:cNvSpPr/>
          <p:nvPr/>
        </p:nvSpPr>
        <p:spPr>
          <a:xfrm>
            <a:off x="0" y="0"/>
            <a:ext cx="119336"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F353F3DE-DCD5-4262-BF84-D9303F0F25EE}"/>
              </a:ext>
            </a:extLst>
          </p:cNvPr>
          <p:cNvSpPr>
            <a:spLocks noGrp="1" noChangeArrowheads="1"/>
          </p:cNvSpPr>
          <p:nvPr>
            <p:ph type="title"/>
          </p:nvPr>
        </p:nvSpPr>
        <p:spPr>
          <a:xfrm>
            <a:off x="1119322" y="461725"/>
            <a:ext cx="10410268" cy="1212102"/>
          </a:xfrm>
          <a:solidFill>
            <a:srgbClr val="C00000"/>
          </a:solidFill>
        </p:spPr>
        <p:txBody>
          <a:bodyPr>
            <a:noAutofit/>
          </a:bodyPr>
          <a:lstStyle/>
          <a:p>
            <a:r>
              <a:rPr lang="en-AU" altLang="en-US" sz="3200" b="1" dirty="0">
                <a:solidFill>
                  <a:srgbClr val="FFFFFF"/>
                </a:solidFill>
              </a:rPr>
              <a:t>Population-based Prospective cohort study of Major Trauma* patients in Victorian State Trauma Registry</a:t>
            </a:r>
          </a:p>
        </p:txBody>
      </p:sp>
      <p:graphicFrame>
        <p:nvGraphicFramePr>
          <p:cNvPr id="2" name="Content Placeholder 1">
            <a:extLst>
              <a:ext uri="{FF2B5EF4-FFF2-40B4-BE49-F238E27FC236}">
                <a16:creationId xmlns:a16="http://schemas.microsoft.com/office/drawing/2014/main" id="{3B864AA5-7608-4101-BF2F-3AA0F3640829}"/>
              </a:ext>
            </a:extLst>
          </p:cNvPr>
          <p:cNvGraphicFramePr>
            <a:graphicFrameLocks noGrp="1"/>
          </p:cNvGraphicFramePr>
          <p:nvPr>
            <p:ph idx="1"/>
            <p:extLst>
              <p:ext uri="{D42A27DB-BD31-4B8C-83A1-F6EECF244321}">
                <p14:modId xmlns:p14="http://schemas.microsoft.com/office/powerpoint/2010/main" val="192043067"/>
              </p:ext>
            </p:extLst>
          </p:nvPr>
        </p:nvGraphicFramePr>
        <p:xfrm>
          <a:off x="1201432" y="2076685"/>
          <a:ext cx="10624123" cy="39809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B8EB555B-9684-439D-9A6E-9D22E258A7D0}"/>
              </a:ext>
            </a:extLst>
          </p:cNvPr>
          <p:cNvSpPr txBox="1"/>
          <p:nvPr/>
        </p:nvSpPr>
        <p:spPr>
          <a:xfrm>
            <a:off x="1160335" y="6326082"/>
            <a:ext cx="7383937" cy="400110"/>
          </a:xfrm>
          <a:prstGeom prst="rect">
            <a:avLst/>
          </a:prstGeom>
          <a:noFill/>
        </p:spPr>
        <p:txBody>
          <a:bodyPr wrap="square">
            <a:spAutoFit/>
          </a:bodyPr>
          <a:lstStyle/>
          <a:p>
            <a:r>
              <a:rPr lang="en-AU" altLang="en-US" sz="2000" dirty="0">
                <a:latin typeface="+mn-lt"/>
              </a:rPr>
              <a:t>*Injury Severity Score &gt;12, ICU &gt;24 hrs, ventilation or urgent surgery </a:t>
            </a:r>
            <a:endParaRPr lang="en-NZ" sz="2000" dirty="0">
              <a:latin typeface="+mn-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E9D01B6E-E401-44B8-8003-877F669EC96E}"/>
              </a:ext>
            </a:extLst>
          </p:cNvPr>
          <p:cNvSpPr>
            <a:spLocks noGrp="1"/>
          </p:cNvSpPr>
          <p:nvPr>
            <p:ph type="title"/>
          </p:nvPr>
        </p:nvSpPr>
        <p:spPr>
          <a:xfrm>
            <a:off x="1173562" y="-15206"/>
            <a:ext cx="10515600" cy="1325563"/>
          </a:xfrm>
        </p:spPr>
        <p:txBody>
          <a:bodyPr/>
          <a:lstStyle/>
          <a:p>
            <a:r>
              <a:rPr lang="en-US" b="1" dirty="0">
                <a:latin typeface="+mn-lt"/>
              </a:rPr>
              <a:t>KOSCHI categories at follow-up</a:t>
            </a:r>
          </a:p>
        </p:txBody>
      </p:sp>
      <p:graphicFrame>
        <p:nvGraphicFramePr>
          <p:cNvPr id="7" name="Chart 6">
            <a:extLst>
              <a:ext uri="{FF2B5EF4-FFF2-40B4-BE49-F238E27FC236}">
                <a16:creationId xmlns:a16="http://schemas.microsoft.com/office/drawing/2014/main" id="{44E71A42-96DC-4C04-9153-49A5C2108E95}"/>
              </a:ext>
            </a:extLst>
          </p:cNvPr>
          <p:cNvGraphicFramePr>
            <a:graphicFrameLocks/>
          </p:cNvGraphicFramePr>
          <p:nvPr>
            <p:extLst>
              <p:ext uri="{D42A27DB-BD31-4B8C-83A1-F6EECF244321}">
                <p14:modId xmlns:p14="http://schemas.microsoft.com/office/powerpoint/2010/main" val="1643815199"/>
              </p:ext>
            </p:extLst>
          </p:nvPr>
        </p:nvGraphicFramePr>
        <p:xfrm>
          <a:off x="1173562" y="1074054"/>
          <a:ext cx="9315473" cy="5696616"/>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6E6D3BD2-14B1-4B6D-BB23-77A8BDC84858}"/>
              </a:ext>
            </a:extLst>
          </p:cNvPr>
          <p:cNvSpPr/>
          <p:nvPr/>
        </p:nvSpPr>
        <p:spPr>
          <a:xfrm>
            <a:off x="0" y="0"/>
            <a:ext cx="119336"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566772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22">
            <a:extLst>
              <a:ext uri="{FF2B5EF4-FFF2-40B4-BE49-F238E27FC236}">
                <a16:creationId xmlns:a16="http://schemas.microsoft.com/office/drawing/2014/main" id="{8FE16BBC-796B-4240-9796-8254F7FE4251}"/>
              </a:ext>
            </a:extLst>
          </p:cNvPr>
          <p:cNvGraphicFramePr>
            <a:graphicFrameLocks/>
          </p:cNvGraphicFramePr>
          <p:nvPr>
            <p:extLst>
              <p:ext uri="{D42A27DB-BD31-4B8C-83A1-F6EECF244321}">
                <p14:modId xmlns:p14="http://schemas.microsoft.com/office/powerpoint/2010/main" val="2214200022"/>
              </p:ext>
            </p:extLst>
          </p:nvPr>
        </p:nvGraphicFramePr>
        <p:xfrm>
          <a:off x="623392" y="1772815"/>
          <a:ext cx="11377264" cy="4853955"/>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
            <a:extLst>
              <a:ext uri="{FF2B5EF4-FFF2-40B4-BE49-F238E27FC236}">
                <a16:creationId xmlns:a16="http://schemas.microsoft.com/office/drawing/2014/main" id="{C5C03278-7121-4C3D-B6EC-0CEC4B7FC9A8}"/>
              </a:ext>
            </a:extLst>
          </p:cNvPr>
          <p:cNvSpPr>
            <a:spLocks noGrp="1"/>
          </p:cNvSpPr>
          <p:nvPr>
            <p:ph type="title"/>
          </p:nvPr>
        </p:nvSpPr>
        <p:spPr>
          <a:xfrm>
            <a:off x="767408" y="231229"/>
            <a:ext cx="10730408" cy="1325563"/>
          </a:xfrm>
        </p:spPr>
        <p:txBody>
          <a:bodyPr/>
          <a:lstStyle/>
          <a:p>
            <a:r>
              <a:rPr lang="en-US" b="1" dirty="0">
                <a:latin typeface="+mn-lt"/>
              </a:rPr>
              <a:t>Health-Related Quality of Life at follow-up</a:t>
            </a:r>
          </a:p>
        </p:txBody>
      </p:sp>
      <p:sp>
        <p:nvSpPr>
          <p:cNvPr id="6" name="Rectangle 5">
            <a:extLst>
              <a:ext uri="{FF2B5EF4-FFF2-40B4-BE49-F238E27FC236}">
                <a16:creationId xmlns:a16="http://schemas.microsoft.com/office/drawing/2014/main" id="{A9963501-39F0-45B8-8219-91B1505A1E31}"/>
              </a:ext>
            </a:extLst>
          </p:cNvPr>
          <p:cNvSpPr/>
          <p:nvPr/>
        </p:nvSpPr>
        <p:spPr>
          <a:xfrm>
            <a:off x="0" y="0"/>
            <a:ext cx="119336"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914667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4DC5D-BB54-4F66-85ED-1337736C9F9F}"/>
              </a:ext>
            </a:extLst>
          </p:cNvPr>
          <p:cNvSpPr>
            <a:spLocks noGrp="1"/>
          </p:cNvSpPr>
          <p:nvPr>
            <p:ph type="title"/>
          </p:nvPr>
        </p:nvSpPr>
        <p:spPr>
          <a:xfrm>
            <a:off x="479376" y="237432"/>
            <a:ext cx="11521281" cy="1325563"/>
          </a:xfrm>
        </p:spPr>
        <p:txBody>
          <a:bodyPr/>
          <a:lstStyle/>
          <a:p>
            <a:r>
              <a:rPr lang="en-US" dirty="0">
                <a:latin typeface="+mn-lt"/>
              </a:rPr>
              <a:t>Factors associated*with adverse outcomes at 5yrs</a:t>
            </a:r>
            <a:endParaRPr lang="en-NZ" dirty="0">
              <a:latin typeface="+mn-lt"/>
            </a:endParaRPr>
          </a:p>
        </p:txBody>
      </p:sp>
      <p:graphicFrame>
        <p:nvGraphicFramePr>
          <p:cNvPr id="7" name="Table 7">
            <a:extLst>
              <a:ext uri="{FF2B5EF4-FFF2-40B4-BE49-F238E27FC236}">
                <a16:creationId xmlns:a16="http://schemas.microsoft.com/office/drawing/2014/main" id="{5F599428-05CF-4FF4-81C2-2A53B2014711}"/>
              </a:ext>
            </a:extLst>
          </p:cNvPr>
          <p:cNvGraphicFramePr>
            <a:graphicFrameLocks noGrp="1"/>
          </p:cNvGraphicFramePr>
          <p:nvPr>
            <p:ph idx="1"/>
          </p:nvPr>
        </p:nvGraphicFramePr>
        <p:xfrm>
          <a:off x="623392" y="1830460"/>
          <a:ext cx="10321824" cy="3977640"/>
        </p:xfrm>
        <a:graphic>
          <a:graphicData uri="http://schemas.openxmlformats.org/drawingml/2006/table">
            <a:tbl>
              <a:tblPr firstRow="1" bandRow="1">
                <a:tableStyleId>{5C22544A-7EE6-4342-B048-85BDC9FD1C3A}</a:tableStyleId>
              </a:tblPr>
              <a:tblGrid>
                <a:gridCol w="4095803">
                  <a:extLst>
                    <a:ext uri="{9D8B030D-6E8A-4147-A177-3AD203B41FA5}">
                      <a16:colId xmlns:a16="http://schemas.microsoft.com/office/drawing/2014/main" val="1503353156"/>
                    </a:ext>
                  </a:extLst>
                </a:gridCol>
                <a:gridCol w="1230725">
                  <a:extLst>
                    <a:ext uri="{9D8B030D-6E8A-4147-A177-3AD203B41FA5}">
                      <a16:colId xmlns:a16="http://schemas.microsoft.com/office/drawing/2014/main" val="1707401322"/>
                    </a:ext>
                  </a:extLst>
                </a:gridCol>
                <a:gridCol w="1520308">
                  <a:extLst>
                    <a:ext uri="{9D8B030D-6E8A-4147-A177-3AD203B41FA5}">
                      <a16:colId xmlns:a16="http://schemas.microsoft.com/office/drawing/2014/main" val="559247672"/>
                    </a:ext>
                  </a:extLst>
                </a:gridCol>
                <a:gridCol w="1665098">
                  <a:extLst>
                    <a:ext uri="{9D8B030D-6E8A-4147-A177-3AD203B41FA5}">
                      <a16:colId xmlns:a16="http://schemas.microsoft.com/office/drawing/2014/main" val="1901785015"/>
                    </a:ext>
                  </a:extLst>
                </a:gridCol>
                <a:gridCol w="1809890">
                  <a:extLst>
                    <a:ext uri="{9D8B030D-6E8A-4147-A177-3AD203B41FA5}">
                      <a16:colId xmlns:a16="http://schemas.microsoft.com/office/drawing/2014/main" val="2170408617"/>
                    </a:ext>
                  </a:extLst>
                </a:gridCol>
              </a:tblGrid>
              <a:tr h="370840">
                <a:tc>
                  <a:txBody>
                    <a:bodyPr/>
                    <a:lstStyle/>
                    <a:p>
                      <a:endParaRPr lang="en-NZ" dirty="0"/>
                    </a:p>
                  </a:txBody>
                  <a:tcPr marL="85955" marR="85955"/>
                </a:tc>
                <a:tc>
                  <a:txBody>
                    <a:bodyPr/>
                    <a:lstStyle/>
                    <a:p>
                      <a:pPr algn="ctr"/>
                      <a:r>
                        <a:rPr lang="en-US" dirty="0"/>
                        <a:t>KOSCHI</a:t>
                      </a:r>
                    </a:p>
                    <a:p>
                      <a:pPr algn="ctr"/>
                      <a:r>
                        <a:rPr lang="en-US" dirty="0"/>
                        <a:t>(Disability) </a:t>
                      </a:r>
                      <a:endParaRPr lang="en-NZ" dirty="0"/>
                    </a:p>
                  </a:txBody>
                  <a:tcPr marL="85955" marR="85955"/>
                </a:tc>
                <a:tc>
                  <a:txBody>
                    <a:bodyPr/>
                    <a:lstStyle/>
                    <a:p>
                      <a:pPr algn="ctr"/>
                      <a:r>
                        <a:rPr lang="en-US" dirty="0" err="1"/>
                        <a:t>PedsQL</a:t>
                      </a:r>
                      <a:r>
                        <a:rPr lang="en-US" dirty="0"/>
                        <a:t> </a:t>
                      </a:r>
                    </a:p>
                    <a:p>
                      <a:pPr algn="ctr"/>
                      <a:r>
                        <a:rPr lang="en-US" dirty="0"/>
                        <a:t>Total</a:t>
                      </a:r>
                      <a:endParaRPr lang="en-NZ" dirty="0"/>
                    </a:p>
                  </a:txBody>
                  <a:tcPr marL="85955" marR="85955"/>
                </a:tc>
                <a:tc>
                  <a:txBody>
                    <a:bodyPr/>
                    <a:lstStyle/>
                    <a:p>
                      <a:pPr algn="ctr"/>
                      <a:r>
                        <a:rPr lang="en-US" dirty="0" err="1"/>
                        <a:t>PedsQL</a:t>
                      </a:r>
                      <a:endParaRPr lang="en-US" dirty="0"/>
                    </a:p>
                    <a:p>
                      <a:pPr algn="ctr"/>
                      <a:r>
                        <a:rPr lang="en-US" dirty="0"/>
                        <a:t> Physical</a:t>
                      </a:r>
                      <a:endParaRPr lang="en-NZ" dirty="0"/>
                    </a:p>
                  </a:txBody>
                  <a:tcPr marL="85955" marR="85955"/>
                </a:tc>
                <a:tc>
                  <a:txBody>
                    <a:bodyPr/>
                    <a:lstStyle/>
                    <a:p>
                      <a:pPr algn="ctr"/>
                      <a:r>
                        <a:rPr lang="en-US" dirty="0" err="1"/>
                        <a:t>PedsQL</a:t>
                      </a:r>
                      <a:r>
                        <a:rPr lang="en-US" dirty="0"/>
                        <a:t> </a:t>
                      </a:r>
                    </a:p>
                    <a:p>
                      <a:pPr algn="ctr"/>
                      <a:r>
                        <a:rPr lang="en-US" dirty="0"/>
                        <a:t>Psychosocial</a:t>
                      </a:r>
                      <a:endParaRPr lang="en-NZ" dirty="0"/>
                    </a:p>
                  </a:txBody>
                  <a:tcPr marL="85955" marR="85955"/>
                </a:tc>
                <a:extLst>
                  <a:ext uri="{0D108BD9-81ED-4DB2-BD59-A6C34878D82A}">
                    <a16:rowId xmlns:a16="http://schemas.microsoft.com/office/drawing/2014/main" val="1287579658"/>
                  </a:ext>
                </a:extLst>
              </a:tr>
              <a:tr h="370840">
                <a:tc>
                  <a:txBody>
                    <a:bodyPr/>
                    <a:lstStyle/>
                    <a:p>
                      <a:r>
                        <a:rPr lang="en-US" sz="1800" b="1" dirty="0"/>
                        <a:t>Female</a:t>
                      </a:r>
                      <a:r>
                        <a:rPr lang="en-US" sz="1800" b="0" dirty="0"/>
                        <a:t> cf. male</a:t>
                      </a:r>
                      <a:endParaRPr lang="en-NZ" sz="1800" b="0" dirty="0"/>
                    </a:p>
                  </a:txBody>
                  <a:tcPr marL="85955" marR="85955"/>
                </a:tc>
                <a:tc>
                  <a:txBody>
                    <a:bodyPr/>
                    <a:lstStyle/>
                    <a:p>
                      <a:endParaRPr lang="en-NZ" sz="1400" dirty="0"/>
                    </a:p>
                  </a:txBody>
                  <a:tcPr marL="85955" marR="85955"/>
                </a:tc>
                <a:tc>
                  <a:txBody>
                    <a:bodyPr/>
                    <a:lstStyle/>
                    <a:p>
                      <a:endParaRPr lang="en-NZ" sz="1400" dirty="0"/>
                    </a:p>
                  </a:txBody>
                  <a:tcPr marL="85955" marR="85955"/>
                </a:tc>
                <a:tc>
                  <a:txBody>
                    <a:bodyPr/>
                    <a:lstStyle/>
                    <a:p>
                      <a:endParaRPr lang="en-NZ" sz="1400" dirty="0"/>
                    </a:p>
                  </a:txBody>
                  <a:tcPr marL="85955" marR="85955"/>
                </a:tc>
                <a:tc>
                  <a:txBody>
                    <a:bodyPr/>
                    <a:lstStyle/>
                    <a:p>
                      <a:endParaRPr lang="en-NZ" sz="1400" dirty="0"/>
                    </a:p>
                  </a:txBody>
                  <a:tcPr marL="85955" marR="85955"/>
                </a:tc>
                <a:extLst>
                  <a:ext uri="{0D108BD9-81ED-4DB2-BD59-A6C34878D82A}">
                    <a16:rowId xmlns:a16="http://schemas.microsoft.com/office/drawing/2014/main" val="3892423231"/>
                  </a:ext>
                </a:extLst>
              </a:tr>
              <a:tr h="370840">
                <a:tc>
                  <a:txBody>
                    <a:bodyPr/>
                    <a:lstStyle/>
                    <a:p>
                      <a:r>
                        <a:rPr lang="en-US" sz="1800" b="1" dirty="0"/>
                        <a:t>Adolescents</a:t>
                      </a:r>
                      <a:r>
                        <a:rPr lang="en-US" sz="1800" b="0" dirty="0"/>
                        <a:t> cf. younger children</a:t>
                      </a:r>
                      <a:endParaRPr lang="en-NZ" sz="1800" b="0" dirty="0"/>
                    </a:p>
                  </a:txBody>
                  <a:tcPr marL="85955" marR="85955"/>
                </a:tc>
                <a:tc>
                  <a:txBody>
                    <a:bodyPr/>
                    <a:lstStyle/>
                    <a:p>
                      <a:endParaRPr lang="en-NZ" sz="1400" dirty="0"/>
                    </a:p>
                  </a:txBody>
                  <a:tcPr marL="85955" marR="85955"/>
                </a:tc>
                <a:tc>
                  <a:txBody>
                    <a:bodyPr/>
                    <a:lstStyle/>
                    <a:p>
                      <a:endParaRPr lang="en-NZ" sz="1400" dirty="0"/>
                    </a:p>
                  </a:txBody>
                  <a:tcPr marL="85955" marR="85955"/>
                </a:tc>
                <a:tc>
                  <a:txBody>
                    <a:bodyPr/>
                    <a:lstStyle/>
                    <a:p>
                      <a:endParaRPr lang="en-NZ" sz="1400" dirty="0"/>
                    </a:p>
                  </a:txBody>
                  <a:tcPr marL="85955" marR="85955"/>
                </a:tc>
                <a:tc>
                  <a:txBody>
                    <a:bodyPr/>
                    <a:lstStyle/>
                    <a:p>
                      <a:endParaRPr lang="en-NZ" sz="1400"/>
                    </a:p>
                  </a:txBody>
                  <a:tcPr marL="85955" marR="85955"/>
                </a:tc>
                <a:extLst>
                  <a:ext uri="{0D108BD9-81ED-4DB2-BD59-A6C34878D82A}">
                    <a16:rowId xmlns:a16="http://schemas.microsoft.com/office/drawing/2014/main" val="2335304805"/>
                  </a:ext>
                </a:extLst>
              </a:tr>
              <a:tr h="370840">
                <a:tc>
                  <a:txBody>
                    <a:bodyPr/>
                    <a:lstStyle/>
                    <a:p>
                      <a:r>
                        <a:rPr lang="en-US" sz="1800" b="1" dirty="0"/>
                        <a:t>Lower socioeconomic status </a:t>
                      </a:r>
                      <a:r>
                        <a:rPr lang="en-US" sz="1800" b="0" dirty="0"/>
                        <a:t>cf. high</a:t>
                      </a:r>
                      <a:endParaRPr lang="en-NZ" sz="1800" b="0" dirty="0"/>
                    </a:p>
                  </a:txBody>
                  <a:tcPr marL="85955" marR="85955"/>
                </a:tc>
                <a:tc>
                  <a:txBody>
                    <a:bodyPr/>
                    <a:lstStyle/>
                    <a:p>
                      <a:endParaRPr lang="en-NZ" sz="1400" dirty="0"/>
                    </a:p>
                  </a:txBody>
                  <a:tcPr marL="85955" marR="85955"/>
                </a:tc>
                <a:tc>
                  <a:txBody>
                    <a:bodyPr/>
                    <a:lstStyle/>
                    <a:p>
                      <a:endParaRPr lang="en-NZ" sz="1400" dirty="0"/>
                    </a:p>
                  </a:txBody>
                  <a:tcPr marL="85955" marR="85955"/>
                </a:tc>
                <a:tc>
                  <a:txBody>
                    <a:bodyPr/>
                    <a:lstStyle/>
                    <a:p>
                      <a:endParaRPr lang="en-NZ" sz="1400" dirty="0"/>
                    </a:p>
                  </a:txBody>
                  <a:tcPr marL="85955" marR="85955"/>
                </a:tc>
                <a:tc>
                  <a:txBody>
                    <a:bodyPr/>
                    <a:lstStyle/>
                    <a:p>
                      <a:endParaRPr lang="en-NZ" sz="1400"/>
                    </a:p>
                  </a:txBody>
                  <a:tcPr marL="85955" marR="85955"/>
                </a:tc>
                <a:extLst>
                  <a:ext uri="{0D108BD9-81ED-4DB2-BD59-A6C34878D82A}">
                    <a16:rowId xmlns:a16="http://schemas.microsoft.com/office/drawing/2014/main" val="3333955489"/>
                  </a:ext>
                </a:extLst>
              </a:tr>
              <a:tr h="370840">
                <a:tc>
                  <a:txBody>
                    <a:bodyPr/>
                    <a:lstStyle/>
                    <a:p>
                      <a:r>
                        <a:rPr lang="en-US" sz="1800" b="1" dirty="0"/>
                        <a:t>Regional/remote regions </a:t>
                      </a:r>
                      <a:r>
                        <a:rPr lang="en-US" sz="1800" b="0" dirty="0"/>
                        <a:t>cf. Major cities</a:t>
                      </a:r>
                      <a:endParaRPr lang="en-NZ" sz="1800" b="0" dirty="0"/>
                    </a:p>
                  </a:txBody>
                  <a:tcPr marL="85955" marR="85955"/>
                </a:tc>
                <a:tc>
                  <a:txBody>
                    <a:bodyPr/>
                    <a:lstStyle/>
                    <a:p>
                      <a:endParaRPr lang="en-NZ" sz="1400" dirty="0"/>
                    </a:p>
                  </a:txBody>
                  <a:tcPr marL="85955" marR="85955"/>
                </a:tc>
                <a:tc>
                  <a:txBody>
                    <a:bodyPr/>
                    <a:lstStyle/>
                    <a:p>
                      <a:endParaRPr lang="en-NZ" sz="1400" dirty="0"/>
                    </a:p>
                  </a:txBody>
                  <a:tcPr marL="85955" marR="85955"/>
                </a:tc>
                <a:tc>
                  <a:txBody>
                    <a:bodyPr/>
                    <a:lstStyle/>
                    <a:p>
                      <a:endParaRPr lang="en-NZ" sz="1400" dirty="0"/>
                    </a:p>
                  </a:txBody>
                  <a:tcPr marL="85955" marR="85955"/>
                </a:tc>
                <a:tc>
                  <a:txBody>
                    <a:bodyPr/>
                    <a:lstStyle/>
                    <a:p>
                      <a:endParaRPr lang="en-NZ" sz="1400" dirty="0"/>
                    </a:p>
                  </a:txBody>
                  <a:tcPr marL="85955" marR="85955"/>
                </a:tc>
                <a:extLst>
                  <a:ext uri="{0D108BD9-81ED-4DB2-BD59-A6C34878D82A}">
                    <a16:rowId xmlns:a16="http://schemas.microsoft.com/office/drawing/2014/main" val="1752860420"/>
                  </a:ext>
                </a:extLst>
              </a:tr>
              <a:tr h="370840">
                <a:tc>
                  <a:txBody>
                    <a:bodyPr/>
                    <a:lstStyle/>
                    <a:p>
                      <a:r>
                        <a:rPr lang="en-US" sz="1800" b="1" dirty="0"/>
                        <a:t>Comorbidities</a:t>
                      </a:r>
                      <a:r>
                        <a:rPr lang="en-US" sz="1800" b="0" dirty="0"/>
                        <a:t> cf. no comorbidities</a:t>
                      </a:r>
                      <a:endParaRPr lang="en-NZ" sz="1800" b="0" dirty="0"/>
                    </a:p>
                  </a:txBody>
                  <a:tcPr marL="85955" marR="85955"/>
                </a:tc>
                <a:tc>
                  <a:txBody>
                    <a:bodyPr/>
                    <a:lstStyle/>
                    <a:p>
                      <a:endParaRPr lang="en-NZ" sz="1400" dirty="0"/>
                    </a:p>
                  </a:txBody>
                  <a:tcPr marL="85955" marR="85955"/>
                </a:tc>
                <a:tc>
                  <a:txBody>
                    <a:bodyPr/>
                    <a:lstStyle/>
                    <a:p>
                      <a:endParaRPr lang="en-NZ" sz="1400" dirty="0"/>
                    </a:p>
                  </a:txBody>
                  <a:tcPr marL="85955" marR="85955"/>
                </a:tc>
                <a:tc>
                  <a:txBody>
                    <a:bodyPr/>
                    <a:lstStyle/>
                    <a:p>
                      <a:endParaRPr lang="en-NZ" sz="1400" dirty="0"/>
                    </a:p>
                  </a:txBody>
                  <a:tcPr marL="85955" marR="85955"/>
                </a:tc>
                <a:tc>
                  <a:txBody>
                    <a:bodyPr/>
                    <a:lstStyle/>
                    <a:p>
                      <a:endParaRPr lang="en-NZ" sz="1400" dirty="0"/>
                    </a:p>
                  </a:txBody>
                  <a:tcPr marL="85955" marR="85955"/>
                </a:tc>
                <a:extLst>
                  <a:ext uri="{0D108BD9-81ED-4DB2-BD59-A6C34878D82A}">
                    <a16:rowId xmlns:a16="http://schemas.microsoft.com/office/drawing/2014/main" val="3332293578"/>
                  </a:ext>
                </a:extLst>
              </a:tr>
              <a:tr h="370840">
                <a:tc>
                  <a:txBody>
                    <a:bodyPr/>
                    <a:lstStyle/>
                    <a:p>
                      <a:r>
                        <a:rPr lang="en-US" sz="1800" b="1" dirty="0"/>
                        <a:t>Compensable injury </a:t>
                      </a:r>
                      <a:r>
                        <a:rPr lang="en-US" sz="1800" b="0" dirty="0"/>
                        <a:t>cf. non-compensable</a:t>
                      </a:r>
                      <a:endParaRPr lang="en-NZ" sz="1800" b="0" dirty="0"/>
                    </a:p>
                  </a:txBody>
                  <a:tcPr marL="85955" marR="85955"/>
                </a:tc>
                <a:tc>
                  <a:txBody>
                    <a:bodyPr/>
                    <a:lstStyle/>
                    <a:p>
                      <a:endParaRPr lang="en-NZ" sz="1400" dirty="0"/>
                    </a:p>
                  </a:txBody>
                  <a:tcPr marL="85955" marR="85955"/>
                </a:tc>
                <a:tc>
                  <a:txBody>
                    <a:bodyPr/>
                    <a:lstStyle/>
                    <a:p>
                      <a:endParaRPr lang="en-NZ" sz="1400" dirty="0"/>
                    </a:p>
                  </a:txBody>
                  <a:tcPr marL="85955" marR="85955"/>
                </a:tc>
                <a:tc>
                  <a:txBody>
                    <a:bodyPr/>
                    <a:lstStyle/>
                    <a:p>
                      <a:endParaRPr lang="en-NZ" sz="1400" dirty="0"/>
                    </a:p>
                  </a:txBody>
                  <a:tcPr marL="85955" marR="85955"/>
                </a:tc>
                <a:tc>
                  <a:txBody>
                    <a:bodyPr/>
                    <a:lstStyle/>
                    <a:p>
                      <a:endParaRPr lang="en-NZ" sz="1400" dirty="0"/>
                    </a:p>
                  </a:txBody>
                  <a:tcPr marL="85955" marR="85955"/>
                </a:tc>
                <a:extLst>
                  <a:ext uri="{0D108BD9-81ED-4DB2-BD59-A6C34878D82A}">
                    <a16:rowId xmlns:a16="http://schemas.microsoft.com/office/drawing/2014/main" val="3977292986"/>
                  </a:ext>
                </a:extLst>
              </a:tr>
              <a:tr h="370840">
                <a:tc>
                  <a:txBody>
                    <a:bodyPr/>
                    <a:lstStyle/>
                    <a:p>
                      <a:r>
                        <a:rPr lang="en-US" sz="1800" b="1" dirty="0"/>
                        <a:t>Intentional injury </a:t>
                      </a:r>
                      <a:r>
                        <a:rPr lang="en-US" sz="1800" b="0" dirty="0"/>
                        <a:t>cf. Unintentional injury</a:t>
                      </a:r>
                      <a:endParaRPr lang="en-NZ" sz="1800" b="0" dirty="0"/>
                    </a:p>
                  </a:txBody>
                  <a:tcPr marL="85955" marR="85955"/>
                </a:tc>
                <a:tc>
                  <a:txBody>
                    <a:bodyPr/>
                    <a:lstStyle/>
                    <a:p>
                      <a:endParaRPr lang="en-NZ" sz="1400" dirty="0"/>
                    </a:p>
                  </a:txBody>
                  <a:tcPr marL="85955" marR="85955"/>
                </a:tc>
                <a:tc>
                  <a:txBody>
                    <a:bodyPr/>
                    <a:lstStyle/>
                    <a:p>
                      <a:endParaRPr lang="en-NZ" sz="1400" dirty="0"/>
                    </a:p>
                  </a:txBody>
                  <a:tcPr marL="85955" marR="85955"/>
                </a:tc>
                <a:tc>
                  <a:txBody>
                    <a:bodyPr/>
                    <a:lstStyle/>
                    <a:p>
                      <a:endParaRPr lang="en-NZ" sz="1400"/>
                    </a:p>
                  </a:txBody>
                  <a:tcPr marL="85955" marR="85955"/>
                </a:tc>
                <a:tc>
                  <a:txBody>
                    <a:bodyPr/>
                    <a:lstStyle/>
                    <a:p>
                      <a:endParaRPr lang="en-NZ" sz="1400" dirty="0"/>
                    </a:p>
                  </a:txBody>
                  <a:tcPr marL="85955" marR="85955"/>
                </a:tc>
                <a:extLst>
                  <a:ext uri="{0D108BD9-81ED-4DB2-BD59-A6C34878D82A}">
                    <a16:rowId xmlns:a16="http://schemas.microsoft.com/office/drawing/2014/main" val="1019453064"/>
                  </a:ext>
                </a:extLst>
              </a:tr>
              <a:tr h="370840">
                <a:tc>
                  <a:txBody>
                    <a:bodyPr/>
                    <a:lstStyle/>
                    <a:p>
                      <a:r>
                        <a:rPr lang="en-US" sz="1800" b="1" dirty="0"/>
                        <a:t>Non-Road Traffic Injury </a:t>
                      </a:r>
                      <a:r>
                        <a:rPr lang="en-US" sz="1800" b="0" dirty="0"/>
                        <a:t>(non-RTI) cf. RTI</a:t>
                      </a:r>
                      <a:endParaRPr lang="en-NZ" sz="1800" b="0" dirty="0"/>
                    </a:p>
                  </a:txBody>
                  <a:tcPr marL="85955" marR="85955"/>
                </a:tc>
                <a:tc>
                  <a:txBody>
                    <a:bodyPr/>
                    <a:lstStyle/>
                    <a:p>
                      <a:endParaRPr lang="en-NZ" sz="1400" dirty="0"/>
                    </a:p>
                  </a:txBody>
                  <a:tcPr marL="85955" marR="85955"/>
                </a:tc>
                <a:tc>
                  <a:txBody>
                    <a:bodyPr/>
                    <a:lstStyle/>
                    <a:p>
                      <a:endParaRPr lang="en-NZ" sz="1400" dirty="0"/>
                    </a:p>
                  </a:txBody>
                  <a:tcPr marL="85955" marR="85955"/>
                </a:tc>
                <a:tc>
                  <a:txBody>
                    <a:bodyPr/>
                    <a:lstStyle/>
                    <a:p>
                      <a:endParaRPr lang="en-NZ" sz="1400" dirty="0"/>
                    </a:p>
                  </a:txBody>
                  <a:tcPr marL="85955" marR="85955"/>
                </a:tc>
                <a:tc>
                  <a:txBody>
                    <a:bodyPr/>
                    <a:lstStyle/>
                    <a:p>
                      <a:endParaRPr lang="en-NZ" sz="1400" dirty="0"/>
                    </a:p>
                  </a:txBody>
                  <a:tcPr marL="85955" marR="85955"/>
                </a:tc>
                <a:extLst>
                  <a:ext uri="{0D108BD9-81ED-4DB2-BD59-A6C34878D82A}">
                    <a16:rowId xmlns:a16="http://schemas.microsoft.com/office/drawing/2014/main" val="1838231820"/>
                  </a:ext>
                </a:extLst>
              </a:tr>
              <a:tr h="370840">
                <a:tc>
                  <a:txBody>
                    <a:bodyPr/>
                    <a:lstStyle/>
                    <a:p>
                      <a:r>
                        <a:rPr lang="en-US" sz="1800" b="1" dirty="0"/>
                        <a:t>Head injury </a:t>
                      </a:r>
                      <a:r>
                        <a:rPr lang="en-US" sz="1800" b="0" dirty="0"/>
                        <a:t>cf. no head injury</a:t>
                      </a:r>
                      <a:endParaRPr lang="en-NZ" sz="1800" b="0" dirty="0"/>
                    </a:p>
                  </a:txBody>
                  <a:tcPr marL="85955" marR="85955"/>
                </a:tc>
                <a:tc>
                  <a:txBody>
                    <a:bodyPr/>
                    <a:lstStyle/>
                    <a:p>
                      <a:endParaRPr lang="en-NZ" sz="1400" dirty="0"/>
                    </a:p>
                  </a:txBody>
                  <a:tcPr marL="85955" marR="85955"/>
                </a:tc>
                <a:tc>
                  <a:txBody>
                    <a:bodyPr/>
                    <a:lstStyle/>
                    <a:p>
                      <a:endParaRPr lang="en-NZ" sz="1400" dirty="0"/>
                    </a:p>
                  </a:txBody>
                  <a:tcPr marL="85955" marR="85955"/>
                </a:tc>
                <a:tc>
                  <a:txBody>
                    <a:bodyPr/>
                    <a:lstStyle/>
                    <a:p>
                      <a:endParaRPr lang="en-NZ" sz="1400"/>
                    </a:p>
                  </a:txBody>
                  <a:tcPr marL="85955" marR="85955"/>
                </a:tc>
                <a:tc>
                  <a:txBody>
                    <a:bodyPr/>
                    <a:lstStyle/>
                    <a:p>
                      <a:endParaRPr lang="en-NZ" sz="1400" dirty="0"/>
                    </a:p>
                  </a:txBody>
                  <a:tcPr marL="85955" marR="85955"/>
                </a:tc>
                <a:extLst>
                  <a:ext uri="{0D108BD9-81ED-4DB2-BD59-A6C34878D82A}">
                    <a16:rowId xmlns:a16="http://schemas.microsoft.com/office/drawing/2014/main" val="483918330"/>
                  </a:ext>
                </a:extLst>
              </a:tr>
            </a:tbl>
          </a:graphicData>
        </a:graphic>
      </p:graphicFrame>
      <p:sp>
        <p:nvSpPr>
          <p:cNvPr id="6" name="Slide Number Placeholder 5">
            <a:extLst>
              <a:ext uri="{FF2B5EF4-FFF2-40B4-BE49-F238E27FC236}">
                <a16:creationId xmlns:a16="http://schemas.microsoft.com/office/drawing/2014/main" id="{BCBA8B42-5696-4118-8832-2FF2657C8F82}"/>
              </a:ext>
            </a:extLst>
          </p:cNvPr>
          <p:cNvSpPr>
            <a:spLocks noGrp="1"/>
          </p:cNvSpPr>
          <p:nvPr>
            <p:ph type="sldNum" sz="quarter" idx="12"/>
          </p:nvPr>
        </p:nvSpPr>
        <p:spPr>
          <a:xfrm>
            <a:off x="8656763" y="6351033"/>
            <a:ext cx="2743200" cy="365125"/>
          </a:xfrm>
        </p:spPr>
        <p:txBody>
          <a:bodyPr/>
          <a:lstStyle/>
          <a:p>
            <a:pPr>
              <a:defRPr/>
            </a:pPr>
            <a:fld id="{B14EFAC8-647C-4150-B9C3-307ECB43B7D4}" type="slidenum">
              <a:rPr lang="en-AU" altLang="en-US" smtClean="0"/>
              <a:pPr>
                <a:defRPr/>
              </a:pPr>
              <a:t>14</a:t>
            </a:fld>
            <a:endParaRPr lang="en-AU" altLang="en-US"/>
          </a:p>
        </p:txBody>
      </p:sp>
      <p:sp>
        <p:nvSpPr>
          <p:cNvPr id="32" name="Oval 31">
            <a:extLst>
              <a:ext uri="{FF2B5EF4-FFF2-40B4-BE49-F238E27FC236}">
                <a16:creationId xmlns:a16="http://schemas.microsoft.com/office/drawing/2014/main" id="{BB2CEBE8-FDFE-4C27-9FE0-C25138065ADA}"/>
              </a:ext>
            </a:extLst>
          </p:cNvPr>
          <p:cNvSpPr/>
          <p:nvPr/>
        </p:nvSpPr>
        <p:spPr bwMode="auto">
          <a:xfrm>
            <a:off x="5244509" y="5134164"/>
            <a:ext cx="275427" cy="259675"/>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1" hangingPunct="1">
              <a:spcBef>
                <a:spcPct val="50000"/>
              </a:spcBef>
            </a:pPr>
            <a:endParaRPr lang="en-NZ" sz="600">
              <a:latin typeface="Arial" charset="0"/>
              <a:ea typeface="Arial" charset="0"/>
              <a:cs typeface="Arial" charset="0"/>
            </a:endParaRPr>
          </a:p>
        </p:txBody>
      </p:sp>
      <p:sp>
        <p:nvSpPr>
          <p:cNvPr id="40" name="Oval 39">
            <a:extLst>
              <a:ext uri="{FF2B5EF4-FFF2-40B4-BE49-F238E27FC236}">
                <a16:creationId xmlns:a16="http://schemas.microsoft.com/office/drawing/2014/main" id="{B3F70871-FB70-4F7E-9F5E-92EEEDDA989A}"/>
              </a:ext>
            </a:extLst>
          </p:cNvPr>
          <p:cNvSpPr/>
          <p:nvPr/>
        </p:nvSpPr>
        <p:spPr bwMode="auto">
          <a:xfrm>
            <a:off x="5244509" y="5498193"/>
            <a:ext cx="275427" cy="259675"/>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1" hangingPunct="1">
              <a:spcBef>
                <a:spcPct val="50000"/>
              </a:spcBef>
            </a:pPr>
            <a:endParaRPr lang="en-NZ" sz="600">
              <a:latin typeface="Arial" charset="0"/>
              <a:ea typeface="Arial" charset="0"/>
              <a:cs typeface="Arial" charset="0"/>
            </a:endParaRPr>
          </a:p>
        </p:txBody>
      </p:sp>
      <p:sp>
        <p:nvSpPr>
          <p:cNvPr id="41" name="Oval 40">
            <a:extLst>
              <a:ext uri="{FF2B5EF4-FFF2-40B4-BE49-F238E27FC236}">
                <a16:creationId xmlns:a16="http://schemas.microsoft.com/office/drawing/2014/main" id="{2E83BD00-88EB-467C-AA84-F7B76C1783F8}"/>
              </a:ext>
            </a:extLst>
          </p:cNvPr>
          <p:cNvSpPr/>
          <p:nvPr/>
        </p:nvSpPr>
        <p:spPr bwMode="auto">
          <a:xfrm>
            <a:off x="5244509" y="4746132"/>
            <a:ext cx="275427" cy="259675"/>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1" hangingPunct="1">
              <a:spcBef>
                <a:spcPct val="50000"/>
              </a:spcBef>
            </a:pPr>
            <a:endParaRPr lang="en-NZ" sz="600">
              <a:latin typeface="Arial" charset="0"/>
              <a:ea typeface="Arial" charset="0"/>
              <a:cs typeface="Arial" charset="0"/>
            </a:endParaRPr>
          </a:p>
        </p:txBody>
      </p:sp>
      <p:sp>
        <p:nvSpPr>
          <p:cNvPr id="42" name="Oval 41">
            <a:extLst>
              <a:ext uri="{FF2B5EF4-FFF2-40B4-BE49-F238E27FC236}">
                <a16:creationId xmlns:a16="http://schemas.microsoft.com/office/drawing/2014/main" id="{AFDA28EF-2E07-48B8-A40C-96E8F9A0DFF2}"/>
              </a:ext>
            </a:extLst>
          </p:cNvPr>
          <p:cNvSpPr/>
          <p:nvPr/>
        </p:nvSpPr>
        <p:spPr bwMode="auto">
          <a:xfrm>
            <a:off x="5244509" y="4391380"/>
            <a:ext cx="275427" cy="281315"/>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1" hangingPunct="1">
              <a:spcBef>
                <a:spcPct val="50000"/>
              </a:spcBef>
            </a:pPr>
            <a:endParaRPr lang="en-NZ" sz="700">
              <a:latin typeface="Arial" charset="0"/>
              <a:ea typeface="Arial" charset="0"/>
              <a:cs typeface="Arial" charset="0"/>
            </a:endParaRPr>
          </a:p>
        </p:txBody>
      </p:sp>
      <p:sp>
        <p:nvSpPr>
          <p:cNvPr id="43" name="Oval 42">
            <a:extLst>
              <a:ext uri="{FF2B5EF4-FFF2-40B4-BE49-F238E27FC236}">
                <a16:creationId xmlns:a16="http://schemas.microsoft.com/office/drawing/2014/main" id="{9B73442B-79A9-471E-AF6D-8F5CF6FDEA80}"/>
              </a:ext>
            </a:extLst>
          </p:cNvPr>
          <p:cNvSpPr/>
          <p:nvPr/>
        </p:nvSpPr>
        <p:spPr bwMode="auto">
          <a:xfrm>
            <a:off x="5238206" y="3666223"/>
            <a:ext cx="275427" cy="281315"/>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1" hangingPunct="1">
              <a:spcBef>
                <a:spcPct val="50000"/>
              </a:spcBef>
            </a:pPr>
            <a:endParaRPr lang="en-NZ" sz="700">
              <a:latin typeface="Arial" charset="0"/>
              <a:ea typeface="Arial" charset="0"/>
              <a:cs typeface="Arial" charset="0"/>
            </a:endParaRPr>
          </a:p>
        </p:txBody>
      </p:sp>
      <p:sp>
        <p:nvSpPr>
          <p:cNvPr id="44" name="Oval 43">
            <a:extLst>
              <a:ext uri="{FF2B5EF4-FFF2-40B4-BE49-F238E27FC236}">
                <a16:creationId xmlns:a16="http://schemas.microsoft.com/office/drawing/2014/main" id="{672EC5ED-82FD-4618-AE59-AE9E24C0025A}"/>
              </a:ext>
            </a:extLst>
          </p:cNvPr>
          <p:cNvSpPr/>
          <p:nvPr/>
        </p:nvSpPr>
        <p:spPr bwMode="auto">
          <a:xfrm>
            <a:off x="5244509" y="3258101"/>
            <a:ext cx="275427" cy="281315"/>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1" hangingPunct="1">
              <a:spcBef>
                <a:spcPct val="50000"/>
              </a:spcBef>
            </a:pPr>
            <a:endParaRPr lang="en-NZ" sz="700">
              <a:latin typeface="Arial" charset="0"/>
              <a:ea typeface="Arial" charset="0"/>
              <a:cs typeface="Arial" charset="0"/>
            </a:endParaRPr>
          </a:p>
        </p:txBody>
      </p:sp>
      <p:sp>
        <p:nvSpPr>
          <p:cNvPr id="45" name="Oval 44">
            <a:extLst>
              <a:ext uri="{FF2B5EF4-FFF2-40B4-BE49-F238E27FC236}">
                <a16:creationId xmlns:a16="http://schemas.microsoft.com/office/drawing/2014/main" id="{E8DCDA7E-511C-4421-B474-B90F413EF08C}"/>
              </a:ext>
            </a:extLst>
          </p:cNvPr>
          <p:cNvSpPr/>
          <p:nvPr/>
        </p:nvSpPr>
        <p:spPr bwMode="auto">
          <a:xfrm>
            <a:off x="6540653" y="5482351"/>
            <a:ext cx="275427" cy="281315"/>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1" hangingPunct="1">
              <a:spcBef>
                <a:spcPct val="50000"/>
              </a:spcBef>
            </a:pPr>
            <a:endParaRPr lang="en-NZ" sz="700">
              <a:latin typeface="Arial" charset="0"/>
              <a:ea typeface="Arial" charset="0"/>
              <a:cs typeface="Arial" charset="0"/>
            </a:endParaRPr>
          </a:p>
        </p:txBody>
      </p:sp>
      <p:sp>
        <p:nvSpPr>
          <p:cNvPr id="47" name="Oval 46">
            <a:extLst>
              <a:ext uri="{FF2B5EF4-FFF2-40B4-BE49-F238E27FC236}">
                <a16:creationId xmlns:a16="http://schemas.microsoft.com/office/drawing/2014/main" id="{E34FF821-1952-43B6-93FC-735AA5FB4878}"/>
              </a:ext>
            </a:extLst>
          </p:cNvPr>
          <p:cNvSpPr/>
          <p:nvPr/>
        </p:nvSpPr>
        <p:spPr bwMode="auto">
          <a:xfrm>
            <a:off x="6540653" y="5116532"/>
            <a:ext cx="275427" cy="281315"/>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1" hangingPunct="1">
              <a:spcBef>
                <a:spcPct val="50000"/>
              </a:spcBef>
            </a:pPr>
            <a:endParaRPr lang="en-NZ" sz="700">
              <a:latin typeface="Arial" charset="0"/>
              <a:ea typeface="Arial" charset="0"/>
              <a:cs typeface="Arial" charset="0"/>
            </a:endParaRPr>
          </a:p>
        </p:txBody>
      </p:sp>
      <p:sp>
        <p:nvSpPr>
          <p:cNvPr id="48" name="Oval 47">
            <a:extLst>
              <a:ext uri="{FF2B5EF4-FFF2-40B4-BE49-F238E27FC236}">
                <a16:creationId xmlns:a16="http://schemas.microsoft.com/office/drawing/2014/main" id="{0BC6448B-0F71-49DA-8A85-1BE1439A5C37}"/>
              </a:ext>
            </a:extLst>
          </p:cNvPr>
          <p:cNvSpPr/>
          <p:nvPr/>
        </p:nvSpPr>
        <p:spPr bwMode="auto">
          <a:xfrm>
            <a:off x="6540653" y="4742875"/>
            <a:ext cx="275427" cy="281315"/>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1" hangingPunct="1">
              <a:spcBef>
                <a:spcPct val="50000"/>
              </a:spcBef>
            </a:pPr>
            <a:endParaRPr lang="en-NZ" sz="700">
              <a:latin typeface="Arial" charset="0"/>
              <a:ea typeface="Arial" charset="0"/>
              <a:cs typeface="Arial" charset="0"/>
            </a:endParaRPr>
          </a:p>
        </p:txBody>
      </p:sp>
      <p:sp>
        <p:nvSpPr>
          <p:cNvPr id="49" name="Oval 48">
            <a:extLst>
              <a:ext uri="{FF2B5EF4-FFF2-40B4-BE49-F238E27FC236}">
                <a16:creationId xmlns:a16="http://schemas.microsoft.com/office/drawing/2014/main" id="{9443489A-0B8B-4748-8CCC-C3245C6F1487}"/>
              </a:ext>
            </a:extLst>
          </p:cNvPr>
          <p:cNvSpPr/>
          <p:nvPr/>
        </p:nvSpPr>
        <p:spPr bwMode="auto">
          <a:xfrm>
            <a:off x="6540653" y="4391380"/>
            <a:ext cx="275427" cy="281315"/>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1" hangingPunct="1">
              <a:spcBef>
                <a:spcPct val="50000"/>
              </a:spcBef>
            </a:pPr>
            <a:endParaRPr lang="en-NZ" sz="700">
              <a:latin typeface="Arial" charset="0"/>
              <a:ea typeface="Arial" charset="0"/>
              <a:cs typeface="Arial" charset="0"/>
            </a:endParaRPr>
          </a:p>
        </p:txBody>
      </p:sp>
      <p:sp>
        <p:nvSpPr>
          <p:cNvPr id="50" name="Oval 49">
            <a:extLst>
              <a:ext uri="{FF2B5EF4-FFF2-40B4-BE49-F238E27FC236}">
                <a16:creationId xmlns:a16="http://schemas.microsoft.com/office/drawing/2014/main" id="{D5F18B17-0CEC-4691-A24F-F6E676533A9E}"/>
              </a:ext>
            </a:extLst>
          </p:cNvPr>
          <p:cNvSpPr/>
          <p:nvPr/>
        </p:nvSpPr>
        <p:spPr bwMode="auto">
          <a:xfrm>
            <a:off x="6540653" y="4005064"/>
            <a:ext cx="275427" cy="281315"/>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1" hangingPunct="1">
              <a:spcBef>
                <a:spcPct val="50000"/>
              </a:spcBef>
            </a:pPr>
            <a:endParaRPr lang="en-NZ" sz="700">
              <a:latin typeface="Arial" charset="0"/>
              <a:ea typeface="Arial" charset="0"/>
              <a:cs typeface="Arial" charset="0"/>
            </a:endParaRPr>
          </a:p>
        </p:txBody>
      </p:sp>
      <p:sp>
        <p:nvSpPr>
          <p:cNvPr id="51" name="Oval 50">
            <a:extLst>
              <a:ext uri="{FF2B5EF4-FFF2-40B4-BE49-F238E27FC236}">
                <a16:creationId xmlns:a16="http://schemas.microsoft.com/office/drawing/2014/main" id="{A4E08FBE-F57B-4D1D-9EE1-00BC5E3EA34A}"/>
              </a:ext>
            </a:extLst>
          </p:cNvPr>
          <p:cNvSpPr/>
          <p:nvPr/>
        </p:nvSpPr>
        <p:spPr bwMode="auto">
          <a:xfrm>
            <a:off x="6540653" y="3641970"/>
            <a:ext cx="275427" cy="281315"/>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1" hangingPunct="1">
              <a:spcBef>
                <a:spcPct val="50000"/>
              </a:spcBef>
            </a:pPr>
            <a:endParaRPr lang="en-NZ" sz="700">
              <a:latin typeface="Arial" charset="0"/>
              <a:ea typeface="Arial" charset="0"/>
              <a:cs typeface="Arial" charset="0"/>
            </a:endParaRPr>
          </a:p>
        </p:txBody>
      </p:sp>
      <p:sp>
        <p:nvSpPr>
          <p:cNvPr id="52" name="Oval 51">
            <a:extLst>
              <a:ext uri="{FF2B5EF4-FFF2-40B4-BE49-F238E27FC236}">
                <a16:creationId xmlns:a16="http://schemas.microsoft.com/office/drawing/2014/main" id="{42B77291-A98A-4C44-8C76-9022BDE87C0E}"/>
              </a:ext>
            </a:extLst>
          </p:cNvPr>
          <p:cNvSpPr/>
          <p:nvPr/>
        </p:nvSpPr>
        <p:spPr bwMode="auto">
          <a:xfrm>
            <a:off x="6540653" y="3284984"/>
            <a:ext cx="275427" cy="281315"/>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1" hangingPunct="1">
              <a:spcBef>
                <a:spcPct val="50000"/>
              </a:spcBef>
            </a:pPr>
            <a:endParaRPr lang="en-NZ" sz="700">
              <a:latin typeface="Arial" charset="0"/>
              <a:ea typeface="Arial" charset="0"/>
              <a:cs typeface="Arial" charset="0"/>
            </a:endParaRPr>
          </a:p>
        </p:txBody>
      </p:sp>
      <p:sp>
        <p:nvSpPr>
          <p:cNvPr id="53" name="Oval 52">
            <a:extLst>
              <a:ext uri="{FF2B5EF4-FFF2-40B4-BE49-F238E27FC236}">
                <a16:creationId xmlns:a16="http://schemas.microsoft.com/office/drawing/2014/main" id="{DA3DCD2A-4E68-425F-ADBD-82B2A139FE03}"/>
              </a:ext>
            </a:extLst>
          </p:cNvPr>
          <p:cNvSpPr/>
          <p:nvPr/>
        </p:nvSpPr>
        <p:spPr bwMode="auto">
          <a:xfrm>
            <a:off x="6540653" y="2914869"/>
            <a:ext cx="275427" cy="281315"/>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1" hangingPunct="1">
              <a:spcBef>
                <a:spcPct val="50000"/>
              </a:spcBef>
            </a:pPr>
            <a:endParaRPr lang="en-NZ" sz="700">
              <a:latin typeface="Arial" charset="0"/>
              <a:ea typeface="Arial" charset="0"/>
              <a:cs typeface="Arial" charset="0"/>
            </a:endParaRPr>
          </a:p>
        </p:txBody>
      </p:sp>
      <p:sp>
        <p:nvSpPr>
          <p:cNvPr id="54" name="Oval 53">
            <a:extLst>
              <a:ext uri="{FF2B5EF4-FFF2-40B4-BE49-F238E27FC236}">
                <a16:creationId xmlns:a16="http://schemas.microsoft.com/office/drawing/2014/main" id="{BA57A02A-20D2-45A0-A4F6-3EAD33CA6962}"/>
              </a:ext>
            </a:extLst>
          </p:cNvPr>
          <p:cNvSpPr/>
          <p:nvPr/>
        </p:nvSpPr>
        <p:spPr bwMode="auto">
          <a:xfrm>
            <a:off x="6540653" y="2520826"/>
            <a:ext cx="275427" cy="281315"/>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1" hangingPunct="1">
              <a:spcBef>
                <a:spcPct val="50000"/>
              </a:spcBef>
            </a:pPr>
            <a:endParaRPr lang="en-NZ" sz="700">
              <a:latin typeface="Arial" charset="0"/>
              <a:ea typeface="Arial" charset="0"/>
              <a:cs typeface="Arial" charset="0"/>
            </a:endParaRPr>
          </a:p>
        </p:txBody>
      </p:sp>
      <p:sp>
        <p:nvSpPr>
          <p:cNvPr id="55" name="Oval 54">
            <a:extLst>
              <a:ext uri="{FF2B5EF4-FFF2-40B4-BE49-F238E27FC236}">
                <a16:creationId xmlns:a16="http://schemas.microsoft.com/office/drawing/2014/main" id="{07FE6F86-CA28-42E6-B4ED-AFFCDAF8291E}"/>
              </a:ext>
            </a:extLst>
          </p:cNvPr>
          <p:cNvSpPr/>
          <p:nvPr/>
        </p:nvSpPr>
        <p:spPr bwMode="auto">
          <a:xfrm>
            <a:off x="8196837" y="2520825"/>
            <a:ext cx="275427" cy="281315"/>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1" hangingPunct="1">
              <a:spcBef>
                <a:spcPct val="50000"/>
              </a:spcBef>
            </a:pPr>
            <a:endParaRPr lang="en-NZ" sz="700">
              <a:latin typeface="Arial" charset="0"/>
              <a:ea typeface="Arial" charset="0"/>
              <a:cs typeface="Arial" charset="0"/>
            </a:endParaRPr>
          </a:p>
        </p:txBody>
      </p:sp>
      <p:sp>
        <p:nvSpPr>
          <p:cNvPr id="56" name="Oval 55">
            <a:extLst>
              <a:ext uri="{FF2B5EF4-FFF2-40B4-BE49-F238E27FC236}">
                <a16:creationId xmlns:a16="http://schemas.microsoft.com/office/drawing/2014/main" id="{36741CC3-B4C7-49CC-A527-F1FF31BE1364}"/>
              </a:ext>
            </a:extLst>
          </p:cNvPr>
          <p:cNvSpPr/>
          <p:nvPr/>
        </p:nvSpPr>
        <p:spPr bwMode="auto">
          <a:xfrm>
            <a:off x="8196837" y="3262238"/>
            <a:ext cx="275427" cy="281315"/>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1" hangingPunct="1">
              <a:spcBef>
                <a:spcPct val="50000"/>
              </a:spcBef>
            </a:pPr>
            <a:endParaRPr lang="en-NZ" sz="700">
              <a:latin typeface="Arial" charset="0"/>
              <a:ea typeface="Arial" charset="0"/>
              <a:cs typeface="Arial" charset="0"/>
            </a:endParaRPr>
          </a:p>
        </p:txBody>
      </p:sp>
      <p:sp>
        <p:nvSpPr>
          <p:cNvPr id="57" name="Oval 56">
            <a:extLst>
              <a:ext uri="{FF2B5EF4-FFF2-40B4-BE49-F238E27FC236}">
                <a16:creationId xmlns:a16="http://schemas.microsoft.com/office/drawing/2014/main" id="{93E22764-D914-40DE-8F52-5D2093DEB15F}"/>
              </a:ext>
            </a:extLst>
          </p:cNvPr>
          <p:cNvSpPr/>
          <p:nvPr/>
        </p:nvSpPr>
        <p:spPr bwMode="auto">
          <a:xfrm>
            <a:off x="8196837" y="4747756"/>
            <a:ext cx="275427" cy="281315"/>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1" hangingPunct="1">
              <a:spcBef>
                <a:spcPct val="50000"/>
              </a:spcBef>
            </a:pPr>
            <a:endParaRPr lang="en-NZ" sz="700">
              <a:latin typeface="Arial" charset="0"/>
              <a:ea typeface="Arial" charset="0"/>
              <a:cs typeface="Arial" charset="0"/>
            </a:endParaRPr>
          </a:p>
        </p:txBody>
      </p:sp>
      <p:sp>
        <p:nvSpPr>
          <p:cNvPr id="58" name="Oval 57">
            <a:extLst>
              <a:ext uri="{FF2B5EF4-FFF2-40B4-BE49-F238E27FC236}">
                <a16:creationId xmlns:a16="http://schemas.microsoft.com/office/drawing/2014/main" id="{507E9AEC-FA97-46F9-97AC-5619EE54B4DA}"/>
              </a:ext>
            </a:extLst>
          </p:cNvPr>
          <p:cNvSpPr/>
          <p:nvPr/>
        </p:nvSpPr>
        <p:spPr bwMode="auto">
          <a:xfrm>
            <a:off x="8196837" y="5112523"/>
            <a:ext cx="275427" cy="281315"/>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1" hangingPunct="1">
              <a:spcBef>
                <a:spcPct val="50000"/>
              </a:spcBef>
            </a:pPr>
            <a:endParaRPr lang="en-NZ" sz="700">
              <a:latin typeface="Arial" charset="0"/>
              <a:ea typeface="Arial" charset="0"/>
              <a:cs typeface="Arial" charset="0"/>
            </a:endParaRPr>
          </a:p>
        </p:txBody>
      </p:sp>
      <p:sp>
        <p:nvSpPr>
          <p:cNvPr id="59" name="Oval 58">
            <a:extLst>
              <a:ext uri="{FF2B5EF4-FFF2-40B4-BE49-F238E27FC236}">
                <a16:creationId xmlns:a16="http://schemas.microsoft.com/office/drawing/2014/main" id="{C3B7E5B2-CCEF-40FA-9D99-1A4BE5A4D32F}"/>
              </a:ext>
            </a:extLst>
          </p:cNvPr>
          <p:cNvSpPr/>
          <p:nvPr/>
        </p:nvSpPr>
        <p:spPr bwMode="auto">
          <a:xfrm>
            <a:off x="9890645" y="5462542"/>
            <a:ext cx="275427" cy="281315"/>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1" hangingPunct="1">
              <a:spcBef>
                <a:spcPct val="50000"/>
              </a:spcBef>
            </a:pPr>
            <a:endParaRPr lang="en-NZ" sz="700">
              <a:latin typeface="Arial" charset="0"/>
              <a:ea typeface="Arial" charset="0"/>
              <a:cs typeface="Arial" charset="0"/>
            </a:endParaRPr>
          </a:p>
        </p:txBody>
      </p:sp>
      <p:sp>
        <p:nvSpPr>
          <p:cNvPr id="60" name="Oval 59">
            <a:extLst>
              <a:ext uri="{FF2B5EF4-FFF2-40B4-BE49-F238E27FC236}">
                <a16:creationId xmlns:a16="http://schemas.microsoft.com/office/drawing/2014/main" id="{BD2A0C55-0C41-4753-A4B4-90D778466531}"/>
              </a:ext>
            </a:extLst>
          </p:cNvPr>
          <p:cNvSpPr/>
          <p:nvPr/>
        </p:nvSpPr>
        <p:spPr bwMode="auto">
          <a:xfrm>
            <a:off x="9890646" y="5103422"/>
            <a:ext cx="275427" cy="281315"/>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1" hangingPunct="1">
              <a:spcBef>
                <a:spcPct val="50000"/>
              </a:spcBef>
            </a:pPr>
            <a:endParaRPr lang="en-NZ" sz="700">
              <a:latin typeface="Arial" charset="0"/>
              <a:ea typeface="Arial" charset="0"/>
              <a:cs typeface="Arial" charset="0"/>
            </a:endParaRPr>
          </a:p>
        </p:txBody>
      </p:sp>
      <p:sp>
        <p:nvSpPr>
          <p:cNvPr id="61" name="Oval 60">
            <a:extLst>
              <a:ext uri="{FF2B5EF4-FFF2-40B4-BE49-F238E27FC236}">
                <a16:creationId xmlns:a16="http://schemas.microsoft.com/office/drawing/2014/main" id="{465506B6-BB2E-402B-94A8-0AB22B5B8BB4}"/>
              </a:ext>
            </a:extLst>
          </p:cNvPr>
          <p:cNvSpPr/>
          <p:nvPr/>
        </p:nvSpPr>
        <p:spPr bwMode="auto">
          <a:xfrm>
            <a:off x="9891589" y="4733803"/>
            <a:ext cx="275427" cy="281315"/>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1" hangingPunct="1">
              <a:spcBef>
                <a:spcPct val="50000"/>
              </a:spcBef>
            </a:pPr>
            <a:endParaRPr lang="en-NZ" sz="700">
              <a:latin typeface="Arial" charset="0"/>
              <a:ea typeface="Arial" charset="0"/>
              <a:cs typeface="Arial" charset="0"/>
            </a:endParaRPr>
          </a:p>
        </p:txBody>
      </p:sp>
      <p:sp>
        <p:nvSpPr>
          <p:cNvPr id="62" name="Oval 61">
            <a:extLst>
              <a:ext uri="{FF2B5EF4-FFF2-40B4-BE49-F238E27FC236}">
                <a16:creationId xmlns:a16="http://schemas.microsoft.com/office/drawing/2014/main" id="{A30AD2F5-548D-4C39-93D6-82010CB82C7D}"/>
              </a:ext>
            </a:extLst>
          </p:cNvPr>
          <p:cNvSpPr/>
          <p:nvPr/>
        </p:nvSpPr>
        <p:spPr bwMode="auto">
          <a:xfrm>
            <a:off x="9890646" y="4395290"/>
            <a:ext cx="275427" cy="281315"/>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1" hangingPunct="1">
              <a:spcBef>
                <a:spcPct val="50000"/>
              </a:spcBef>
            </a:pPr>
            <a:endParaRPr lang="en-NZ" sz="700">
              <a:latin typeface="Arial" charset="0"/>
              <a:ea typeface="Arial" charset="0"/>
              <a:cs typeface="Arial" charset="0"/>
            </a:endParaRPr>
          </a:p>
        </p:txBody>
      </p:sp>
      <p:sp>
        <p:nvSpPr>
          <p:cNvPr id="63" name="Oval 62">
            <a:extLst>
              <a:ext uri="{FF2B5EF4-FFF2-40B4-BE49-F238E27FC236}">
                <a16:creationId xmlns:a16="http://schemas.microsoft.com/office/drawing/2014/main" id="{AAD1CD5B-D4A7-47D4-8D96-4CD8C10B5128}"/>
              </a:ext>
            </a:extLst>
          </p:cNvPr>
          <p:cNvSpPr/>
          <p:nvPr/>
        </p:nvSpPr>
        <p:spPr bwMode="auto">
          <a:xfrm>
            <a:off x="9890646" y="4005064"/>
            <a:ext cx="275427" cy="281315"/>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1" hangingPunct="1">
              <a:spcBef>
                <a:spcPct val="50000"/>
              </a:spcBef>
            </a:pPr>
            <a:endParaRPr lang="en-NZ" sz="700">
              <a:latin typeface="Arial" charset="0"/>
              <a:ea typeface="Arial" charset="0"/>
              <a:cs typeface="Arial" charset="0"/>
            </a:endParaRPr>
          </a:p>
        </p:txBody>
      </p:sp>
      <p:sp>
        <p:nvSpPr>
          <p:cNvPr id="64" name="Oval 63">
            <a:extLst>
              <a:ext uri="{FF2B5EF4-FFF2-40B4-BE49-F238E27FC236}">
                <a16:creationId xmlns:a16="http://schemas.microsoft.com/office/drawing/2014/main" id="{3F3A2503-5FE2-45DA-8136-9A4FA7AE4564}"/>
              </a:ext>
            </a:extLst>
          </p:cNvPr>
          <p:cNvSpPr/>
          <p:nvPr/>
        </p:nvSpPr>
        <p:spPr bwMode="auto">
          <a:xfrm>
            <a:off x="9890647" y="3641969"/>
            <a:ext cx="275427" cy="281315"/>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1" hangingPunct="1">
              <a:spcBef>
                <a:spcPct val="50000"/>
              </a:spcBef>
            </a:pPr>
            <a:endParaRPr lang="en-NZ" sz="700">
              <a:latin typeface="Arial" charset="0"/>
              <a:ea typeface="Arial" charset="0"/>
              <a:cs typeface="Arial" charset="0"/>
            </a:endParaRPr>
          </a:p>
        </p:txBody>
      </p:sp>
      <p:sp>
        <p:nvSpPr>
          <p:cNvPr id="65" name="Oval 64">
            <a:extLst>
              <a:ext uri="{FF2B5EF4-FFF2-40B4-BE49-F238E27FC236}">
                <a16:creationId xmlns:a16="http://schemas.microsoft.com/office/drawing/2014/main" id="{151AB6E3-2187-462E-94C3-70278BA1D69C}"/>
              </a:ext>
            </a:extLst>
          </p:cNvPr>
          <p:cNvSpPr/>
          <p:nvPr/>
        </p:nvSpPr>
        <p:spPr bwMode="auto">
          <a:xfrm>
            <a:off x="9890648" y="2913230"/>
            <a:ext cx="275427" cy="281315"/>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1" hangingPunct="1">
              <a:spcBef>
                <a:spcPct val="50000"/>
              </a:spcBef>
            </a:pPr>
            <a:endParaRPr lang="en-NZ" sz="700">
              <a:latin typeface="Arial" charset="0"/>
              <a:ea typeface="Arial" charset="0"/>
              <a:cs typeface="Arial" charset="0"/>
            </a:endParaRPr>
          </a:p>
        </p:txBody>
      </p:sp>
      <p:sp>
        <p:nvSpPr>
          <p:cNvPr id="66" name="Oval 65">
            <a:extLst>
              <a:ext uri="{FF2B5EF4-FFF2-40B4-BE49-F238E27FC236}">
                <a16:creationId xmlns:a16="http://schemas.microsoft.com/office/drawing/2014/main" id="{E702E7A3-DCAB-4D9B-BD18-795431134946}"/>
              </a:ext>
            </a:extLst>
          </p:cNvPr>
          <p:cNvSpPr/>
          <p:nvPr/>
        </p:nvSpPr>
        <p:spPr bwMode="auto">
          <a:xfrm>
            <a:off x="9890649" y="2519069"/>
            <a:ext cx="275427" cy="281315"/>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1" hangingPunct="1">
              <a:spcBef>
                <a:spcPct val="50000"/>
              </a:spcBef>
            </a:pPr>
            <a:endParaRPr lang="en-NZ" sz="700">
              <a:latin typeface="Arial" charset="0"/>
              <a:ea typeface="Arial" charset="0"/>
              <a:cs typeface="Arial" charset="0"/>
            </a:endParaRPr>
          </a:p>
        </p:txBody>
      </p:sp>
      <p:sp>
        <p:nvSpPr>
          <p:cNvPr id="3" name="TextBox 2">
            <a:extLst>
              <a:ext uri="{FF2B5EF4-FFF2-40B4-BE49-F238E27FC236}">
                <a16:creationId xmlns:a16="http://schemas.microsoft.com/office/drawing/2014/main" id="{5634808B-4FF2-4240-A43C-DBC511AF554E}"/>
              </a:ext>
            </a:extLst>
          </p:cNvPr>
          <p:cNvSpPr txBox="1"/>
          <p:nvPr/>
        </p:nvSpPr>
        <p:spPr>
          <a:xfrm>
            <a:off x="623392" y="6000667"/>
            <a:ext cx="10321824" cy="646331"/>
          </a:xfrm>
          <a:prstGeom prst="rect">
            <a:avLst/>
          </a:prstGeom>
          <a:solidFill>
            <a:schemeClr val="accent1">
              <a:lumMod val="20000"/>
              <a:lumOff val="80000"/>
            </a:schemeClr>
          </a:solidFill>
        </p:spPr>
        <p:txBody>
          <a:bodyPr wrap="square" rtlCol="0">
            <a:spAutoFit/>
          </a:bodyPr>
          <a:lstStyle/>
          <a:p>
            <a:r>
              <a:rPr lang="en-US" sz="1800" b="1" dirty="0">
                <a:solidFill>
                  <a:srgbClr val="C00000"/>
                </a:solidFill>
                <a:latin typeface="+mn-lt"/>
              </a:rPr>
              <a:t>Factors showing weak or no associations:</a:t>
            </a:r>
            <a:r>
              <a:rPr lang="en-US" sz="1800" b="1" dirty="0">
                <a:latin typeface="+mn-lt"/>
              </a:rPr>
              <a:t> </a:t>
            </a:r>
            <a:r>
              <a:rPr lang="en-US" sz="1800" dirty="0">
                <a:latin typeface="+mn-lt"/>
              </a:rPr>
              <a:t>Admission to a major trauma service, ISS, subsequent hospital admission, pre-existing mental health or substance use problem  </a:t>
            </a:r>
            <a:endParaRPr lang="en-NZ" sz="1800" dirty="0">
              <a:latin typeface="+mn-lt"/>
            </a:endParaRPr>
          </a:p>
        </p:txBody>
      </p:sp>
      <p:sp>
        <p:nvSpPr>
          <p:cNvPr id="33" name="Oval 32">
            <a:extLst>
              <a:ext uri="{FF2B5EF4-FFF2-40B4-BE49-F238E27FC236}">
                <a16:creationId xmlns:a16="http://schemas.microsoft.com/office/drawing/2014/main" id="{EC03BE28-71F0-4EFA-B2C5-80DCAB04DDC2}"/>
              </a:ext>
            </a:extLst>
          </p:cNvPr>
          <p:cNvSpPr/>
          <p:nvPr/>
        </p:nvSpPr>
        <p:spPr bwMode="auto">
          <a:xfrm>
            <a:off x="8196837" y="2914869"/>
            <a:ext cx="275427" cy="281315"/>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1" hangingPunct="1">
              <a:spcBef>
                <a:spcPct val="50000"/>
              </a:spcBef>
            </a:pPr>
            <a:endParaRPr lang="en-NZ" sz="700">
              <a:latin typeface="Arial" charset="0"/>
              <a:ea typeface="Arial" charset="0"/>
              <a:cs typeface="Arial" charset="0"/>
            </a:endParaRPr>
          </a:p>
        </p:txBody>
      </p:sp>
      <p:sp>
        <p:nvSpPr>
          <p:cNvPr id="34" name="Oval 33">
            <a:extLst>
              <a:ext uri="{FF2B5EF4-FFF2-40B4-BE49-F238E27FC236}">
                <a16:creationId xmlns:a16="http://schemas.microsoft.com/office/drawing/2014/main" id="{C5A53019-79B5-4690-BE4E-14B12DE9AFF6}"/>
              </a:ext>
            </a:extLst>
          </p:cNvPr>
          <p:cNvSpPr/>
          <p:nvPr/>
        </p:nvSpPr>
        <p:spPr bwMode="auto">
          <a:xfrm>
            <a:off x="8196837" y="4391380"/>
            <a:ext cx="275427" cy="281315"/>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1" hangingPunct="1">
              <a:spcBef>
                <a:spcPct val="50000"/>
              </a:spcBef>
            </a:pPr>
            <a:endParaRPr lang="en-NZ" sz="700">
              <a:latin typeface="Arial" charset="0"/>
              <a:ea typeface="Arial" charset="0"/>
              <a:cs typeface="Arial" charset="0"/>
            </a:endParaRPr>
          </a:p>
        </p:txBody>
      </p:sp>
      <p:sp>
        <p:nvSpPr>
          <p:cNvPr id="35" name="Rectangle 34">
            <a:extLst>
              <a:ext uri="{FF2B5EF4-FFF2-40B4-BE49-F238E27FC236}">
                <a16:creationId xmlns:a16="http://schemas.microsoft.com/office/drawing/2014/main" id="{9969AF05-1877-4863-A1B5-EA72AE3BA8CE}"/>
              </a:ext>
            </a:extLst>
          </p:cNvPr>
          <p:cNvSpPr/>
          <p:nvPr/>
        </p:nvSpPr>
        <p:spPr>
          <a:xfrm>
            <a:off x="0" y="0"/>
            <a:ext cx="119336"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7" name="TextBox 36">
            <a:extLst>
              <a:ext uri="{FF2B5EF4-FFF2-40B4-BE49-F238E27FC236}">
                <a16:creationId xmlns:a16="http://schemas.microsoft.com/office/drawing/2014/main" id="{05B42C27-ADF5-4332-972C-E3CD8A4CA63D}"/>
              </a:ext>
            </a:extLst>
          </p:cNvPr>
          <p:cNvSpPr txBox="1"/>
          <p:nvPr/>
        </p:nvSpPr>
        <p:spPr>
          <a:xfrm>
            <a:off x="5375920" y="1155333"/>
            <a:ext cx="6480720" cy="369332"/>
          </a:xfrm>
          <a:prstGeom prst="rect">
            <a:avLst/>
          </a:prstGeom>
          <a:noFill/>
        </p:spPr>
        <p:txBody>
          <a:bodyPr wrap="square">
            <a:spAutoFit/>
          </a:bodyPr>
          <a:lstStyle/>
          <a:p>
            <a:pPr algn="r"/>
            <a:r>
              <a:rPr lang="en-US" sz="1800" dirty="0">
                <a:latin typeface="+mn-lt"/>
              </a:rPr>
              <a:t>*Adjusted models revealed statistically significant associations</a:t>
            </a:r>
          </a:p>
        </p:txBody>
      </p:sp>
    </p:spTree>
    <p:extLst>
      <p:ext uri="{BB962C8B-B14F-4D97-AF65-F5344CB8AC3E}">
        <p14:creationId xmlns:p14="http://schemas.microsoft.com/office/powerpoint/2010/main" val="1146658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1">
            <a:extLst>
              <a:ext uri="{FF2B5EF4-FFF2-40B4-BE49-F238E27FC236}">
                <a16:creationId xmlns:a16="http://schemas.microsoft.com/office/drawing/2014/main" id="{BE688F91-367C-4248-8756-D24908A54089}"/>
              </a:ext>
            </a:extLst>
          </p:cNvPr>
          <p:cNvSpPr>
            <a:spLocks noGrp="1" noChangeArrowheads="1"/>
          </p:cNvSpPr>
          <p:nvPr>
            <p:ph idx="1"/>
          </p:nvPr>
        </p:nvSpPr>
        <p:spPr>
          <a:xfrm>
            <a:off x="636852" y="1788640"/>
            <a:ext cx="8406344" cy="4102902"/>
          </a:xfrm>
        </p:spPr>
        <p:txBody>
          <a:bodyPr>
            <a:normAutofit/>
          </a:bodyPr>
          <a:lstStyle/>
          <a:p>
            <a:r>
              <a:rPr lang="en-AU" altLang="en-US" sz="2400" dirty="0"/>
              <a:t>40% experience moderate to severe disability even 5 years later.</a:t>
            </a:r>
          </a:p>
          <a:p>
            <a:pPr>
              <a:spcBef>
                <a:spcPts val="500"/>
              </a:spcBef>
            </a:pPr>
            <a:r>
              <a:rPr lang="en-AU" altLang="en-US" sz="2400" dirty="0"/>
              <a:t>Psychosocial recovery substantially lags physical recovery. </a:t>
            </a:r>
          </a:p>
          <a:p>
            <a:pPr>
              <a:spcBef>
                <a:spcPts val="500"/>
              </a:spcBef>
            </a:pPr>
            <a:r>
              <a:rPr lang="en-AU" altLang="en-US" sz="2400" dirty="0"/>
              <a:t>Issues predictive of adverse outcomes are evident early </a:t>
            </a:r>
          </a:p>
          <a:p>
            <a:pPr>
              <a:spcBef>
                <a:spcPts val="500"/>
              </a:spcBef>
            </a:pPr>
            <a:endParaRPr lang="en-AU" altLang="en-US" sz="2400" dirty="0"/>
          </a:p>
          <a:p>
            <a:pPr marL="0" indent="0">
              <a:spcBef>
                <a:spcPts val="500"/>
              </a:spcBef>
              <a:buNone/>
            </a:pPr>
            <a:r>
              <a:rPr lang="en-AU" altLang="en-US" sz="2400" dirty="0"/>
              <a:t>Limitation: No ethnicity data or indicators on variations in care</a:t>
            </a:r>
          </a:p>
          <a:p>
            <a:pPr marL="0" indent="0">
              <a:spcBef>
                <a:spcPts val="500"/>
              </a:spcBef>
              <a:buNone/>
            </a:pPr>
            <a:endParaRPr lang="en-AU" altLang="en-US" sz="2400" b="1" dirty="0">
              <a:solidFill>
                <a:schemeClr val="accent1">
                  <a:lumMod val="75000"/>
                </a:schemeClr>
              </a:solidFill>
            </a:endParaRPr>
          </a:p>
          <a:p>
            <a:pPr marL="0" indent="0" algn="ctr">
              <a:spcBef>
                <a:spcPts val="500"/>
              </a:spcBef>
              <a:buNone/>
            </a:pPr>
            <a:r>
              <a:rPr lang="en-AU" altLang="en-US" sz="2400" b="1" dirty="0">
                <a:solidFill>
                  <a:schemeClr val="accent1">
                    <a:lumMod val="75000"/>
                  </a:schemeClr>
                </a:solidFill>
              </a:rPr>
              <a:t>Equity-focused tailored injury interventions require extending line of sight of trauma-informed care</a:t>
            </a:r>
          </a:p>
          <a:p>
            <a:pPr marL="0" indent="0">
              <a:spcBef>
                <a:spcPts val="500"/>
              </a:spcBef>
              <a:buNone/>
            </a:pPr>
            <a:endParaRPr lang="en-AU" altLang="en-US" sz="2400" b="1" dirty="0">
              <a:solidFill>
                <a:schemeClr val="accent1">
                  <a:lumMod val="75000"/>
                </a:schemeClr>
              </a:solidFill>
            </a:endParaRPr>
          </a:p>
          <a:p>
            <a:pPr marL="0" indent="0">
              <a:spcBef>
                <a:spcPts val="500"/>
              </a:spcBef>
              <a:buNone/>
            </a:pPr>
            <a:endParaRPr lang="en-AU" altLang="en-US" sz="2400" dirty="0"/>
          </a:p>
          <a:p>
            <a:pPr marL="0" indent="0">
              <a:spcBef>
                <a:spcPts val="500"/>
              </a:spcBef>
              <a:buNone/>
            </a:pPr>
            <a:endParaRPr lang="en-AU" altLang="en-US" sz="2000" dirty="0"/>
          </a:p>
        </p:txBody>
      </p:sp>
      <p:sp>
        <p:nvSpPr>
          <p:cNvPr id="15362" name="Title 2">
            <a:extLst>
              <a:ext uri="{FF2B5EF4-FFF2-40B4-BE49-F238E27FC236}">
                <a16:creationId xmlns:a16="http://schemas.microsoft.com/office/drawing/2014/main" id="{F8FFDBC8-7601-4EB1-9C7B-355E352A3918}"/>
              </a:ext>
            </a:extLst>
          </p:cNvPr>
          <p:cNvSpPr>
            <a:spLocks noGrp="1" noChangeArrowheads="1"/>
          </p:cNvSpPr>
          <p:nvPr>
            <p:ph type="title"/>
          </p:nvPr>
        </p:nvSpPr>
        <p:spPr>
          <a:xfrm>
            <a:off x="677414" y="273571"/>
            <a:ext cx="10306520" cy="1325563"/>
          </a:xfrm>
          <a:solidFill>
            <a:schemeClr val="accent1"/>
          </a:solidFill>
        </p:spPr>
        <p:txBody>
          <a:bodyPr>
            <a:normAutofit/>
          </a:bodyPr>
          <a:lstStyle/>
          <a:p>
            <a:r>
              <a:rPr lang="en-AU" altLang="en-US" sz="4000" b="1" dirty="0">
                <a:solidFill>
                  <a:srgbClr val="FFFFFF"/>
                </a:solidFill>
              </a:rPr>
              <a:t>Implications for children surviving major trauma</a:t>
            </a:r>
          </a:p>
        </p:txBody>
      </p:sp>
      <p:pic>
        <p:nvPicPr>
          <p:cNvPr id="11" name="Picture 2" descr="Paediatric Trauma-Introduction | Trauma Victoria">
            <a:extLst>
              <a:ext uri="{FF2B5EF4-FFF2-40B4-BE49-F238E27FC236}">
                <a16:creationId xmlns:a16="http://schemas.microsoft.com/office/drawing/2014/main" id="{1284068F-EFB0-4357-B409-A29F2B0CB33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011"/>
          <a:stretch/>
        </p:blipFill>
        <p:spPr bwMode="auto">
          <a:xfrm>
            <a:off x="9562298" y="1829330"/>
            <a:ext cx="2194798" cy="323186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98BD78FF-2D5D-40FD-B76C-674AF4380CEE}"/>
              </a:ext>
            </a:extLst>
          </p:cNvPr>
          <p:cNvSpPr txBox="1"/>
          <p:nvPr/>
        </p:nvSpPr>
        <p:spPr>
          <a:xfrm>
            <a:off x="9293259" y="5061841"/>
            <a:ext cx="2511651" cy="261610"/>
          </a:xfrm>
          <a:prstGeom prst="rect">
            <a:avLst/>
          </a:prstGeom>
          <a:noFill/>
        </p:spPr>
        <p:txBody>
          <a:bodyPr wrap="square">
            <a:spAutoFit/>
          </a:bodyPr>
          <a:lstStyle/>
          <a:p>
            <a:pPr algn="r"/>
            <a:r>
              <a:rPr lang="en-NZ" altLang="en-US" sz="1050" dirty="0">
                <a:hlinkClick r:id="rId4">
                  <a:extLst>
                    <a:ext uri="{A12FA001-AC4F-418D-AE19-62706E023703}">
                      <ahyp:hlinkClr xmlns:ahyp="http://schemas.microsoft.com/office/drawing/2018/hyperlinkcolor" val="tx"/>
                    </a:ext>
                  </a:extLst>
                </a:hlinkClick>
              </a:rPr>
              <a:t>www.trauma.reach.vic.</a:t>
            </a:r>
            <a:r>
              <a:rPr lang="en-NZ" altLang="en-US" sz="1000" dirty="0">
                <a:hlinkClick r:id="rId4">
                  <a:extLst>
                    <a:ext uri="{A12FA001-AC4F-418D-AE19-62706E023703}">
                      <ahyp:hlinkClr xmlns:ahyp="http://schemas.microsoft.com/office/drawing/2018/hyperlinkcolor" val="tx"/>
                    </a:ext>
                  </a:extLst>
                </a:hlinkClick>
              </a:rPr>
              <a:t>gov</a:t>
            </a:r>
            <a:r>
              <a:rPr lang="en-NZ" altLang="en-US" sz="1050" dirty="0">
                <a:hlinkClick r:id="rId4">
                  <a:extLst>
                    <a:ext uri="{A12FA001-AC4F-418D-AE19-62706E023703}">
                      <ahyp:hlinkClr xmlns:ahyp="http://schemas.microsoft.com/office/drawing/2018/hyperlinkcolor" val="tx"/>
                    </a:ext>
                  </a:extLst>
                </a:hlinkClick>
              </a:rPr>
              <a:t>.au</a:t>
            </a:r>
            <a:r>
              <a:rPr lang="en-NZ" altLang="en-US" sz="1050" dirty="0"/>
              <a:t> </a:t>
            </a:r>
            <a:endParaRPr lang="en-NZ" sz="1050" dirty="0"/>
          </a:p>
        </p:txBody>
      </p:sp>
      <p:pic>
        <p:nvPicPr>
          <p:cNvPr id="27" name="Graphic 26" descr="Health And Safety with solid fill">
            <a:extLst>
              <a:ext uri="{FF2B5EF4-FFF2-40B4-BE49-F238E27FC236}">
                <a16:creationId xmlns:a16="http://schemas.microsoft.com/office/drawing/2014/main" id="{81D91A19-C4AD-4576-8982-95E8387461F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1589" y="5440318"/>
            <a:ext cx="707887" cy="707887"/>
          </a:xfrm>
          <a:prstGeom prst="rect">
            <a:avLst/>
          </a:prstGeom>
        </p:spPr>
      </p:pic>
      <p:pic>
        <p:nvPicPr>
          <p:cNvPr id="29" name="Graphic 28" descr="Ambulance with solid fill">
            <a:extLst>
              <a:ext uri="{FF2B5EF4-FFF2-40B4-BE49-F238E27FC236}">
                <a16:creationId xmlns:a16="http://schemas.microsoft.com/office/drawing/2014/main" id="{5DBB4F97-1DBF-437A-B7B2-0F60BE32047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87889" y="5470944"/>
            <a:ext cx="707887" cy="707886"/>
          </a:xfrm>
          <a:prstGeom prst="rect">
            <a:avLst/>
          </a:prstGeom>
        </p:spPr>
      </p:pic>
      <p:grpSp>
        <p:nvGrpSpPr>
          <p:cNvPr id="2" name="Group 1">
            <a:extLst>
              <a:ext uri="{FF2B5EF4-FFF2-40B4-BE49-F238E27FC236}">
                <a16:creationId xmlns:a16="http://schemas.microsoft.com/office/drawing/2014/main" id="{9CB77187-8B0E-5443-6963-BAA19082EF15}"/>
              </a:ext>
            </a:extLst>
          </p:cNvPr>
          <p:cNvGrpSpPr/>
          <p:nvPr/>
        </p:nvGrpSpPr>
        <p:grpSpPr>
          <a:xfrm>
            <a:off x="2090359" y="5302829"/>
            <a:ext cx="5704481" cy="1045948"/>
            <a:chOff x="1771864" y="4755792"/>
            <a:chExt cx="5704481" cy="1045948"/>
          </a:xfrm>
        </p:grpSpPr>
        <p:sp>
          <p:nvSpPr>
            <p:cNvPr id="34" name="Arrow: Left-Right 33">
              <a:extLst>
                <a:ext uri="{FF2B5EF4-FFF2-40B4-BE49-F238E27FC236}">
                  <a16:creationId xmlns:a16="http://schemas.microsoft.com/office/drawing/2014/main" id="{3A4B5A70-E497-41C5-B7BC-038705735D7C}"/>
                </a:ext>
              </a:extLst>
            </p:cNvPr>
            <p:cNvSpPr/>
            <p:nvPr/>
          </p:nvSpPr>
          <p:spPr>
            <a:xfrm>
              <a:off x="1771864" y="4755792"/>
              <a:ext cx="5689790" cy="1044116"/>
            </a:xfrm>
            <a:prstGeom prst="lef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3" name="TextBox 32">
              <a:extLst>
                <a:ext uri="{FF2B5EF4-FFF2-40B4-BE49-F238E27FC236}">
                  <a16:creationId xmlns:a16="http://schemas.microsoft.com/office/drawing/2014/main" id="{96164479-683B-4F7B-AF98-1D851A4B30CF}"/>
                </a:ext>
              </a:extLst>
            </p:cNvPr>
            <p:cNvSpPr txBox="1"/>
            <p:nvPr/>
          </p:nvSpPr>
          <p:spPr>
            <a:xfrm>
              <a:off x="1771864" y="5093854"/>
              <a:ext cx="5704481" cy="707886"/>
            </a:xfrm>
            <a:prstGeom prst="rect">
              <a:avLst/>
            </a:prstGeom>
            <a:noFill/>
          </p:spPr>
          <p:txBody>
            <a:bodyPr wrap="square" rtlCol="0">
              <a:spAutoFit/>
            </a:bodyPr>
            <a:lstStyle/>
            <a:p>
              <a:pPr algn="ctr"/>
              <a:r>
                <a:rPr lang="en-US" sz="2000" dirty="0">
                  <a:latin typeface="+mn-lt"/>
                </a:rPr>
                <a:t>Strengthen </a:t>
              </a:r>
              <a:r>
                <a:rPr lang="en-US" sz="2000" b="1" dirty="0">
                  <a:latin typeface="+mn-lt"/>
                </a:rPr>
                <a:t>Injury control across continuum </a:t>
              </a:r>
              <a:r>
                <a:rPr lang="en-US" sz="2000" dirty="0">
                  <a:latin typeface="+mn-lt"/>
                </a:rPr>
                <a:t>of care</a:t>
              </a:r>
            </a:p>
            <a:p>
              <a:pPr algn="ctr"/>
              <a:r>
                <a:rPr lang="en-US" sz="2000" b="1" dirty="0">
                  <a:latin typeface="+mn-lt"/>
                </a:rPr>
                <a:t> </a:t>
              </a:r>
              <a:endParaRPr lang="en-NZ" sz="2000" b="1" dirty="0">
                <a:latin typeface="+mn-lt"/>
              </a:endParaRPr>
            </a:p>
          </p:txBody>
        </p:sp>
      </p:grpSp>
      <p:pic>
        <p:nvPicPr>
          <p:cNvPr id="3" name="Picture 2" descr="See related image detail. Red leader 3d stock illustration. Illustration of person - 66386181">
            <a:extLst>
              <a:ext uri="{FF2B5EF4-FFF2-40B4-BE49-F238E27FC236}">
                <a16:creationId xmlns:a16="http://schemas.microsoft.com/office/drawing/2014/main" id="{933FD59F-B878-5127-2C27-930D62F50C2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37425" y="5273946"/>
            <a:ext cx="1040629" cy="1040629"/>
          </a:xfrm>
          <a:prstGeom prst="rect">
            <a:avLst/>
          </a:prstGeom>
          <a:noFill/>
          <a:extLst>
            <a:ext uri="{909E8E84-426E-40DD-AFC4-6F175D3DCCD1}">
              <a14:hiddenFill xmlns:a14="http://schemas.microsoft.com/office/drawing/2010/main">
                <a:solidFill>
                  <a:srgbClr val="FFFFFF"/>
                </a:solidFill>
              </a14:hiddenFill>
            </a:ext>
          </a:extLst>
        </p:spPr>
      </p:pic>
      <p:pic>
        <p:nvPicPr>
          <p:cNvPr id="4" name="Graphic 3" descr="Occupational Therapy with solid fill">
            <a:extLst>
              <a:ext uri="{FF2B5EF4-FFF2-40B4-BE49-F238E27FC236}">
                <a16:creationId xmlns:a16="http://schemas.microsoft.com/office/drawing/2014/main" id="{0D0D188A-B827-9A68-6333-F7642C4E05D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033634" y="5474716"/>
            <a:ext cx="545157" cy="545157"/>
          </a:xfrm>
          <a:prstGeom prst="rect">
            <a:avLst/>
          </a:prstGeom>
        </p:spPr>
      </p:pic>
    </p:spTree>
    <p:extLst>
      <p:ext uri="{BB962C8B-B14F-4D97-AF65-F5344CB8AC3E}">
        <p14:creationId xmlns:p14="http://schemas.microsoft.com/office/powerpoint/2010/main" val="429125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1">
            <a:extLst>
              <a:ext uri="{FF2B5EF4-FFF2-40B4-BE49-F238E27FC236}">
                <a16:creationId xmlns:a16="http://schemas.microsoft.com/office/drawing/2014/main" id="{BE688F91-367C-4248-8756-D24908A54089}"/>
              </a:ext>
            </a:extLst>
          </p:cNvPr>
          <p:cNvSpPr>
            <a:spLocks noGrp="1" noChangeArrowheads="1"/>
          </p:cNvSpPr>
          <p:nvPr>
            <p:ph idx="1"/>
          </p:nvPr>
        </p:nvSpPr>
        <p:spPr>
          <a:xfrm>
            <a:off x="339352" y="1843091"/>
            <a:ext cx="7242975" cy="4643362"/>
          </a:xfrm>
        </p:spPr>
        <p:txBody>
          <a:bodyPr>
            <a:normAutofit fontScale="92500"/>
          </a:bodyPr>
          <a:lstStyle/>
          <a:p>
            <a:pPr marL="0" indent="0">
              <a:buNone/>
            </a:pPr>
            <a:r>
              <a:rPr lang="en-AU" altLang="en-US" sz="2200" dirty="0"/>
              <a:t>Injuries = chronic condition embedded within wider social injustices</a:t>
            </a:r>
          </a:p>
          <a:p>
            <a:pPr marL="0" indent="0">
              <a:buNone/>
            </a:pPr>
            <a:r>
              <a:rPr lang="en-AU" altLang="en-US" sz="2200" dirty="0"/>
              <a:t>Impacts not unlike Adverse Childhood Experiences</a:t>
            </a:r>
          </a:p>
          <a:p>
            <a:pPr marL="0" indent="0">
              <a:buNone/>
            </a:pPr>
            <a:r>
              <a:rPr lang="en-AU" altLang="en-US" sz="2200" dirty="0"/>
              <a:t>Need to understand local needs, contexts, and communities</a:t>
            </a:r>
          </a:p>
          <a:p>
            <a:pPr marL="0" indent="0">
              <a:buNone/>
            </a:pPr>
            <a:r>
              <a:rPr lang="en-AU" altLang="en-US" sz="2200" dirty="0"/>
              <a:t>Long-term whanau-centred approach aligning relationships, services (including ACC &amp; primary care), data and monitoring</a:t>
            </a:r>
          </a:p>
          <a:p>
            <a:pPr marL="0" indent="0">
              <a:buNone/>
            </a:pPr>
            <a:endParaRPr lang="en-AU" altLang="en-US" sz="2200" dirty="0"/>
          </a:p>
          <a:p>
            <a:pPr marL="0" indent="0">
              <a:buNone/>
            </a:pPr>
            <a:r>
              <a:rPr lang="en-AU" altLang="en-US" sz="2200" dirty="0"/>
              <a:t>Extending concepts of indicators – </a:t>
            </a:r>
          </a:p>
          <a:p>
            <a:r>
              <a:rPr lang="en-AU" altLang="en-US" sz="2200" dirty="0"/>
              <a:t>Threat to life versus threat to wellbeing and flourishing</a:t>
            </a:r>
          </a:p>
          <a:p>
            <a:r>
              <a:rPr lang="en-AU" altLang="en-US" sz="2200" dirty="0"/>
              <a:t>Measuring “disability” (people and contexts matter)</a:t>
            </a:r>
          </a:p>
          <a:p>
            <a:r>
              <a:rPr lang="en-AU" altLang="en-US" sz="2200" dirty="0"/>
              <a:t>Mana-enhancing approaches to assess and respond to needs</a:t>
            </a:r>
          </a:p>
          <a:p>
            <a:r>
              <a:rPr lang="en-AU" altLang="en-US" sz="2200" b="1" dirty="0" err="1"/>
              <a:t>Tiriti</a:t>
            </a:r>
            <a:r>
              <a:rPr lang="en-AU" altLang="en-US" sz="2200" b="1" dirty="0"/>
              <a:t>-responsive</a:t>
            </a:r>
            <a:r>
              <a:rPr lang="en-AU" altLang="en-US" sz="2200" dirty="0"/>
              <a:t> equity-focused systems before &amp; beyond ER</a:t>
            </a:r>
            <a:r>
              <a:rPr lang="en-AU" altLang="en-US" sz="2000" dirty="0"/>
              <a:t> </a:t>
            </a:r>
          </a:p>
        </p:txBody>
      </p:sp>
      <p:sp>
        <p:nvSpPr>
          <p:cNvPr id="9" name="Title 2">
            <a:extLst>
              <a:ext uri="{FF2B5EF4-FFF2-40B4-BE49-F238E27FC236}">
                <a16:creationId xmlns:a16="http://schemas.microsoft.com/office/drawing/2014/main" id="{907A9FE3-2E76-756F-E1B1-AC8C6CE3027E}"/>
              </a:ext>
            </a:extLst>
          </p:cNvPr>
          <p:cNvSpPr>
            <a:spLocks noGrp="1" noChangeArrowheads="1"/>
          </p:cNvSpPr>
          <p:nvPr>
            <p:ph type="title"/>
          </p:nvPr>
        </p:nvSpPr>
        <p:spPr>
          <a:xfrm>
            <a:off x="329081" y="184461"/>
            <a:ext cx="10835967" cy="1325563"/>
          </a:xfrm>
          <a:solidFill>
            <a:schemeClr val="accent1"/>
          </a:solidFill>
        </p:spPr>
        <p:txBody>
          <a:bodyPr>
            <a:normAutofit/>
          </a:bodyPr>
          <a:lstStyle/>
          <a:p>
            <a:r>
              <a:rPr lang="en-AU" altLang="en-US" sz="4000" b="1" dirty="0">
                <a:solidFill>
                  <a:srgbClr val="FFFFFF"/>
                </a:solidFill>
              </a:rPr>
              <a:t>Implications for a model of care</a:t>
            </a:r>
          </a:p>
        </p:txBody>
      </p:sp>
      <p:pic>
        <p:nvPicPr>
          <p:cNvPr id="5" name="Picture 2">
            <a:extLst>
              <a:ext uri="{FF2B5EF4-FFF2-40B4-BE49-F238E27FC236}">
                <a16:creationId xmlns:a16="http://schemas.microsoft.com/office/drawing/2014/main" id="{AFE26A32-E2EE-9C65-086F-6764E19E984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093" r="12130" b="-1"/>
          <a:stretch/>
        </p:blipFill>
        <p:spPr bwMode="auto">
          <a:xfrm>
            <a:off x="7356297" y="215764"/>
            <a:ext cx="4835702" cy="6642235"/>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650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624693-06C1-4608-FDDC-B4CD3AA63A55}"/>
              </a:ext>
            </a:extLst>
          </p:cNvPr>
          <p:cNvSpPr>
            <a:spLocks noGrp="1"/>
          </p:cNvSpPr>
          <p:nvPr>
            <p:ph idx="1"/>
          </p:nvPr>
        </p:nvSpPr>
        <p:spPr>
          <a:xfrm>
            <a:off x="5888806" y="479710"/>
            <a:ext cx="6111410" cy="6064927"/>
          </a:xfrm>
        </p:spPr>
        <p:txBody>
          <a:bodyPr>
            <a:normAutofit/>
          </a:bodyPr>
          <a:lstStyle/>
          <a:p>
            <a:pPr marL="0" indent="0" algn="ctr">
              <a:buNone/>
            </a:pPr>
            <a:r>
              <a:rPr lang="en-GB" dirty="0" err="1"/>
              <a:t>Ngā</a:t>
            </a:r>
            <a:r>
              <a:rPr lang="en-GB" dirty="0"/>
              <a:t> mihi </a:t>
            </a:r>
            <a:r>
              <a:rPr lang="en-GB" dirty="0" err="1"/>
              <a:t>nui</a:t>
            </a:r>
            <a:endParaRPr lang="en-GB" dirty="0"/>
          </a:p>
          <a:p>
            <a:pPr marL="0" indent="0">
              <a:buNone/>
            </a:pPr>
            <a:endParaRPr lang="en-NZ" dirty="0"/>
          </a:p>
          <a:p>
            <a:r>
              <a:rPr lang="en-NZ" sz="2000" dirty="0" err="1"/>
              <a:t>Elaijah</a:t>
            </a:r>
            <a:r>
              <a:rPr lang="en-NZ" sz="2000" dirty="0"/>
              <a:t> </a:t>
            </a:r>
            <a:r>
              <a:rPr lang="en-NZ" sz="2000" dirty="0" err="1"/>
              <a:t>Tuivaiti</a:t>
            </a:r>
            <a:r>
              <a:rPr lang="en-NZ" sz="2000" dirty="0"/>
              <a:t> and Hemi Young (KF summer students)</a:t>
            </a:r>
          </a:p>
          <a:p>
            <a:r>
              <a:rPr lang="en-NZ" sz="2000" dirty="0"/>
              <a:t>Māori Child Health Research Collective in South Auckland (</a:t>
            </a:r>
            <a:r>
              <a:rPr lang="en-NZ" sz="2000" dirty="0" err="1"/>
              <a:t>Kidz</a:t>
            </a:r>
            <a:r>
              <a:rPr lang="en-NZ" sz="2000" dirty="0"/>
              <a:t> First)</a:t>
            </a:r>
          </a:p>
          <a:p>
            <a:r>
              <a:rPr lang="en-NZ" sz="2000" dirty="0"/>
              <a:t>RESTORE participants, Prof Belinda </a:t>
            </a:r>
            <a:r>
              <a:rPr lang="en-NZ" sz="2000" dirty="0" err="1"/>
              <a:t>Gabbe</a:t>
            </a:r>
            <a:r>
              <a:rPr lang="en-NZ" sz="2000" dirty="0"/>
              <a:t> and team at Monash University</a:t>
            </a:r>
          </a:p>
          <a:p>
            <a:r>
              <a:rPr lang="en-NZ" sz="2000" dirty="0"/>
              <a:t>NHMRC, Health Research Council of NZ, Fisher &amp; Paykel Healthcare Foundation, Stevenson Trust </a:t>
            </a:r>
          </a:p>
          <a:p>
            <a:pPr marL="0" indent="0">
              <a:buNone/>
            </a:pPr>
            <a:endParaRPr lang="en-NZ" sz="2000" dirty="0"/>
          </a:p>
          <a:p>
            <a:pPr marL="0" indent="0">
              <a:buNone/>
            </a:pPr>
            <a:r>
              <a:rPr lang="en-NZ" sz="2000" dirty="0"/>
              <a:t>Contact Shanthi at: </a:t>
            </a:r>
          </a:p>
          <a:p>
            <a:pPr marL="0" indent="0">
              <a:buNone/>
            </a:pPr>
            <a:r>
              <a:rPr lang="en-NZ" sz="2000" dirty="0">
                <a:hlinkClick r:id="rId2"/>
              </a:rPr>
              <a:t>shanthi.ameratunga@middlemore.co.nz</a:t>
            </a:r>
            <a:endParaRPr lang="en-NZ" sz="2000" dirty="0"/>
          </a:p>
          <a:p>
            <a:pPr marL="0" indent="0">
              <a:buNone/>
            </a:pPr>
            <a:r>
              <a:rPr lang="en-NZ" sz="2000" dirty="0">
                <a:hlinkClick r:id="rId3"/>
              </a:rPr>
              <a:t>s.ameratunga@auckland.ac.nz</a:t>
            </a:r>
            <a:r>
              <a:rPr lang="en-NZ" sz="2000" dirty="0"/>
              <a:t>  </a:t>
            </a:r>
          </a:p>
        </p:txBody>
      </p:sp>
      <p:sp>
        <p:nvSpPr>
          <p:cNvPr id="4" name="TextBox 3">
            <a:extLst>
              <a:ext uri="{FF2B5EF4-FFF2-40B4-BE49-F238E27FC236}">
                <a16:creationId xmlns:a16="http://schemas.microsoft.com/office/drawing/2014/main" id="{CEE285CD-16E0-95BD-46ED-DFE5519B5515}"/>
              </a:ext>
            </a:extLst>
          </p:cNvPr>
          <p:cNvSpPr txBox="1"/>
          <p:nvPr/>
        </p:nvSpPr>
        <p:spPr>
          <a:xfrm>
            <a:off x="872225" y="431241"/>
            <a:ext cx="3902148" cy="5047536"/>
          </a:xfrm>
          <a:prstGeom prst="rect">
            <a:avLst/>
          </a:prstGeom>
          <a:noFill/>
        </p:spPr>
        <p:txBody>
          <a:bodyPr wrap="square" rtlCol="0">
            <a:spAutoFit/>
          </a:bodyPr>
          <a:lstStyle/>
          <a:p>
            <a:pPr algn="ctr"/>
            <a:r>
              <a:rPr lang="en-GB" sz="2800" b="1" dirty="0">
                <a:solidFill>
                  <a:srgbClr val="00B0F0"/>
                </a:solidFill>
              </a:rPr>
              <a:t>Pathways to Healing</a:t>
            </a:r>
          </a:p>
          <a:p>
            <a:pPr algn="ctr"/>
            <a:endParaRPr lang="en-GB" sz="2000" b="1" dirty="0">
              <a:solidFill>
                <a:srgbClr val="00B0F0"/>
              </a:solidFill>
            </a:endParaRPr>
          </a:p>
          <a:p>
            <a:pPr algn="ctr"/>
            <a:r>
              <a:rPr lang="en-GB" sz="2000" b="1" dirty="0"/>
              <a:t>HRC-funded Project </a:t>
            </a:r>
          </a:p>
          <a:p>
            <a:pPr algn="ctr"/>
            <a:r>
              <a:rPr lang="en-GB" sz="2000" b="1" dirty="0"/>
              <a:t>using </a:t>
            </a:r>
            <a:r>
              <a:rPr lang="en-GB" sz="2000" b="1" dirty="0" err="1"/>
              <a:t>Fa’afaletui</a:t>
            </a:r>
            <a:r>
              <a:rPr lang="en-GB" sz="2000" b="1" dirty="0"/>
              <a:t> Framework </a:t>
            </a:r>
          </a:p>
          <a:p>
            <a:pPr algn="ctr"/>
            <a:endParaRPr lang="en-GB" sz="2000" dirty="0"/>
          </a:p>
          <a:p>
            <a:pPr algn="ctr"/>
            <a:r>
              <a:rPr lang="en-AU" altLang="en-US" sz="2000" dirty="0"/>
              <a:t>Mixed-methods research project engaging patients and </a:t>
            </a:r>
            <a:r>
              <a:rPr lang="en-AU" altLang="en-US" sz="2000" dirty="0" err="1"/>
              <a:t>whaanau</a:t>
            </a:r>
            <a:r>
              <a:rPr lang="en-AU" altLang="en-US" sz="2000" dirty="0"/>
              <a:t>, providers and communities.</a:t>
            </a:r>
          </a:p>
          <a:p>
            <a:pPr algn="ctr"/>
            <a:endParaRPr lang="en-NZ" sz="2000" dirty="0"/>
          </a:p>
          <a:p>
            <a:pPr algn="ctr"/>
            <a:r>
              <a:rPr lang="en-GB" sz="2000" dirty="0" err="1"/>
              <a:t>Seini</a:t>
            </a:r>
            <a:r>
              <a:rPr lang="en-GB" sz="2000" dirty="0"/>
              <a:t> </a:t>
            </a:r>
            <a:r>
              <a:rPr lang="en-GB" sz="2000" dirty="0" err="1"/>
              <a:t>Taufa</a:t>
            </a:r>
            <a:r>
              <a:rPr lang="en-GB" sz="2000" dirty="0"/>
              <a:t>, Dame </a:t>
            </a:r>
            <a:r>
              <a:rPr lang="en-GB" sz="2000" dirty="0" err="1"/>
              <a:t>Teuila</a:t>
            </a:r>
            <a:r>
              <a:rPr lang="en-GB" sz="2000" dirty="0"/>
              <a:t> Percival, </a:t>
            </a:r>
          </a:p>
          <a:p>
            <a:pPr algn="ctr"/>
            <a:r>
              <a:rPr lang="en-GB" sz="2000" dirty="0"/>
              <a:t>Braden </a:t>
            </a:r>
            <a:r>
              <a:rPr lang="en-GB" sz="2000" dirty="0" err="1"/>
              <a:t>Te</a:t>
            </a:r>
            <a:r>
              <a:rPr lang="en-GB" sz="2000" dirty="0"/>
              <a:t> Ao, Sam ‘</a:t>
            </a:r>
            <a:r>
              <a:rPr lang="en-GB" sz="2000" dirty="0" err="1"/>
              <a:t>Ofanoa</a:t>
            </a:r>
            <a:r>
              <a:rPr lang="en-GB" sz="2000" dirty="0"/>
              <a:t>,</a:t>
            </a:r>
          </a:p>
          <a:p>
            <a:pPr algn="ctr"/>
            <a:r>
              <a:rPr lang="en-GB" sz="2000" dirty="0"/>
              <a:t>Josephine Herman, Nicola </a:t>
            </a:r>
            <a:r>
              <a:rPr lang="en-GB" sz="2000" dirty="0" err="1"/>
              <a:t>Kayes</a:t>
            </a:r>
            <a:r>
              <a:rPr lang="en-GB" sz="2000" dirty="0"/>
              <a:t>,</a:t>
            </a:r>
          </a:p>
          <a:p>
            <a:pPr algn="ctr"/>
            <a:r>
              <a:rPr lang="en-NZ" sz="2000" dirty="0"/>
              <a:t>Shanthi Ameratunga</a:t>
            </a:r>
          </a:p>
          <a:p>
            <a:pPr algn="ctr"/>
            <a:endParaRPr lang="en-NZ" dirty="0"/>
          </a:p>
          <a:p>
            <a:pPr algn="ctr"/>
            <a:endParaRPr lang="en-NZ" dirty="0"/>
          </a:p>
          <a:p>
            <a:pPr algn="ctr"/>
            <a:endParaRPr lang="en-NZ" dirty="0"/>
          </a:p>
        </p:txBody>
      </p:sp>
      <p:pic>
        <p:nvPicPr>
          <p:cNvPr id="5" name="Picture 4" descr="A logo of a person kayaking&#10;&#10;Description automatically generated">
            <a:extLst>
              <a:ext uri="{FF2B5EF4-FFF2-40B4-BE49-F238E27FC236}">
                <a16:creationId xmlns:a16="http://schemas.microsoft.com/office/drawing/2014/main" id="{BB1B3F41-0D5D-CB19-CFD1-195E648BD934}"/>
              </a:ext>
            </a:extLst>
          </p:cNvPr>
          <p:cNvPicPr/>
          <p:nvPr/>
        </p:nvPicPr>
        <p:blipFill>
          <a:blip r:embed="rId4"/>
          <a:stretch>
            <a:fillRect/>
          </a:stretch>
        </p:blipFill>
        <p:spPr>
          <a:xfrm>
            <a:off x="1809900" y="4954509"/>
            <a:ext cx="1570295" cy="1353821"/>
          </a:xfrm>
          <a:prstGeom prst="rect">
            <a:avLst/>
          </a:prstGeom>
        </p:spPr>
      </p:pic>
    </p:spTree>
    <p:extLst>
      <p:ext uri="{BB962C8B-B14F-4D97-AF65-F5344CB8AC3E}">
        <p14:creationId xmlns:p14="http://schemas.microsoft.com/office/powerpoint/2010/main" val="326188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1">
            <a:extLst>
              <a:ext uri="{FF2B5EF4-FFF2-40B4-BE49-F238E27FC236}">
                <a16:creationId xmlns:a16="http://schemas.microsoft.com/office/drawing/2014/main" id="{BE688F91-367C-4248-8756-D24908A54089}"/>
              </a:ext>
            </a:extLst>
          </p:cNvPr>
          <p:cNvSpPr>
            <a:spLocks noGrp="1" noChangeArrowheads="1"/>
          </p:cNvSpPr>
          <p:nvPr>
            <p:ph idx="1"/>
          </p:nvPr>
        </p:nvSpPr>
        <p:spPr>
          <a:xfrm>
            <a:off x="962389" y="2458495"/>
            <a:ext cx="10633424" cy="4102902"/>
          </a:xfrm>
        </p:spPr>
        <p:txBody>
          <a:bodyPr>
            <a:normAutofit/>
          </a:bodyPr>
          <a:lstStyle/>
          <a:p>
            <a:pPr marL="0" indent="0">
              <a:buNone/>
            </a:pPr>
            <a:r>
              <a:rPr lang="en-AU" altLang="en-US" sz="4000" dirty="0"/>
              <a:t>What’s the problem?</a:t>
            </a:r>
          </a:p>
          <a:p>
            <a:pPr marL="0" indent="0">
              <a:buNone/>
            </a:pPr>
            <a:r>
              <a:rPr lang="en-AU" altLang="en-US" sz="4000" dirty="0"/>
              <a:t>What have we learned so far in Aotearoa?</a:t>
            </a:r>
          </a:p>
          <a:p>
            <a:pPr marL="0" indent="0">
              <a:buNone/>
            </a:pPr>
            <a:r>
              <a:rPr lang="en-AU" altLang="en-US" sz="4000" dirty="0"/>
              <a:t>Evidence from Victoria, Australia</a:t>
            </a:r>
          </a:p>
          <a:p>
            <a:pPr marL="0" indent="0">
              <a:buNone/>
            </a:pPr>
            <a:r>
              <a:rPr lang="en-AU" altLang="en-US" sz="4000" dirty="0"/>
              <a:t>Implications for a model of care that achieves equitable long-term health and social outcomes for injured children in Aotearoa</a:t>
            </a:r>
          </a:p>
        </p:txBody>
      </p:sp>
      <p:sp>
        <p:nvSpPr>
          <p:cNvPr id="6" name="Title 2">
            <a:extLst>
              <a:ext uri="{FF2B5EF4-FFF2-40B4-BE49-F238E27FC236}">
                <a16:creationId xmlns:a16="http://schemas.microsoft.com/office/drawing/2014/main" id="{75A5ABB3-A66D-C9CC-4EF6-47DB42E9A93C}"/>
              </a:ext>
            </a:extLst>
          </p:cNvPr>
          <p:cNvSpPr>
            <a:spLocks noGrp="1" noChangeArrowheads="1"/>
          </p:cNvSpPr>
          <p:nvPr>
            <p:ph type="title"/>
          </p:nvPr>
        </p:nvSpPr>
        <p:spPr>
          <a:xfrm>
            <a:off x="1026732" y="400215"/>
            <a:ext cx="10306520" cy="1325563"/>
          </a:xfrm>
          <a:solidFill>
            <a:schemeClr val="accent1"/>
          </a:solidFill>
        </p:spPr>
        <p:txBody>
          <a:bodyPr>
            <a:normAutofit/>
          </a:bodyPr>
          <a:lstStyle/>
          <a:p>
            <a:r>
              <a:rPr lang="en-AU" altLang="en-US" sz="4000" b="1" dirty="0">
                <a:solidFill>
                  <a:srgbClr val="FFFFFF"/>
                </a:solidFill>
              </a:rPr>
              <a:t>Objectives </a:t>
            </a:r>
          </a:p>
        </p:txBody>
      </p:sp>
    </p:spTree>
    <p:extLst>
      <p:ext uri="{BB962C8B-B14F-4D97-AF65-F5344CB8AC3E}">
        <p14:creationId xmlns:p14="http://schemas.microsoft.com/office/powerpoint/2010/main" val="1255958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282" y="297950"/>
            <a:ext cx="6911595" cy="4625009"/>
          </a:xfrm>
          <a:prstGeom prst="rect">
            <a:avLst/>
          </a:prstGeom>
        </p:spPr>
      </p:pic>
      <p:pic>
        <p:nvPicPr>
          <p:cNvPr id="3" name="Picture 2">
            <a:extLst>
              <a:ext uri="{FF2B5EF4-FFF2-40B4-BE49-F238E27FC236}">
                <a16:creationId xmlns:a16="http://schemas.microsoft.com/office/drawing/2014/main" id="{F3DF49D3-1103-4619-A299-FD7312FD08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3762" y="1802715"/>
            <a:ext cx="8678238" cy="5055285"/>
          </a:xfrm>
          <a:prstGeom prst="rect">
            <a:avLst/>
          </a:prstGeom>
        </p:spPr>
      </p:pic>
    </p:spTree>
    <p:extLst>
      <p:ext uri="{BB962C8B-B14F-4D97-AF65-F5344CB8AC3E}">
        <p14:creationId xmlns:p14="http://schemas.microsoft.com/office/powerpoint/2010/main" val="167959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51C293F-D29E-4879-8A6C-22D8DE475BF4}"/>
              </a:ext>
            </a:extLst>
          </p:cNvPr>
          <p:cNvSpPr txBox="1"/>
          <p:nvPr/>
        </p:nvSpPr>
        <p:spPr>
          <a:xfrm>
            <a:off x="590719" y="2330505"/>
            <a:ext cx="5095090" cy="3979585"/>
          </a:xfrm>
          <a:prstGeom prst="rect">
            <a:avLst/>
          </a:prstGeom>
        </p:spPr>
        <p:txBody>
          <a:bodyPr vert="horz" lIns="91440" tIns="45720" rIns="91440" bIns="45720" rtlCol="0" anchor="ctr">
            <a:normAutofit fontScale="92500" lnSpcReduction="20000"/>
          </a:bodyPr>
          <a:lstStyle/>
          <a:p>
            <a:pPr>
              <a:lnSpc>
                <a:spcPct val="90000"/>
              </a:lnSpc>
            </a:pPr>
            <a:r>
              <a:rPr lang="en-US" sz="2400" b="1" dirty="0"/>
              <a:t>Global mortality trends 1950-2019</a:t>
            </a:r>
            <a:endParaRPr lang="en-US" sz="2400" dirty="0"/>
          </a:p>
          <a:p>
            <a:pPr>
              <a:lnSpc>
                <a:spcPct val="90000"/>
              </a:lnSpc>
            </a:pPr>
            <a:r>
              <a:rPr lang="en-US" sz="2400" dirty="0"/>
              <a:t>Injuries: leading cause of death among 10-24 year olds in most global regions.</a:t>
            </a:r>
          </a:p>
          <a:p>
            <a:pPr indent="-228600">
              <a:lnSpc>
                <a:spcPct val="90000"/>
              </a:lnSpc>
              <a:spcBef>
                <a:spcPts val="600"/>
              </a:spcBef>
              <a:buFont typeface="Arial" panose="020B0604020202020204" pitchFamily="34" charset="0"/>
              <a:buChar char="•"/>
            </a:pPr>
            <a:endParaRPr lang="en-US" sz="2000" dirty="0"/>
          </a:p>
          <a:p>
            <a:pPr>
              <a:lnSpc>
                <a:spcPct val="90000"/>
              </a:lnSpc>
              <a:spcBef>
                <a:spcPts val="600"/>
              </a:spcBef>
            </a:pPr>
            <a:r>
              <a:rPr lang="en-US" sz="2000" dirty="0"/>
              <a:t>In countries with advanced trauma care systems, increasing proportions of children survive life-threatening injuries</a:t>
            </a:r>
          </a:p>
          <a:p>
            <a:pPr>
              <a:lnSpc>
                <a:spcPct val="90000"/>
              </a:lnSpc>
              <a:spcBef>
                <a:spcPts val="600"/>
              </a:spcBef>
            </a:pPr>
            <a:endParaRPr lang="en-US" sz="2000" dirty="0"/>
          </a:p>
          <a:p>
            <a:pPr>
              <a:lnSpc>
                <a:spcPct val="90000"/>
              </a:lnSpc>
              <a:spcBef>
                <a:spcPts val="600"/>
              </a:spcBef>
            </a:pPr>
            <a:r>
              <a:rPr lang="en-US" sz="2000" dirty="0"/>
              <a:t>Evidence on long-term outcomes is scant</a:t>
            </a:r>
          </a:p>
          <a:p>
            <a:pPr>
              <a:lnSpc>
                <a:spcPct val="90000"/>
              </a:lnSpc>
              <a:spcBef>
                <a:spcPts val="600"/>
              </a:spcBef>
            </a:pPr>
            <a:endParaRPr lang="en-US" sz="2000" dirty="0"/>
          </a:p>
          <a:p>
            <a:pPr>
              <a:lnSpc>
                <a:spcPct val="90000"/>
              </a:lnSpc>
              <a:spcBef>
                <a:spcPts val="600"/>
              </a:spcBef>
            </a:pPr>
            <a:endParaRPr lang="en-US" sz="1400" dirty="0"/>
          </a:p>
          <a:p>
            <a:pPr>
              <a:lnSpc>
                <a:spcPct val="90000"/>
              </a:lnSpc>
              <a:spcBef>
                <a:spcPts val="600"/>
              </a:spcBef>
            </a:pPr>
            <a:endParaRPr lang="en-US" sz="1400" dirty="0"/>
          </a:p>
          <a:p>
            <a:pPr>
              <a:lnSpc>
                <a:spcPct val="90000"/>
              </a:lnSpc>
              <a:spcBef>
                <a:spcPts val="600"/>
              </a:spcBef>
            </a:pPr>
            <a:endParaRPr lang="en-US" sz="1400" dirty="0"/>
          </a:p>
          <a:p>
            <a:pPr>
              <a:lnSpc>
                <a:spcPct val="90000"/>
              </a:lnSpc>
              <a:spcBef>
                <a:spcPts val="600"/>
              </a:spcBef>
            </a:pPr>
            <a:endParaRPr lang="en-US" sz="1400" dirty="0"/>
          </a:p>
          <a:p>
            <a:pPr>
              <a:lnSpc>
                <a:spcPct val="90000"/>
              </a:lnSpc>
              <a:spcBef>
                <a:spcPts val="600"/>
              </a:spcBef>
            </a:pPr>
            <a:r>
              <a:rPr lang="en-US" sz="1400" dirty="0"/>
              <a:t>GBD 2019 Mortality Collaborators: Lancet 2021: 398: 1593-1618 </a:t>
            </a:r>
          </a:p>
          <a:p>
            <a:pPr>
              <a:lnSpc>
                <a:spcPct val="90000"/>
              </a:lnSpc>
              <a:spcBef>
                <a:spcPts val="600"/>
              </a:spcBef>
            </a:pPr>
            <a:r>
              <a:rPr lang="en-US" sz="1400" dirty="0"/>
              <a:t>S Ameratunga and A George, Lancet 2021; 398: 1546-7 (editorial) </a:t>
            </a:r>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Paediatric Trauma-Key Messages | Trauma Victoria">
            <a:extLst>
              <a:ext uri="{FF2B5EF4-FFF2-40B4-BE49-F238E27FC236}">
                <a16:creationId xmlns:a16="http://schemas.microsoft.com/office/drawing/2014/main" id="{FE4840BD-FFE7-45EC-BC63-0D6AE9EC9A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949" r="12403" b="-1"/>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C924DD5-BF8A-409C-B245-F755BC01071C}"/>
              </a:ext>
            </a:extLst>
          </p:cNvPr>
          <p:cNvSpPr txBox="1"/>
          <p:nvPr/>
        </p:nvSpPr>
        <p:spPr>
          <a:xfrm>
            <a:off x="5977788" y="5532719"/>
            <a:ext cx="5425410" cy="525929"/>
          </a:xfrm>
          <a:prstGeom prst="rect">
            <a:avLst/>
          </a:prstGeom>
          <a:solidFill>
            <a:srgbClr val="000000">
              <a:alpha val="50000"/>
            </a:srgbClr>
          </a:solidFill>
          <a:ln>
            <a:noFill/>
          </a:ln>
        </p:spPr>
        <p:txBody>
          <a:bodyPr wrap="square">
            <a:noAutofit/>
          </a:bodyPr>
          <a:lstStyle/>
          <a:p>
            <a:pPr algn="ctr">
              <a:spcAft>
                <a:spcPts val="600"/>
              </a:spcAft>
            </a:pPr>
            <a:r>
              <a:rPr lang="en-NZ" altLang="en-US" sz="1300" dirty="0">
                <a:solidFill>
                  <a:srgbClr val="FFFFFF"/>
                </a:solidFill>
                <a:hlinkClick r:id="rId3">
                  <a:extLst>
                    <a:ext uri="{A12FA001-AC4F-418D-AE19-62706E023703}">
                      <ahyp:hlinkClr xmlns:ahyp="http://schemas.microsoft.com/office/drawing/2018/hyperlinkcolor" val="tx"/>
                    </a:ext>
                  </a:extLst>
                </a:hlinkClick>
              </a:rPr>
              <a:t>www.trauma.reach.vic.gov.au</a:t>
            </a:r>
            <a:r>
              <a:rPr lang="en-NZ" altLang="en-US" sz="1300" dirty="0">
                <a:solidFill>
                  <a:srgbClr val="FFFFFF"/>
                </a:solidFill>
              </a:rPr>
              <a:t> </a:t>
            </a:r>
            <a:endParaRPr lang="en-NZ" sz="1300" dirty="0">
              <a:solidFill>
                <a:srgbClr val="FFFFFF"/>
              </a:solidFill>
            </a:endParaRPr>
          </a:p>
        </p:txBody>
      </p:sp>
    </p:spTree>
    <p:extLst>
      <p:ext uri="{BB962C8B-B14F-4D97-AF65-F5344CB8AC3E}">
        <p14:creationId xmlns:p14="http://schemas.microsoft.com/office/powerpoint/2010/main" val="3386660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264A727-0785-483A-AEBD-228D7EE4384B}"/>
              </a:ext>
            </a:extLst>
          </p:cNvPr>
          <p:cNvSpPr txBox="1"/>
          <p:nvPr/>
        </p:nvSpPr>
        <p:spPr>
          <a:xfrm>
            <a:off x="644752" y="346869"/>
            <a:ext cx="10347792" cy="1476801"/>
          </a:xfrm>
          <a:prstGeom prst="rect">
            <a:avLst/>
          </a:prstGeom>
        </p:spPr>
        <p:txBody>
          <a:bodyPr vert="horz" lIns="91440" tIns="45720" rIns="91440" bIns="45720" rtlCol="0" anchor="b">
            <a:normAutofit/>
          </a:bodyPr>
          <a:lstStyle/>
          <a:p>
            <a:pPr eaLnBrk="1" hangingPunct="1">
              <a:lnSpc>
                <a:spcPct val="90000"/>
              </a:lnSpc>
              <a:spcAft>
                <a:spcPts val="600"/>
              </a:spcAft>
            </a:pPr>
            <a:r>
              <a:rPr lang="en-US" sz="3000" b="1" kern="1200" dirty="0">
                <a:solidFill>
                  <a:schemeClr val="tx1"/>
                </a:solidFill>
                <a:latin typeface="+mn-lt"/>
                <a:ea typeface="+mj-ea"/>
                <a:cs typeface="+mj-cs"/>
              </a:rPr>
              <a:t>The Societal cost of unintentional childhood injuries in Aotearoa</a:t>
            </a:r>
          </a:p>
          <a:p>
            <a:pPr eaLnBrk="1" hangingPunct="1">
              <a:lnSpc>
                <a:spcPct val="90000"/>
              </a:lnSpc>
              <a:spcAft>
                <a:spcPts val="600"/>
              </a:spcAft>
            </a:pPr>
            <a:r>
              <a:rPr lang="en-US" sz="2400" dirty="0">
                <a:latin typeface="+mn-lt"/>
                <a:ea typeface="+mj-ea"/>
                <a:cs typeface="+mj-cs"/>
              </a:rPr>
              <a:t>M Young, T Love, M Wilson, M Alatini, M Shepherd</a:t>
            </a:r>
          </a:p>
          <a:p>
            <a:pPr eaLnBrk="1" hangingPunct="1">
              <a:lnSpc>
                <a:spcPct val="90000"/>
              </a:lnSpc>
              <a:spcAft>
                <a:spcPts val="600"/>
              </a:spcAft>
            </a:pPr>
            <a:r>
              <a:rPr lang="en-US" sz="2400" kern="1200" dirty="0">
                <a:solidFill>
                  <a:schemeClr val="tx1"/>
                </a:solidFill>
                <a:latin typeface="+mn-lt"/>
                <a:ea typeface="+mj-ea"/>
                <a:cs typeface="+mj-cs"/>
              </a:rPr>
              <a:t>NZ Medical Journal 2021; </a:t>
            </a:r>
            <a:r>
              <a:rPr lang="en-US" sz="2400" b="0" i="0" u="none" strike="noStrike" kern="1200" baseline="0" dirty="0">
                <a:solidFill>
                  <a:schemeClr val="tx1"/>
                </a:solidFill>
                <a:latin typeface="+mn-lt"/>
                <a:ea typeface="+mj-ea"/>
                <a:cs typeface="+mj-cs"/>
              </a:rPr>
              <a:t>13 August 2021, Vol 134 No 1540 </a:t>
            </a:r>
            <a:endParaRPr lang="en-US" sz="2400" kern="1200" dirty="0">
              <a:solidFill>
                <a:schemeClr val="tx1"/>
              </a:solidFill>
              <a:latin typeface="+mn-lt"/>
              <a:ea typeface="+mj-ea"/>
              <a:cs typeface="+mj-cs"/>
            </a:endParaRPr>
          </a:p>
        </p:txBody>
      </p:sp>
      <p:graphicFrame>
        <p:nvGraphicFramePr>
          <p:cNvPr id="22" name="Content Placeholder 5">
            <a:extLst>
              <a:ext uri="{FF2B5EF4-FFF2-40B4-BE49-F238E27FC236}">
                <a16:creationId xmlns:a16="http://schemas.microsoft.com/office/drawing/2014/main" id="{85A5F8E7-37E0-32D5-10BD-B2FE6FD15911}"/>
              </a:ext>
            </a:extLst>
          </p:cNvPr>
          <p:cNvGraphicFramePr>
            <a:graphicFrameLocks noGrp="1"/>
          </p:cNvGraphicFramePr>
          <p:nvPr>
            <p:ph idx="1"/>
            <p:extLst>
              <p:ext uri="{D42A27DB-BD31-4B8C-83A1-F6EECF244321}">
                <p14:modId xmlns:p14="http://schemas.microsoft.com/office/powerpoint/2010/main" val="2545138805"/>
              </p:ext>
            </p:extLst>
          </p:nvPr>
        </p:nvGraphicFramePr>
        <p:xfrm>
          <a:off x="644752" y="2391983"/>
          <a:ext cx="10718600" cy="35507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3929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mt="39000"/>
          </a:blip>
          <a:stretch>
            <a:fillRect/>
          </a:stretch>
        </p:blipFill>
        <p:spPr>
          <a:xfrm>
            <a:off x="832923" y="-260313"/>
            <a:ext cx="10551173" cy="7093508"/>
          </a:xfrm>
          <a:prstGeom prst="rect">
            <a:avLst/>
          </a:prstGeom>
          <a:noFill/>
          <a:ln>
            <a:noFill/>
          </a:ln>
        </p:spPr>
      </p:pic>
      <p:sp>
        <p:nvSpPr>
          <p:cNvPr id="5" name="TextBox 4">
            <a:extLst>
              <a:ext uri="{FF2B5EF4-FFF2-40B4-BE49-F238E27FC236}">
                <a16:creationId xmlns:a16="http://schemas.microsoft.com/office/drawing/2014/main" id="{57A344CB-553B-4632-8EB7-20EC48A845A0}"/>
              </a:ext>
            </a:extLst>
          </p:cNvPr>
          <p:cNvSpPr txBox="1"/>
          <p:nvPr/>
        </p:nvSpPr>
        <p:spPr>
          <a:xfrm>
            <a:off x="832922" y="5041668"/>
            <a:ext cx="10526155" cy="1723549"/>
          </a:xfrm>
          <a:prstGeom prst="rect">
            <a:avLst/>
          </a:prstGeom>
          <a:noFill/>
        </p:spPr>
        <p:txBody>
          <a:bodyPr wrap="square">
            <a:spAutoFit/>
          </a:bodyPr>
          <a:lstStyle/>
          <a:p>
            <a:r>
              <a:rPr lang="en-US" sz="2600" b="1" dirty="0">
                <a:solidFill>
                  <a:schemeClr val="dk1"/>
                </a:solidFill>
              </a:rPr>
              <a:t>What do we know about longer-term outcomes of injured children in Aotearoa, and how do these outcomes vary across equity groups? </a:t>
            </a:r>
          </a:p>
          <a:p>
            <a:endParaRPr lang="en-US" dirty="0">
              <a:solidFill>
                <a:schemeClr val="dk1"/>
              </a:solidFill>
            </a:endParaRPr>
          </a:p>
          <a:p>
            <a:r>
              <a:rPr lang="en-GB" sz="1800" b="1" dirty="0">
                <a:solidFill>
                  <a:srgbClr val="222222"/>
                </a:solidFill>
              </a:rPr>
              <a:t>Elaijah Tuivaiti and Hemi Young</a:t>
            </a:r>
          </a:p>
          <a:p>
            <a:r>
              <a:rPr lang="en-GB" sz="1800" dirty="0" err="1">
                <a:solidFill>
                  <a:srgbClr val="222222"/>
                </a:solidFill>
              </a:rPr>
              <a:t>Kidz</a:t>
            </a:r>
            <a:r>
              <a:rPr lang="en-GB" sz="1800" dirty="0">
                <a:solidFill>
                  <a:srgbClr val="222222"/>
                </a:solidFill>
              </a:rPr>
              <a:t> First Hospital Summer Studentship Program 2021-22</a:t>
            </a:r>
            <a:endParaRPr lang="en-NZ"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19"/>
          <p:cNvPicPr preferRelativeResize="0"/>
          <p:nvPr/>
        </p:nvPicPr>
        <p:blipFill>
          <a:blip r:embed="rId3">
            <a:alphaModFix amt="43000"/>
          </a:blip>
          <a:stretch>
            <a:fillRect/>
          </a:stretch>
        </p:blipFill>
        <p:spPr>
          <a:xfrm>
            <a:off x="-16" y="1"/>
            <a:ext cx="5289367" cy="6858001"/>
          </a:xfrm>
          <a:prstGeom prst="rect">
            <a:avLst/>
          </a:prstGeom>
          <a:noFill/>
          <a:ln>
            <a:noFill/>
          </a:ln>
        </p:spPr>
      </p:pic>
      <p:sp>
        <p:nvSpPr>
          <p:cNvPr id="94" name="Google Shape;94;p19"/>
          <p:cNvSpPr txBox="1">
            <a:spLocks noGrp="1"/>
          </p:cNvSpPr>
          <p:nvPr>
            <p:ph type="title"/>
          </p:nvPr>
        </p:nvSpPr>
        <p:spPr>
          <a:xfrm>
            <a:off x="5436259" y="174400"/>
            <a:ext cx="6564781" cy="763600"/>
          </a:xfrm>
          <a:prstGeom prst="rect">
            <a:avLst/>
          </a:prstGeom>
        </p:spPr>
        <p:txBody>
          <a:bodyPr spcFirstLastPara="1" vert="horz" wrap="square" lIns="121900" tIns="121900" rIns="121900" bIns="121900" rtlCol="0" anchor="t" anchorCtr="0">
            <a:noAutofit/>
          </a:bodyPr>
          <a:lstStyle/>
          <a:p>
            <a:pPr>
              <a:buSzPts val="990"/>
            </a:pPr>
            <a:r>
              <a:rPr lang="en-GB" sz="4000" b="1" dirty="0"/>
              <a:t>Systematic review of the published literature 2001-2021</a:t>
            </a:r>
            <a:endParaRPr sz="4000" b="1" dirty="0"/>
          </a:p>
        </p:txBody>
      </p:sp>
      <p:sp>
        <p:nvSpPr>
          <p:cNvPr id="95" name="Google Shape;95;p19"/>
          <p:cNvSpPr txBox="1">
            <a:spLocks noGrp="1"/>
          </p:cNvSpPr>
          <p:nvPr>
            <p:ph type="body" idx="1"/>
          </p:nvPr>
        </p:nvSpPr>
        <p:spPr>
          <a:xfrm>
            <a:off x="5378000" y="1690768"/>
            <a:ext cx="6623041" cy="4555200"/>
          </a:xfrm>
          <a:prstGeom prst="rect">
            <a:avLst/>
          </a:prstGeom>
        </p:spPr>
        <p:txBody>
          <a:bodyPr spcFirstLastPara="1" vert="horz" wrap="square" lIns="121900" tIns="121900" rIns="121900" bIns="121900" rtlCol="0" anchor="t" anchorCtr="0">
            <a:normAutofit fontScale="92500"/>
          </a:bodyPr>
          <a:lstStyle/>
          <a:p>
            <a:pPr marL="380990" indent="-380990">
              <a:lnSpc>
                <a:spcPct val="120000"/>
              </a:lnSpc>
            </a:pPr>
            <a:r>
              <a:rPr lang="en-GB" dirty="0">
                <a:solidFill>
                  <a:schemeClr val="dk1"/>
                </a:solidFill>
              </a:rPr>
              <a:t>14 articles, almost all focused exclusively on head injuries</a:t>
            </a:r>
          </a:p>
          <a:p>
            <a:pPr marL="380990" indent="-380990">
              <a:lnSpc>
                <a:spcPct val="120000"/>
              </a:lnSpc>
            </a:pPr>
            <a:r>
              <a:rPr lang="en-GB" dirty="0">
                <a:solidFill>
                  <a:schemeClr val="dk1"/>
                </a:solidFill>
              </a:rPr>
              <a:t>Christchurch birth cohort study notes significant risks of adverse social, educational and behavioural outcomes in young adults following head injuries in childhood</a:t>
            </a:r>
          </a:p>
          <a:p>
            <a:pPr marL="380990" indent="-380990">
              <a:lnSpc>
                <a:spcPct val="120000"/>
              </a:lnSpc>
            </a:pPr>
            <a:r>
              <a:rPr lang="en-GB" dirty="0">
                <a:solidFill>
                  <a:schemeClr val="dk1"/>
                </a:solidFill>
              </a:rPr>
              <a:t>Minimal information relating to PROGRESS (equity) criteria beyond age and gender. </a:t>
            </a:r>
          </a:p>
          <a:p>
            <a:pPr marL="380990" indent="-380990"/>
            <a:endParaRPr dirty="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9" name="Rectangle 3">
            <a:extLst>
              <a:ext uri="{FF2B5EF4-FFF2-40B4-BE49-F238E27FC236}">
                <a16:creationId xmlns:a16="http://schemas.microsoft.com/office/drawing/2014/main" id="{B67B3D49-73C2-456A-BB03-0DBEF2655E95}"/>
              </a:ext>
            </a:extLst>
          </p:cNvPr>
          <p:cNvSpPr>
            <a:spLocks noGrp="1" noChangeArrowheads="1"/>
          </p:cNvSpPr>
          <p:nvPr>
            <p:ph type="body" idx="1"/>
          </p:nvPr>
        </p:nvSpPr>
        <p:spPr>
          <a:xfrm>
            <a:off x="312429" y="1742343"/>
            <a:ext cx="5352402" cy="3422332"/>
          </a:xfrm>
        </p:spPr>
        <p:txBody>
          <a:bodyPr anchor="ctr">
            <a:noAutofit/>
          </a:bodyPr>
          <a:lstStyle/>
          <a:p>
            <a:pPr marL="0" indent="0" eaLnBrk="1" hangingPunct="1">
              <a:buNone/>
              <a:defRPr/>
            </a:pPr>
            <a:r>
              <a:rPr lang="en-NZ" altLang="en-US" sz="1800" i="1" dirty="0">
                <a:solidFill>
                  <a:srgbClr val="002060"/>
                </a:solidFill>
              </a:rPr>
              <a:t>“There was actually no one, they were all busy, they had how many patients to one nurse, they were so busy you couldn’t ask them, is she </a:t>
            </a:r>
            <a:r>
              <a:rPr lang="en-NZ" altLang="en-US" sz="1800" i="1" dirty="0" err="1">
                <a:solidFill>
                  <a:srgbClr val="002060"/>
                </a:solidFill>
              </a:rPr>
              <a:t>gonna</a:t>
            </a:r>
            <a:r>
              <a:rPr lang="en-NZ" altLang="en-US" sz="1800" i="1" dirty="0">
                <a:solidFill>
                  <a:srgbClr val="002060"/>
                </a:solidFill>
              </a:rPr>
              <a:t> be ok, all that kind of stuff” (Māori caregiver).</a:t>
            </a:r>
          </a:p>
          <a:p>
            <a:pPr marL="0" indent="0">
              <a:buNone/>
              <a:defRPr/>
            </a:pPr>
            <a:endParaRPr lang="en-US" altLang="en-US" sz="2000" dirty="0"/>
          </a:p>
          <a:p>
            <a:pPr>
              <a:spcBef>
                <a:spcPts val="0"/>
              </a:spcBef>
              <a:spcAft>
                <a:spcPts val="600"/>
              </a:spcAft>
              <a:defRPr/>
            </a:pPr>
            <a:r>
              <a:rPr lang="en-US" altLang="en-US" sz="1600" b="1" dirty="0"/>
              <a:t>Inadequate communication and information</a:t>
            </a:r>
          </a:p>
          <a:p>
            <a:pPr>
              <a:spcBef>
                <a:spcPts val="0"/>
              </a:spcBef>
              <a:spcAft>
                <a:spcPts val="600"/>
              </a:spcAft>
              <a:defRPr/>
            </a:pPr>
            <a:r>
              <a:rPr lang="en-US" altLang="en-US" sz="1600" dirty="0"/>
              <a:t>Difficulty negotiating the hospital environment</a:t>
            </a:r>
          </a:p>
          <a:p>
            <a:pPr>
              <a:spcBef>
                <a:spcPts val="0"/>
              </a:spcBef>
              <a:spcAft>
                <a:spcPts val="600"/>
              </a:spcAft>
              <a:defRPr/>
            </a:pPr>
            <a:r>
              <a:rPr lang="en-US" altLang="en-US" sz="1600" dirty="0"/>
              <a:t>Stress of conflicting demands</a:t>
            </a:r>
          </a:p>
          <a:p>
            <a:pPr>
              <a:spcBef>
                <a:spcPts val="0"/>
              </a:spcBef>
              <a:spcAft>
                <a:spcPts val="600"/>
              </a:spcAft>
              <a:defRPr/>
            </a:pPr>
            <a:r>
              <a:rPr lang="en-US" altLang="en-US" sz="1600" dirty="0"/>
              <a:t>Issues relating to ethnicity and cultural miscommunication</a:t>
            </a:r>
          </a:p>
          <a:p>
            <a:pPr eaLnBrk="1" hangingPunct="1">
              <a:defRPr/>
            </a:pPr>
            <a:endParaRPr lang="en-US" altLang="en-US" sz="1600" dirty="0"/>
          </a:p>
        </p:txBody>
      </p:sp>
      <p:sp>
        <p:nvSpPr>
          <p:cNvPr id="53252" name="Text Box 4">
            <a:extLst>
              <a:ext uri="{FF2B5EF4-FFF2-40B4-BE49-F238E27FC236}">
                <a16:creationId xmlns:a16="http://schemas.microsoft.com/office/drawing/2014/main" id="{C67FB456-6FB9-4031-B21B-C11F3A1A1018}"/>
              </a:ext>
            </a:extLst>
          </p:cNvPr>
          <p:cNvSpPr txBox="1">
            <a:spLocks noChangeArrowheads="1"/>
          </p:cNvSpPr>
          <p:nvPr/>
        </p:nvSpPr>
        <p:spPr bwMode="auto">
          <a:xfrm>
            <a:off x="319530" y="285091"/>
            <a:ext cx="5683705" cy="1400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Aft>
                <a:spcPts val="600"/>
              </a:spcAft>
            </a:pPr>
            <a:r>
              <a:rPr lang="en-US" altLang="en-US" sz="2400" b="1" dirty="0">
                <a:latin typeface="+mn-lt"/>
              </a:rPr>
              <a:t>Experiences of </a:t>
            </a:r>
            <a:r>
              <a:rPr lang="en-US" altLang="en-US" sz="2400" b="1" dirty="0" err="1">
                <a:latin typeface="+mn-lt"/>
              </a:rPr>
              <a:t>wh</a:t>
            </a:r>
            <a:r>
              <a:rPr lang="en-NZ" altLang="en-US" sz="2400" b="1" dirty="0">
                <a:latin typeface="+mn-lt"/>
              </a:rPr>
              <a:t>ā</a:t>
            </a:r>
            <a:r>
              <a:rPr lang="en-US" altLang="en-US" sz="2400" b="1" dirty="0" err="1">
                <a:latin typeface="+mn-lt"/>
              </a:rPr>
              <a:t>nau</a:t>
            </a:r>
            <a:r>
              <a:rPr lang="en-US" altLang="en-US" sz="2400" b="1" dirty="0">
                <a:latin typeface="+mn-lt"/>
              </a:rPr>
              <a:t>/families when injured children are admitted to hospital</a:t>
            </a:r>
          </a:p>
          <a:p>
            <a:r>
              <a:rPr lang="en-US" altLang="en-US" sz="1600" dirty="0">
                <a:latin typeface="+mn-lt"/>
              </a:rPr>
              <a:t>B </a:t>
            </a:r>
            <a:r>
              <a:rPr lang="en-US" altLang="en-US" sz="1600" dirty="0" err="1">
                <a:latin typeface="+mn-lt"/>
              </a:rPr>
              <a:t>Arlidge</a:t>
            </a:r>
            <a:r>
              <a:rPr lang="en-US" altLang="en-US" sz="1600" dirty="0">
                <a:latin typeface="+mn-lt"/>
              </a:rPr>
              <a:t>, S Abel, L </a:t>
            </a:r>
            <a:r>
              <a:rPr lang="en-US" altLang="en-US" sz="1600" dirty="0" err="1">
                <a:latin typeface="+mn-lt"/>
              </a:rPr>
              <a:t>Asiasiga</a:t>
            </a:r>
            <a:r>
              <a:rPr lang="en-US" altLang="en-US" sz="1600" dirty="0">
                <a:latin typeface="+mn-lt"/>
              </a:rPr>
              <a:t>, S Milne, S Crengle, S Ameratunga</a:t>
            </a:r>
          </a:p>
          <a:p>
            <a:r>
              <a:rPr lang="en-US" altLang="en-US" sz="1600" dirty="0">
                <a:latin typeface="+mn-lt"/>
              </a:rPr>
              <a:t>Ethnicity &amp; Health 2009: 14: 169-83</a:t>
            </a:r>
          </a:p>
        </p:txBody>
      </p:sp>
      <p:sp>
        <p:nvSpPr>
          <p:cNvPr id="9" name="TextBox 8">
            <a:extLst>
              <a:ext uri="{FF2B5EF4-FFF2-40B4-BE49-F238E27FC236}">
                <a16:creationId xmlns:a16="http://schemas.microsoft.com/office/drawing/2014/main" id="{2D9DB70F-22B9-4DCF-BF0D-C81B286FF72C}"/>
              </a:ext>
            </a:extLst>
          </p:cNvPr>
          <p:cNvSpPr txBox="1"/>
          <p:nvPr/>
        </p:nvSpPr>
        <p:spPr>
          <a:xfrm>
            <a:off x="6001393" y="1815626"/>
            <a:ext cx="6020897" cy="3477875"/>
          </a:xfrm>
          <a:prstGeom prst="rect">
            <a:avLst/>
          </a:prstGeom>
          <a:noFill/>
        </p:spPr>
        <p:txBody>
          <a:bodyPr wrap="square">
            <a:spAutoFit/>
          </a:bodyPr>
          <a:lstStyle/>
          <a:p>
            <a:pPr>
              <a:defRPr/>
            </a:pPr>
            <a:r>
              <a:rPr lang="en-NZ" altLang="en-US" i="1" dirty="0">
                <a:solidFill>
                  <a:srgbClr val="002060"/>
                </a:solidFill>
              </a:rPr>
              <a:t>“I think a lot of children are going home with parents who are still in that traumatic time themselves…I think we’re not assessing. We are not asking how is it going to be for you in terms of managing? We ask the physical ones, like, can you manage this child getting to the toilet and da-da-da… But we don’t do such a good emotional stock take.”</a:t>
            </a:r>
          </a:p>
          <a:p>
            <a:pPr>
              <a:defRPr/>
            </a:pPr>
            <a:endParaRPr lang="en-NZ" altLang="en-US" sz="1600" dirty="0"/>
          </a:p>
          <a:p>
            <a:pPr marL="285750" indent="-285750">
              <a:buFont typeface="Arial" panose="020B0604020202020204" pitchFamily="34" charset="0"/>
              <a:buChar char="•"/>
              <a:defRPr/>
            </a:pPr>
            <a:r>
              <a:rPr lang="en-NZ" altLang="en-US" sz="1600" b="1" dirty="0"/>
              <a:t>Information needs not met</a:t>
            </a:r>
          </a:p>
          <a:p>
            <a:pPr marL="285750" indent="-285750">
              <a:buFont typeface="Arial" panose="020B0604020202020204" pitchFamily="34" charset="0"/>
              <a:buChar char="•"/>
              <a:defRPr/>
            </a:pPr>
            <a:r>
              <a:rPr lang="en-NZ" altLang="en-US" sz="1600" dirty="0"/>
              <a:t>Children’s needs not met</a:t>
            </a:r>
          </a:p>
          <a:p>
            <a:pPr marL="285750" indent="-285750">
              <a:buFont typeface="Arial" panose="020B0604020202020204" pitchFamily="34" charset="0"/>
              <a:buChar char="•"/>
              <a:defRPr/>
            </a:pPr>
            <a:r>
              <a:rPr lang="en-NZ" altLang="en-US" sz="1600" dirty="0"/>
              <a:t>Stress of the child’s hospitalisation on family</a:t>
            </a:r>
          </a:p>
          <a:p>
            <a:pPr marL="285750" indent="-285750">
              <a:buFont typeface="Arial" panose="020B0604020202020204" pitchFamily="34" charset="0"/>
              <a:buChar char="•"/>
              <a:defRPr/>
            </a:pPr>
            <a:r>
              <a:rPr lang="en-NZ" altLang="en-US" sz="1600" dirty="0"/>
              <a:t>Staff continuity and coordination</a:t>
            </a:r>
          </a:p>
          <a:p>
            <a:pPr marL="285750" indent="-285750">
              <a:buFont typeface="Arial" panose="020B0604020202020204" pitchFamily="34" charset="0"/>
              <a:buChar char="•"/>
              <a:defRPr/>
            </a:pPr>
            <a:r>
              <a:rPr lang="en-NZ" altLang="en-US" sz="1600" dirty="0"/>
              <a:t>Issues for </a:t>
            </a:r>
            <a:r>
              <a:rPr lang="en-NZ" altLang="en-US" sz="1600" dirty="0" err="1"/>
              <a:t>Maori</a:t>
            </a:r>
            <a:r>
              <a:rPr lang="en-NZ" altLang="en-US" sz="1600" dirty="0"/>
              <a:t> and Pacific family support services</a:t>
            </a:r>
          </a:p>
          <a:p>
            <a:pPr marL="285750" indent="-285750">
              <a:buFont typeface="Arial" panose="020B0604020202020204" pitchFamily="34" charset="0"/>
              <a:buChar char="•"/>
              <a:defRPr/>
            </a:pPr>
            <a:r>
              <a:rPr lang="en-NZ" altLang="en-US" sz="1600" dirty="0"/>
              <a:t>Follow-up problems</a:t>
            </a:r>
            <a:endParaRPr lang="en-US" altLang="en-US" sz="1600" dirty="0"/>
          </a:p>
        </p:txBody>
      </p:sp>
      <p:sp>
        <p:nvSpPr>
          <p:cNvPr id="4" name="TextBox 3">
            <a:extLst>
              <a:ext uri="{FF2B5EF4-FFF2-40B4-BE49-F238E27FC236}">
                <a16:creationId xmlns:a16="http://schemas.microsoft.com/office/drawing/2014/main" id="{393CF93D-C394-457D-94BE-4FA7D0F1D2E2}"/>
              </a:ext>
            </a:extLst>
          </p:cNvPr>
          <p:cNvSpPr txBox="1"/>
          <p:nvPr/>
        </p:nvSpPr>
        <p:spPr>
          <a:xfrm>
            <a:off x="6188766" y="285091"/>
            <a:ext cx="5526155" cy="1200329"/>
          </a:xfrm>
          <a:prstGeom prst="rect">
            <a:avLst/>
          </a:prstGeom>
          <a:noFill/>
        </p:spPr>
        <p:txBody>
          <a:bodyPr wrap="square" rtlCol="0">
            <a:spAutoFit/>
          </a:bodyPr>
          <a:lstStyle/>
          <a:p>
            <a:r>
              <a:rPr lang="en-US" sz="2400" b="1" dirty="0"/>
              <a:t>Service providers’ perspectives</a:t>
            </a:r>
          </a:p>
          <a:p>
            <a:endParaRPr lang="en-US" sz="1600" dirty="0"/>
          </a:p>
          <a:p>
            <a:r>
              <a:rPr lang="en-US" sz="1600" dirty="0"/>
              <a:t>S Ameratunga, S Abel, L </a:t>
            </a:r>
            <a:r>
              <a:rPr lang="en-US" sz="1600" dirty="0" err="1"/>
              <a:t>Asiasiga</a:t>
            </a:r>
            <a:r>
              <a:rPr lang="en-US" sz="1600" dirty="0"/>
              <a:t>, S Tin </a:t>
            </a:r>
            <a:r>
              <a:rPr lang="en-US" sz="1600" dirty="0" err="1"/>
              <a:t>Tin</a:t>
            </a:r>
            <a:r>
              <a:rPr lang="en-US" sz="1600" dirty="0"/>
              <a:t>, S Milne, S Crengle</a:t>
            </a:r>
          </a:p>
          <a:p>
            <a:r>
              <a:rPr lang="en-US" sz="1600" dirty="0"/>
              <a:t>BMC Health Services Research 2010; 10:333</a:t>
            </a:r>
            <a:endParaRPr lang="en-NZ" sz="1600" dirty="0"/>
          </a:p>
        </p:txBody>
      </p:sp>
      <p:pic>
        <p:nvPicPr>
          <p:cNvPr id="6" name="Picture 5" descr="Doctor in clinic explaining report on tablet to family">
            <a:extLst>
              <a:ext uri="{FF2B5EF4-FFF2-40B4-BE49-F238E27FC236}">
                <a16:creationId xmlns:a16="http://schemas.microsoft.com/office/drawing/2014/main" id="{833039BD-118D-4352-97C0-194AF541B13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48991" y="4873500"/>
            <a:ext cx="2628672" cy="1752020"/>
          </a:xfrm>
          <a:prstGeom prst="rect">
            <a:avLst/>
          </a:prstGeom>
        </p:spPr>
      </p:pic>
      <p:pic>
        <p:nvPicPr>
          <p:cNvPr id="16" name="Picture 15" descr="Text, letter&#10;&#10;Description automatically generated">
            <a:extLst>
              <a:ext uri="{FF2B5EF4-FFF2-40B4-BE49-F238E27FC236}">
                <a16:creationId xmlns:a16="http://schemas.microsoft.com/office/drawing/2014/main" id="{30C6BFEF-94B7-4CF2-B173-A5C4B42D5F4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440725" y="5042374"/>
            <a:ext cx="2133600" cy="1414272"/>
          </a:xfrm>
          <a:prstGeom prst="rect">
            <a:avLst/>
          </a:prstGeom>
        </p:spPr>
      </p:pic>
      <p:sp>
        <p:nvSpPr>
          <p:cNvPr id="17" name="TextBox 16">
            <a:extLst>
              <a:ext uri="{FF2B5EF4-FFF2-40B4-BE49-F238E27FC236}">
                <a16:creationId xmlns:a16="http://schemas.microsoft.com/office/drawing/2014/main" id="{3A20FD99-BFE2-44BD-9DD8-3C8A91B55481}"/>
              </a:ext>
            </a:extLst>
          </p:cNvPr>
          <p:cNvSpPr txBox="1"/>
          <p:nvPr/>
        </p:nvSpPr>
        <p:spPr>
          <a:xfrm>
            <a:off x="8440725" y="6488668"/>
            <a:ext cx="3274197" cy="230832"/>
          </a:xfrm>
          <a:prstGeom prst="rect">
            <a:avLst/>
          </a:prstGeom>
          <a:noFill/>
        </p:spPr>
        <p:txBody>
          <a:bodyPr wrap="square" rtlCol="0">
            <a:spAutoFit/>
          </a:bodyPr>
          <a:lstStyle/>
          <a:p>
            <a:r>
              <a:rPr lang="en-NZ" sz="900" dirty="0">
                <a:hlinkClick r:id="rId4" tooltip="https://softly.nothingspaces.com/2013/10/12/the-bear-necessities-my-first-visit-to-wink-laser-wax-studio/"/>
              </a:rPr>
              <a:t>This Photo</a:t>
            </a:r>
            <a:r>
              <a:rPr lang="en-NZ" sz="900" dirty="0"/>
              <a:t> by Unknown Author is licensed under </a:t>
            </a:r>
            <a:r>
              <a:rPr lang="en-NZ" sz="900" dirty="0">
                <a:hlinkClick r:id="rId5" tooltip="https://creativecommons.org/licenses/by-nc-nd/3.0/"/>
              </a:rPr>
              <a:t>CC BY-NC-ND</a:t>
            </a:r>
            <a:endParaRPr lang="en-NZ" sz="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952197DE-3FA4-C516-0F07-AEDC4073C0D7}"/>
              </a:ext>
            </a:extLst>
          </p:cNvPr>
          <p:cNvPicPr>
            <a:picLocks noChangeAspect="1"/>
          </p:cNvPicPr>
          <p:nvPr/>
        </p:nvPicPr>
        <p:blipFill rotWithShape="1">
          <a:blip r:embed="rId2"/>
          <a:srcRect b="19"/>
          <a:stretch/>
        </p:blipFill>
        <p:spPr>
          <a:xfrm>
            <a:off x="0" y="0"/>
            <a:ext cx="12192000" cy="6858000"/>
          </a:xfrm>
          <a:prstGeom prst="rect">
            <a:avLst/>
          </a:prstGeom>
        </p:spPr>
      </p:pic>
      <p:sp>
        <p:nvSpPr>
          <p:cNvPr id="6" name="TextBox 5">
            <a:extLst>
              <a:ext uri="{FF2B5EF4-FFF2-40B4-BE49-F238E27FC236}">
                <a16:creationId xmlns:a16="http://schemas.microsoft.com/office/drawing/2014/main" id="{1681F31B-BC5A-2964-DC1E-E314CA34CD37}"/>
              </a:ext>
            </a:extLst>
          </p:cNvPr>
          <p:cNvSpPr txBox="1"/>
          <p:nvPr/>
        </p:nvSpPr>
        <p:spPr>
          <a:xfrm>
            <a:off x="8917969" y="2948683"/>
            <a:ext cx="2160591" cy="923330"/>
          </a:xfrm>
          <a:prstGeom prst="rect">
            <a:avLst/>
          </a:prstGeom>
          <a:solidFill>
            <a:schemeClr val="tx1"/>
          </a:solidFill>
        </p:spPr>
        <p:txBody>
          <a:bodyPr wrap="none" rtlCol="0">
            <a:spAutoFit/>
          </a:bodyPr>
          <a:lstStyle/>
          <a:p>
            <a:endParaRPr lang="en-GB" dirty="0"/>
          </a:p>
          <a:p>
            <a:r>
              <a:rPr lang="en-GB" dirty="0">
                <a:solidFill>
                  <a:schemeClr val="bg1"/>
                </a:solidFill>
              </a:rPr>
              <a:t>1 NEWS 15 Nov 2023</a:t>
            </a:r>
          </a:p>
          <a:p>
            <a:endParaRPr lang="en-NZ" dirty="0"/>
          </a:p>
        </p:txBody>
      </p:sp>
      <p:pic>
        <p:nvPicPr>
          <p:cNvPr id="7" name="Picture 2" descr="Warwick Teague, director of trauma service at Royal Children's Hospital Melbourne.">
            <a:extLst>
              <a:ext uri="{FF2B5EF4-FFF2-40B4-BE49-F238E27FC236}">
                <a16:creationId xmlns:a16="http://schemas.microsoft.com/office/drawing/2014/main" id="{D6AF8FA5-2012-88F0-C384-EB3F8DDC1F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0434" y="4160660"/>
            <a:ext cx="3017478" cy="169561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5B076AA-5D67-4546-A160-4B99D0286BF6}"/>
              </a:ext>
            </a:extLst>
          </p:cNvPr>
          <p:cNvSpPr txBox="1"/>
          <p:nvPr/>
        </p:nvSpPr>
        <p:spPr>
          <a:xfrm>
            <a:off x="8691936" y="5897370"/>
            <a:ext cx="2764283" cy="338554"/>
          </a:xfrm>
          <a:prstGeom prst="rect">
            <a:avLst/>
          </a:prstGeom>
          <a:noFill/>
        </p:spPr>
        <p:txBody>
          <a:bodyPr wrap="none" rtlCol="0">
            <a:spAutoFit/>
          </a:bodyPr>
          <a:lstStyle/>
          <a:p>
            <a:r>
              <a:rPr lang="en-GB" sz="1600" dirty="0"/>
              <a:t>Associate Prof Warwick Teague</a:t>
            </a:r>
            <a:endParaRPr lang="en-NZ" sz="1600" dirty="0"/>
          </a:p>
        </p:txBody>
      </p:sp>
    </p:spTree>
    <p:extLst>
      <p:ext uri="{BB962C8B-B14F-4D97-AF65-F5344CB8AC3E}">
        <p14:creationId xmlns:p14="http://schemas.microsoft.com/office/powerpoint/2010/main" val="24363976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2058</TotalTime>
  <Words>1214</Words>
  <Application>Microsoft Office PowerPoint</Application>
  <PresentationFormat>Widescreen</PresentationFormat>
  <Paragraphs>156</Paragraphs>
  <Slides>17</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Addressing Health Intelligence Gaps in monitoring and evaluating long-term recovery following childhood injuries</vt:lpstr>
      <vt:lpstr>Objectives </vt:lpstr>
      <vt:lpstr>PowerPoint Presentation</vt:lpstr>
      <vt:lpstr>PowerPoint Presentation</vt:lpstr>
      <vt:lpstr>PowerPoint Presentation</vt:lpstr>
      <vt:lpstr>PowerPoint Presentation</vt:lpstr>
      <vt:lpstr>Systematic review of the published literature 2001-2021</vt:lpstr>
      <vt:lpstr>PowerPoint Presentation</vt:lpstr>
      <vt:lpstr>PowerPoint Presentation</vt:lpstr>
      <vt:lpstr>RESTORE Project: 5-year follow-up study of children surviving serious childhood injury in Victoria, Australia</vt:lpstr>
      <vt:lpstr>Population-based Prospective cohort study of Major Trauma* patients in Victorian State Trauma Registry</vt:lpstr>
      <vt:lpstr>KOSCHI categories at follow-up</vt:lpstr>
      <vt:lpstr>Health-Related Quality of Life at follow-up</vt:lpstr>
      <vt:lpstr>Factors associated*with adverse outcomes at 5yrs</vt:lpstr>
      <vt:lpstr>Implications for children surviving major trauma</vt:lpstr>
      <vt:lpstr>Implications for a model of care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Shanthi Ameratunga</dc:creator>
  <cp:lastModifiedBy>Shanthi Ameratunga</cp:lastModifiedBy>
  <cp:revision>236</cp:revision>
  <dcterms:created xsi:type="dcterms:W3CDTF">2022-08-16T03:36:53Z</dcterms:created>
  <dcterms:modified xsi:type="dcterms:W3CDTF">2024-07-23T23:05:02Z</dcterms:modified>
</cp:coreProperties>
</file>