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E588A_A673168B.xml" ContentType="application/vnd.ms-powerpoint.comments+xml"/>
  <Override PartName="/ppt/notesSlides/notesSlide4.xml" ContentType="application/vnd.openxmlformats-officedocument.presentationml.notesSlide+xml"/>
  <Override PartName="/ppt/comments/modernComment_7FFE588E_E6B10CB6.xml" ContentType="application/vnd.ms-powerpoint.comment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modernComment_7FFE5888_20D5078.xml" ContentType="application/vnd.ms-powerpoint.comment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comments/modernComment_7FFE5887_57104391.xml" ContentType="application/vnd.ms-powerpoint.comments+xml"/>
  <Override PartName="/ppt/notesSlides/notesSlide14.xml" ContentType="application/vnd.openxmlformats-officedocument.presentationml.notesSlide+xml"/>
  <Override PartName="/ppt/comments/modernComment_328_F5D7F5EE.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comments/modernComment_338_F3F88F01.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2" r:id="rId5"/>
  </p:sldMasterIdLst>
  <p:notesMasterIdLst>
    <p:notesMasterId r:id="rId58"/>
  </p:notesMasterIdLst>
  <p:handoutMasterIdLst>
    <p:handoutMasterId r:id="rId59"/>
  </p:handoutMasterIdLst>
  <p:sldIdLst>
    <p:sldId id="813" r:id="rId6"/>
    <p:sldId id="362" r:id="rId7"/>
    <p:sldId id="2147375242" r:id="rId8"/>
    <p:sldId id="2147375246" r:id="rId9"/>
    <p:sldId id="363" r:id="rId10"/>
    <p:sldId id="795" r:id="rId11"/>
    <p:sldId id="797" r:id="rId12"/>
    <p:sldId id="2147375244" r:id="rId13"/>
    <p:sldId id="810" r:id="rId14"/>
    <p:sldId id="728" r:id="rId15"/>
    <p:sldId id="796" r:id="rId16"/>
    <p:sldId id="2147375237" r:id="rId17"/>
    <p:sldId id="2147375222" r:id="rId18"/>
    <p:sldId id="2147375240" r:id="rId19"/>
    <p:sldId id="2147375235" r:id="rId20"/>
    <p:sldId id="801" r:id="rId21"/>
    <p:sldId id="2147375239" r:id="rId22"/>
    <p:sldId id="2147375233" r:id="rId23"/>
    <p:sldId id="808" r:id="rId24"/>
    <p:sldId id="748" r:id="rId25"/>
    <p:sldId id="2147375243" r:id="rId26"/>
    <p:sldId id="2147375241" r:id="rId27"/>
    <p:sldId id="780" r:id="rId28"/>
    <p:sldId id="2147375238" r:id="rId29"/>
    <p:sldId id="824" r:id="rId30"/>
    <p:sldId id="317" r:id="rId31"/>
    <p:sldId id="2147375236" r:id="rId32"/>
    <p:sldId id="811" r:id="rId33"/>
    <p:sldId id="256" r:id="rId34"/>
    <p:sldId id="731" r:id="rId35"/>
    <p:sldId id="716" r:id="rId36"/>
    <p:sldId id="788" r:id="rId37"/>
    <p:sldId id="743" r:id="rId38"/>
    <p:sldId id="321" r:id="rId39"/>
    <p:sldId id="773" r:id="rId40"/>
    <p:sldId id="789" r:id="rId41"/>
    <p:sldId id="753" r:id="rId42"/>
    <p:sldId id="794" r:id="rId43"/>
    <p:sldId id="785" r:id="rId44"/>
    <p:sldId id="784" r:id="rId45"/>
    <p:sldId id="733" r:id="rId46"/>
    <p:sldId id="650" r:id="rId47"/>
    <p:sldId id="259" r:id="rId48"/>
    <p:sldId id="320" r:id="rId49"/>
    <p:sldId id="319" r:id="rId50"/>
    <p:sldId id="786" r:id="rId51"/>
    <p:sldId id="803" r:id="rId52"/>
    <p:sldId id="802" r:id="rId53"/>
    <p:sldId id="806" r:id="rId54"/>
    <p:sldId id="807" r:id="rId55"/>
    <p:sldId id="809" r:id="rId56"/>
    <p:sldId id="27617" r:id="rId57"/>
  </p:sldIdLst>
  <p:sldSz cx="12192000" cy="6858000"/>
  <p:notesSz cx="6797675" cy="9926638"/>
  <p:embeddedFontLst>
    <p:embeddedFont>
      <p:font typeface="Aptos Narrow" panose="020B0004020202020204" pitchFamily="34" charset="0"/>
      <p:regular r:id="rId60"/>
      <p:bold r:id="rId61"/>
      <p:italic r:id="rId62"/>
      <p:boldItalic r:id="rId63"/>
    </p:embeddedFont>
    <p:embeddedFont>
      <p:font typeface="MS PGothic" panose="020B0600070205080204" pitchFamily="34" charset="-128"/>
      <p:regular r:id="rId64"/>
    </p:embeddedFont>
    <p:embeddedFont>
      <p:font typeface="Regular Semibold" panose="02000503040000020003" charset="0"/>
      <p:bold r:id="rId65"/>
    </p:embeddedFont>
    <p:embeddedFont>
      <p:font typeface="Source Sans Pro" panose="020B0503030403020204" pitchFamily="34" charset="0"/>
      <p:regular r:id="rId66"/>
      <p:bold r:id="rId67"/>
      <p:italic r:id="rId68"/>
      <p:boldItalic r:id="rId69"/>
    </p:embeddedFont>
    <p:embeddedFont>
      <p:font typeface="Source Sans Pro Semibold" panose="020B0603030403020204" pitchFamily="34" charset="0"/>
      <p:bold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5C133C-EFD5-7080-DF25-E44057A86111}" name="Sandy Suei" initials="SS" userId="S::sandy.suei@stats.govt.nz::c90d9125-91b1-4389-a1b9-0c698cc404a2" providerId="AD"/>
  <p188:author id="{B493AF45-DB5C-860D-6612-A738108E03B4}" name="Sean Broughton" initials="SB" userId="S::sean.broughton@stats.govt.nz::9a5e7e98-90ff-44df-a68c-b790a4f4e060" providerId="AD"/>
  <p188:author id="{45F12473-E156-F0CB-15E2-68D6C11BAE79}" name="Vince Galvin" initials="VG" userId="S::vince.galvin@stats.govt.nz::eabc000b-888b-41ba-aa95-83ec576aaa1e" providerId="AD"/>
  <p188:author id="{D810667D-589A-EB80-704D-39879414ED0F}" name="Ben Campion" initials="BC" userId="S::ben.campion@stats.govt.nz::d05119f2-6576-4d90-861d-2ee01ed55899" providerId="AD"/>
  <p188:author id="{7757A78F-DCDF-906F-CB2D-75F570CCA73B}" name="Gareth Minshall" initials="GM" userId="S::gareth.minshall@stats.govt.nz::9c878039-a9cf-4d15-b58c-849da8f4b42a" providerId="AD"/>
  <p188:author id="{A4EBCC91-A1F8-B410-7878-8CF1747794D1}" name="Charlene Riwhi" initials="CR" userId="S::charlene.riwhi@stats.govt.nz::acd9d3f1-495d-49fa-8a95-6f1740345180" providerId="AD"/>
  <p188:author id="{4D53AA92-F8F4-9A1B-E170-AA5586C6DD66}" name="Christine Bycroft" initials="CB" userId="S::christine.bycroft@stats.govt.nz::46421caa-bf8c-4203-bcb0-dfea09ef51b9" providerId="AD"/>
  <p188:author id="{6B62B0EE-5E92-2632-8867-D93ABA6942A4}" name="Hannes Diener" initials="HD" userId="S::Hannes.Diener@stats.govt.nz::913783dd-ba95-4ddb-813d-1c07097fdb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2EA"/>
    <a:srgbClr val="085C75"/>
    <a:srgbClr val="FFFFFF"/>
    <a:srgbClr val="76A93F"/>
    <a:srgbClr val="EDEEEF"/>
    <a:srgbClr val="FD8311"/>
    <a:srgbClr val="415067"/>
    <a:srgbClr val="172A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02103F-4963-40C0-8839-9F75505F90A0}" v="313" dt="2024-07-24T02:23:21.166"/>
    <p1510:client id="{C59A820B-D007-468D-97B3-D302596B8BE8}" v="1722" dt="2024-07-24T00:16:21.963"/>
    <p1510:client id="{D92E71A9-4791-4C61-9E2D-81B53DB03523}" v="115" dt="2024-07-23T23:41:26.242"/>
    <p1510:client id="{DA5B9D7D-4815-B6C0-B8BD-45216904E6CA}" v="6" dt="2024-07-23T23:07:39.488"/>
    <p1510:client id="{EAF5CC1C-CA3D-6302-C464-569B62D68577}" v="2" dt="2024-07-24T02:24:48.2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660"/>
  </p:normalViewPr>
  <p:slideViewPr>
    <p:cSldViewPr snapToGrid="0">
      <p:cViewPr varScale="1">
        <p:scale>
          <a:sx n="101" d="100"/>
          <a:sy n="101" d="100"/>
        </p:scale>
        <p:origin x="384"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5.fntdata"/><Relationship Id="rId69" Type="http://schemas.openxmlformats.org/officeDocument/2006/relationships/font" Target="fonts/font10.fntdata"/><Relationship Id="rId77"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Field enumeration census</c:v>
                </c:pt>
              </c:strCache>
            </c:strRef>
          </c:tx>
          <c:spPr>
            <a:solidFill>
              <a:schemeClr val="accent2"/>
            </a:solidFill>
            <a:ln>
              <a:noFill/>
            </a:ln>
            <a:effectLst/>
          </c:spPr>
          <c:invertIfNegative val="0"/>
          <c:dPt>
            <c:idx val="32"/>
            <c:invertIfNegative val="0"/>
            <c:bubble3D val="0"/>
            <c:spPr>
              <a:solidFill>
                <a:schemeClr val="accent2">
                  <a:alpha val="30000"/>
                </a:schemeClr>
              </a:solidFill>
              <a:ln>
                <a:noFill/>
              </a:ln>
              <a:effectLst/>
            </c:spPr>
            <c:extLst>
              <c:ext xmlns:c16="http://schemas.microsoft.com/office/drawing/2014/chart" uri="{C3380CC4-5D6E-409C-BE32-E72D297353CC}">
                <c16:uniqueId val="{00000001-2E7A-4A81-803B-DDB8986D19B3}"/>
              </c:ext>
            </c:extLst>
          </c:dPt>
          <c:cat>
            <c:numRef>
              <c:f>Sheet1!$A$2:$A$34</c:f>
              <c:numCache>
                <c:formatCode>General</c:formatCode>
                <c:ptCount val="33"/>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pt idx="32">
                  <c:v>2023</c:v>
                </c:pt>
              </c:numCache>
            </c:numRef>
          </c:cat>
          <c:val>
            <c:numRef>
              <c:f>Sheet1!$B$2:$B$34</c:f>
              <c:numCache>
                <c:formatCode>General</c:formatCode>
                <c:ptCount val="33"/>
                <c:pt idx="0">
                  <c:v>100</c:v>
                </c:pt>
                <c:pt idx="5">
                  <c:v>100</c:v>
                </c:pt>
                <c:pt idx="10">
                  <c:v>100</c:v>
                </c:pt>
                <c:pt idx="15">
                  <c:v>100</c:v>
                </c:pt>
                <c:pt idx="22">
                  <c:v>100</c:v>
                </c:pt>
                <c:pt idx="27">
                  <c:v>100</c:v>
                </c:pt>
                <c:pt idx="32">
                  <c:v>100</c:v>
                </c:pt>
              </c:numCache>
            </c:numRef>
          </c:val>
          <c:extLst>
            <c:ext xmlns:c16="http://schemas.microsoft.com/office/drawing/2014/chart" uri="{C3380CC4-5D6E-409C-BE32-E72D297353CC}">
              <c16:uniqueId val="{00000002-2E7A-4A81-803B-DDB8986D19B3}"/>
            </c:ext>
          </c:extLst>
        </c:ser>
        <c:ser>
          <c:idx val="1"/>
          <c:order val="1"/>
          <c:tx>
            <c:strRef>
              <c:f>Sheet1!$C$1</c:f>
              <c:strCache>
                <c:ptCount val="1"/>
                <c:pt idx="0">
                  <c:v>APC</c:v>
                </c:pt>
              </c:strCache>
            </c:strRef>
          </c:tx>
          <c:spPr>
            <a:solidFill>
              <a:schemeClr val="accent1"/>
            </a:solidFill>
            <a:ln>
              <a:noFill/>
            </a:ln>
            <a:effectLst/>
          </c:spPr>
          <c:invertIfNegative val="0"/>
          <c:dPt>
            <c:idx val="32"/>
            <c:invertIfNegative val="0"/>
            <c:bubble3D val="0"/>
            <c:spPr>
              <a:solidFill>
                <a:schemeClr val="accent1">
                  <a:alpha val="30000"/>
                </a:schemeClr>
              </a:solidFill>
              <a:ln>
                <a:noFill/>
              </a:ln>
              <a:effectLst/>
            </c:spPr>
            <c:extLst>
              <c:ext xmlns:c16="http://schemas.microsoft.com/office/drawing/2014/chart" uri="{C3380CC4-5D6E-409C-BE32-E72D297353CC}">
                <c16:uniqueId val="{00000004-2E7A-4A81-803B-DDB8986D19B3}"/>
              </c:ext>
            </c:extLst>
          </c:dPt>
          <c:cat>
            <c:numRef>
              <c:f>Sheet1!$A$2:$A$34</c:f>
              <c:numCache>
                <c:formatCode>General</c:formatCode>
                <c:ptCount val="33"/>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pt idx="32">
                  <c:v>2023</c:v>
                </c:pt>
              </c:numCache>
            </c:numRef>
          </c:cat>
          <c:val>
            <c:numRef>
              <c:f>Sheet1!$C$2:$C$34</c:f>
              <c:numCache>
                <c:formatCode>General</c:formatCode>
                <c:ptCount val="33"/>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numCache>
            </c:numRef>
          </c:val>
          <c:extLst>
            <c:ext xmlns:c16="http://schemas.microsoft.com/office/drawing/2014/chart" uri="{C3380CC4-5D6E-409C-BE32-E72D297353CC}">
              <c16:uniqueId val="{00000005-2E7A-4A81-803B-DDB8986D19B3}"/>
            </c:ext>
          </c:extLst>
        </c:ser>
        <c:dLbls>
          <c:showLegendKey val="0"/>
          <c:showVal val="0"/>
          <c:showCatName val="0"/>
          <c:showSerName val="0"/>
          <c:showPercent val="0"/>
          <c:showBubbleSize val="0"/>
        </c:dLbls>
        <c:gapWidth val="100"/>
        <c:overlap val="-27"/>
        <c:axId val="307906664"/>
        <c:axId val="307907384"/>
      </c:barChart>
      <c:catAx>
        <c:axId val="307906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7907384"/>
        <c:crosses val="autoZero"/>
        <c:auto val="1"/>
        <c:lblAlgn val="ctr"/>
        <c:lblOffset val="100"/>
        <c:noMultiLvlLbl val="0"/>
      </c:catAx>
      <c:valAx>
        <c:axId val="307907384"/>
        <c:scaling>
          <c:orientation val="minMax"/>
        </c:scaling>
        <c:delete val="1"/>
        <c:axPos val="l"/>
        <c:numFmt formatCode="General" sourceLinked="1"/>
        <c:majorTickMark val="none"/>
        <c:minorTickMark val="none"/>
        <c:tickLblPos val="nextTo"/>
        <c:crossAx val="307906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328_F5D7F5EE.xml><?xml version="1.0" encoding="utf-8"?>
<p188:cmLst xmlns:a="http://schemas.openxmlformats.org/drawingml/2006/main" xmlns:r="http://schemas.openxmlformats.org/officeDocument/2006/relationships" xmlns:p188="http://schemas.microsoft.com/office/powerpoint/2018/8/main">
  <p188:cm id="{101FF404-711E-4704-AA81-EE932B37400C}" authorId="{7757A78F-DCDF-906F-CB2D-75F570CCA73B}" created="2024-07-23T23:13:52.786">
    <pc:sldMkLst xmlns:pc="http://schemas.microsoft.com/office/powerpoint/2013/main/command">
      <pc:docMk/>
      <pc:sldMk cId="4124571118" sldId="808"/>
    </pc:sldMkLst>
    <p188:txBody>
      <a:bodyPr/>
      <a:lstStyle/>
      <a:p>
        <a:r>
          <a:rPr lang="en-NZ"/>
          <a:t>For 20mins I think you might need to cover the 'we can count the population' in the slides above.  Just to save time</a:t>
        </a:r>
      </a:p>
    </p188:txBody>
  </p188:cm>
</p188:cmLst>
</file>

<file path=ppt/comments/modernComment_338_F3F88F01.xml><?xml version="1.0" encoding="utf-8"?>
<p188:cmLst xmlns:a="http://schemas.openxmlformats.org/drawingml/2006/main" xmlns:r="http://schemas.openxmlformats.org/officeDocument/2006/relationships" xmlns:p188="http://schemas.microsoft.com/office/powerpoint/2018/8/main">
  <p188:cm id="{83FFF81B-FA36-4C59-92A3-2D068153C476}" authorId="{A4EBCC91-A1F8-B410-7878-8CF1747794D1}" status="resolved" created="2024-06-17T04:44:05.746">
    <ac:deMkLst xmlns:ac="http://schemas.microsoft.com/office/drawing/2013/main/command">
      <pc:docMk xmlns:pc="http://schemas.microsoft.com/office/powerpoint/2013/main/command"/>
      <pc:sldMk xmlns:pc="http://schemas.microsoft.com/office/powerpoint/2013/main/command" cId="4093153025" sldId="824"/>
      <ac:graphicFrameMk id="4" creationId="{FC1BE55F-C32C-AB81-CA9B-22D02D20D265}"/>
    </ac:deMkLst>
    <p188:txBody>
      <a:bodyPr/>
      <a:lstStyle/>
      <a:p>
        <a:r>
          <a:rPr lang="en-US"/>
          <a:t>I'm not sure 'migrant' is an appropriate term in the context of Māori descent.  Can this be updated for example:
Longer term improvements across admin data will need to be made e.g. to support information for Māori returning to Aotearoa</a:t>
        </a:r>
      </a:p>
    </p188:txBody>
  </p188:cm>
</p188:cmLst>
</file>

<file path=ppt/comments/modernComment_7FFE5887_57104391.xml><?xml version="1.0" encoding="utf-8"?>
<p188:cmLst xmlns:a="http://schemas.openxmlformats.org/drawingml/2006/main" xmlns:r="http://schemas.openxmlformats.org/officeDocument/2006/relationships" xmlns:p188="http://schemas.microsoft.com/office/powerpoint/2018/8/main">
  <p188:cm id="{4E5A3E89-21C5-4C61-AC51-80A1C9D66E4C}" authorId="{6B62B0EE-5E92-2632-8867-D93ABA6942A4}" created="2024-07-23T23:50:55.390">
    <pc:sldMkLst xmlns:pc="http://schemas.microsoft.com/office/powerpoint/2013/main/command">
      <pc:docMk/>
      <pc:sldMk cId="1460683665" sldId="2147375239"/>
    </pc:sldMkLst>
    <p188:txBody>
      <a:bodyPr/>
      <a:lstStyle/>
      <a:p>
        <a:r>
          <a:rPr lang="en-NZ"/>
          <a:t>Should this slide be the third? Ie starting with 'what we are struggling with' and then this slide 'what the census currently gets right'.</a:t>
        </a:r>
      </a:p>
    </p188:txBody>
  </p188:cm>
</p188:cmLst>
</file>

<file path=ppt/comments/modernComment_7FFE5888_20D5078.xml><?xml version="1.0" encoding="utf-8"?>
<p188:cmLst xmlns:a="http://schemas.openxmlformats.org/drawingml/2006/main" xmlns:r="http://schemas.openxmlformats.org/officeDocument/2006/relationships" xmlns:p188="http://schemas.microsoft.com/office/powerpoint/2018/8/main">
  <p188:cm id="{9845802F-EE4C-4666-A580-20A042A5BB10}" authorId="{6B62B0EE-5E92-2632-8867-D93ABA6942A4}" created="2024-07-23T23:52:28.229">
    <pc:sldMkLst xmlns:pc="http://schemas.microsoft.com/office/powerpoint/2013/main/command">
      <pc:docMk/>
      <pc:sldMk cId="34427000" sldId="2147375240"/>
    </pc:sldMkLst>
    <p188:txBody>
      <a:bodyPr/>
      <a:lstStyle/>
      <a:p>
        <a:r>
          <a:rPr lang="en-NZ"/>
          <a:t>Slide too wordy, but I really like the tone of this as a conclusion and a setup to the next slide.</a:t>
        </a:r>
      </a:p>
    </p188:txBody>
    <p188:extLst>
      <p:ext xmlns:p="http://schemas.openxmlformats.org/presentationml/2006/main" uri="{57CB4572-C831-44C2-8A1C-0ADB6CCDFE69}">
        <p223:reactions xmlns:p223="http://schemas.microsoft.com/office/powerpoint/2022/03/main">
          <p223:rxn type="👍">
            <p223:instance time="2024-07-24T02:24:48.293" authorId="{B493AF45-DB5C-860D-6612-A738108E03B4}"/>
          </p223:rxn>
        </p223:reactions>
      </p:ext>
    </p188:extLst>
  </p188:cm>
</p188:cmLst>
</file>

<file path=ppt/comments/modernComment_7FFE588A_A673168B.xml><?xml version="1.0" encoding="utf-8"?>
<p188:cmLst xmlns:a="http://schemas.openxmlformats.org/drawingml/2006/main" xmlns:r="http://schemas.openxmlformats.org/officeDocument/2006/relationships" xmlns:p188="http://schemas.microsoft.com/office/powerpoint/2018/8/main">
  <p188:cm id="{7FF8A669-B334-442E-9663-66D32791E616}" authorId="{7757A78F-DCDF-906F-CB2D-75F570CCA73B}" created="2024-07-23T22:56:21.261">
    <ac:deMkLst xmlns:ac="http://schemas.microsoft.com/office/drawing/2013/main/command">
      <pc:docMk xmlns:pc="http://schemas.microsoft.com/office/powerpoint/2013/main/command"/>
      <pc:sldMk xmlns:pc="http://schemas.microsoft.com/office/powerpoint/2013/main/command" cId="2792560267" sldId="2147375242"/>
      <ac:spMk id="3" creationId="{7350784A-BCFE-F371-6FA0-DD0273E90959}"/>
    </ac:deMkLst>
    <p188:replyLst>
      <p188:reply id="{EB2784FA-0B06-4D35-919E-493B9EC845E8}" authorId="{7757A78F-DCDF-906F-CB2D-75F570CCA73B}" created="2024-07-23T22:58:41.920">
        <p188:txBody>
          <a:bodyPr/>
          <a:lstStyle/>
          <a:p>
            <a:r>
              <a:rPr lang="en-NZ"/>
              <a:t>On the APC you could verbally cover the 'we have good informatoin on births/deaths, migration and an extensiveset of activity indicators from health, ird, msd and education'</a:t>
            </a:r>
          </a:p>
        </p188:txBody>
      </p188:reply>
    </p188:replyLst>
    <p188:txBody>
      <a:bodyPr/>
      <a:lstStyle/>
      <a:p>
        <a:r>
          <a:rPr lang="en-NZ"/>
          <a:t>Maybe drop 'developed methods' bit and add something like 'Increasing demand to integrate diverse datasets.  (noting the IDI provides a rich linked data environment - but is not fit for purpose for statistical production and has very limited integration e.g. geospatially)'</a:t>
        </a:r>
      </a:p>
    </p188:txBody>
  </p188:cm>
  <p188:cm id="{88A020F9-CA6D-40DC-988F-6791F18B91E9}" authorId="{6B62B0EE-5E92-2632-8867-D93ABA6942A4}" created="2024-07-23T23:42:32.861">
    <ac:deMkLst xmlns:ac="http://schemas.microsoft.com/office/drawing/2013/main/command">
      <pc:docMk xmlns:pc="http://schemas.microsoft.com/office/powerpoint/2013/main/command"/>
      <pc:sldMk xmlns:pc="http://schemas.microsoft.com/office/powerpoint/2013/main/command" cId="2792560267" sldId="2147375242"/>
      <ac:spMk id="3" creationId="{7350784A-BCFE-F371-6FA0-DD0273E90959}"/>
    </ac:deMkLst>
    <p188:txBody>
      <a:bodyPr/>
      <a:lstStyle/>
      <a:p>
        <a:r>
          <a:rPr lang="en-NZ"/>
          <a:t>Moved last point to the start.</a:t>
        </a:r>
      </a:p>
    </p188:txBody>
  </p188:cm>
</p188:cmLst>
</file>

<file path=ppt/comments/modernComment_7FFE588E_E6B10CB6.xml><?xml version="1.0" encoding="utf-8"?>
<p188:cmLst xmlns:a="http://schemas.openxmlformats.org/drawingml/2006/main" xmlns:r="http://schemas.openxmlformats.org/officeDocument/2006/relationships" xmlns:p188="http://schemas.microsoft.com/office/powerpoint/2018/8/main">
  <p188:cm id="{8844287A-5F30-4AF9-A0F7-EA30CC35A8B3}" authorId="{7757A78F-DCDF-906F-CB2D-75F570CCA73B}" created="2024-07-23T22:56:21.261">
    <ac:deMkLst xmlns:ac="http://schemas.microsoft.com/office/drawing/2013/main/command">
      <pc:docMk xmlns:pc="http://schemas.microsoft.com/office/powerpoint/2013/main/command"/>
      <pc:sldMk xmlns:pc="http://schemas.microsoft.com/office/powerpoint/2013/main/command" cId="3870362806" sldId="2147375246"/>
      <ac:spMk id="3" creationId="{7350784A-BCFE-F371-6FA0-DD0273E90959}"/>
    </ac:deMkLst>
    <p188:replyLst>
      <p188:reply id="{EB2784FA-0B06-4D35-919E-493B9EC845E8}" authorId="{7757A78F-DCDF-906F-CB2D-75F570CCA73B}" created="2024-07-23T22:58:41.920">
        <p188:txBody>
          <a:bodyPr/>
          <a:lstStyle/>
          <a:p>
            <a:r>
              <a:rPr lang="en-NZ"/>
              <a:t>On the APC you could verbally cover the 'we have good informatoin on births/deaths, migration and an extensiveset of activity indicators from health, ird, msd and education'</a:t>
            </a:r>
          </a:p>
        </p188:txBody>
      </p188:reply>
    </p188:replyLst>
    <p188:txBody>
      <a:bodyPr/>
      <a:lstStyle/>
      <a:p>
        <a:r>
          <a:rPr lang="en-NZ"/>
          <a:t>Maybe drop 'developed methods' bit and add something like 'Increasing demand to integrate diverse datasets.  (noting the IDI provides a rich linked data environment - but is not fit for purpose for statistical production and has very limited integration e.g. geospatially)'</a:t>
        </a:r>
      </a:p>
    </p188:txBody>
  </p188:cm>
  <p188:cm id="{7C8EC04F-1F2C-49E8-B868-20B8C31A2E83}" authorId="{6B62B0EE-5E92-2632-8867-D93ABA6942A4}" created="2024-07-23T23:42:32.861">
    <ac:deMkLst xmlns:ac="http://schemas.microsoft.com/office/drawing/2013/main/command">
      <pc:docMk xmlns:pc="http://schemas.microsoft.com/office/powerpoint/2013/main/command"/>
      <pc:sldMk xmlns:pc="http://schemas.microsoft.com/office/powerpoint/2013/main/command" cId="3870362806" sldId="2147375246"/>
      <ac:spMk id="3" creationId="{7350784A-BCFE-F371-6FA0-DD0273E90959}"/>
    </ac:deMkLst>
    <p188:txBody>
      <a:bodyPr/>
      <a:lstStyle/>
      <a:p>
        <a:r>
          <a:rPr lang="en-NZ"/>
          <a:t>Moved last point to the start.</a:t>
        </a:r>
      </a:p>
    </p188:txBody>
  </p188:cm>
</p188:cmLst>
</file>

<file path=ppt/diagrams/_rels/data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CEBCD8-E2DF-4864-8732-0FB04A16391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NZ"/>
        </a:p>
      </dgm:t>
    </dgm:pt>
    <dgm:pt modelId="{4B48D516-E6A9-4E57-8F99-939EE448EAE4}">
      <dgm:prSet phldrT="[Text]"/>
      <dgm:spPr/>
      <dgm:t>
        <a:bodyPr/>
        <a:lstStyle/>
        <a:p>
          <a:r>
            <a:rPr lang="en-NZ"/>
            <a:t>Activity limitations (disability) information that is not captured by the health system</a:t>
          </a:r>
        </a:p>
      </dgm:t>
    </dgm:pt>
    <dgm:pt modelId="{C1A95561-B615-402B-93A7-7BC83512EB54}" type="parTrans" cxnId="{B9C50A6F-B16D-49DF-B333-DCE8C9E70044}">
      <dgm:prSet/>
      <dgm:spPr/>
      <dgm:t>
        <a:bodyPr/>
        <a:lstStyle/>
        <a:p>
          <a:endParaRPr lang="en-NZ"/>
        </a:p>
      </dgm:t>
    </dgm:pt>
    <dgm:pt modelId="{AE1E136C-675E-4836-BE39-8948B48F6306}" type="sibTrans" cxnId="{B9C50A6F-B16D-49DF-B333-DCE8C9E70044}">
      <dgm:prSet/>
      <dgm:spPr/>
      <dgm:t>
        <a:bodyPr/>
        <a:lstStyle/>
        <a:p>
          <a:endParaRPr lang="en-NZ"/>
        </a:p>
      </dgm:t>
    </dgm:pt>
    <dgm:pt modelId="{80F609E2-81C6-4846-A5DD-D3945AC4C1FC}">
      <dgm:prSet/>
      <dgm:spPr/>
      <dgm:t>
        <a:bodyPr/>
        <a:lstStyle/>
        <a:p>
          <a:r>
            <a:rPr lang="en-NZ"/>
            <a:t>Gender and sexual orientation</a:t>
          </a:r>
        </a:p>
      </dgm:t>
    </dgm:pt>
    <dgm:pt modelId="{B094EDA4-4391-42E4-A9C4-573C34C50561}" type="parTrans" cxnId="{C163DC8A-A426-4B9A-9ED3-C84E43DCB03C}">
      <dgm:prSet/>
      <dgm:spPr/>
      <dgm:t>
        <a:bodyPr/>
        <a:lstStyle/>
        <a:p>
          <a:endParaRPr lang="en-NZ"/>
        </a:p>
      </dgm:t>
    </dgm:pt>
    <dgm:pt modelId="{5FAF694E-E831-47BD-8EB2-A53503D2CEA0}" type="sibTrans" cxnId="{C163DC8A-A426-4B9A-9ED3-C84E43DCB03C}">
      <dgm:prSet/>
      <dgm:spPr/>
      <dgm:t>
        <a:bodyPr/>
        <a:lstStyle/>
        <a:p>
          <a:endParaRPr lang="en-NZ"/>
        </a:p>
      </dgm:t>
    </dgm:pt>
    <dgm:pt modelId="{896CE088-BDAD-4AE5-A21C-C21B161ED7DE}">
      <dgm:prSet/>
      <dgm:spPr/>
      <dgm:t>
        <a:bodyPr/>
        <a:lstStyle/>
        <a:p>
          <a:r>
            <a:rPr lang="en-NZ"/>
            <a:t>Languages spoken</a:t>
          </a:r>
        </a:p>
      </dgm:t>
    </dgm:pt>
    <dgm:pt modelId="{FE03C842-CF34-4A48-9169-B1DDB8D640C4}" type="parTrans" cxnId="{C18879A7-24B6-4FE0-B7E0-1354C72EAB87}">
      <dgm:prSet/>
      <dgm:spPr/>
      <dgm:t>
        <a:bodyPr/>
        <a:lstStyle/>
        <a:p>
          <a:endParaRPr lang="en-NZ"/>
        </a:p>
      </dgm:t>
    </dgm:pt>
    <dgm:pt modelId="{2DF11B1D-BE1B-413E-A4AB-A749D462D38E}" type="sibTrans" cxnId="{C18879A7-24B6-4FE0-B7E0-1354C72EAB87}">
      <dgm:prSet/>
      <dgm:spPr/>
      <dgm:t>
        <a:bodyPr/>
        <a:lstStyle/>
        <a:p>
          <a:endParaRPr lang="en-NZ"/>
        </a:p>
      </dgm:t>
    </dgm:pt>
    <dgm:pt modelId="{63127167-668D-4C93-B2D0-EA581836ADEF}">
      <dgm:prSet/>
      <dgm:spPr/>
      <dgm:t>
        <a:bodyPr/>
        <a:lstStyle/>
        <a:p>
          <a:r>
            <a:rPr lang="en-NZ"/>
            <a:t>Religious affiliation</a:t>
          </a:r>
        </a:p>
      </dgm:t>
    </dgm:pt>
    <dgm:pt modelId="{0A11D6C8-E6FC-465C-9460-5D49EB43E292}" type="parTrans" cxnId="{99E560BC-C210-47DF-893E-5861C17E4803}">
      <dgm:prSet/>
      <dgm:spPr/>
      <dgm:t>
        <a:bodyPr/>
        <a:lstStyle/>
        <a:p>
          <a:endParaRPr lang="en-NZ"/>
        </a:p>
      </dgm:t>
    </dgm:pt>
    <dgm:pt modelId="{76A9997A-B679-44BB-A5C9-E87B8A513C55}" type="sibTrans" cxnId="{99E560BC-C210-47DF-893E-5861C17E4803}">
      <dgm:prSet/>
      <dgm:spPr/>
      <dgm:t>
        <a:bodyPr/>
        <a:lstStyle/>
        <a:p>
          <a:endParaRPr lang="en-NZ"/>
        </a:p>
      </dgm:t>
    </dgm:pt>
    <dgm:pt modelId="{E5A4B5CD-0F1B-4842-A4F3-EC13A3570196}">
      <dgm:prSet/>
      <dgm:spPr/>
      <dgm:t>
        <a:bodyPr/>
        <a:lstStyle/>
        <a:p>
          <a:r>
            <a:rPr lang="en-NZ"/>
            <a:t>Some work and labour force information (‘unemployed/not in the labour force’, occupation, and unpaid work)</a:t>
          </a:r>
        </a:p>
      </dgm:t>
    </dgm:pt>
    <dgm:pt modelId="{027019D0-C4CA-471F-8EC5-05D9EAF2D81D}" type="parTrans" cxnId="{67489755-17DE-4FD9-A94F-6205730E9BF2}">
      <dgm:prSet/>
      <dgm:spPr/>
      <dgm:t>
        <a:bodyPr/>
        <a:lstStyle/>
        <a:p>
          <a:endParaRPr lang="en-NZ"/>
        </a:p>
      </dgm:t>
    </dgm:pt>
    <dgm:pt modelId="{E2D28699-1C39-4A11-A3AD-BB8FF9B224C0}" type="sibTrans" cxnId="{67489755-17DE-4FD9-A94F-6205730E9BF2}">
      <dgm:prSet/>
      <dgm:spPr/>
      <dgm:t>
        <a:bodyPr/>
        <a:lstStyle/>
        <a:p>
          <a:endParaRPr lang="en-NZ"/>
        </a:p>
      </dgm:t>
    </dgm:pt>
    <dgm:pt modelId="{B35ADFE6-71A7-44EC-A5E1-6B7D9875429A}">
      <dgm:prSet/>
      <dgm:spPr/>
      <dgm:t>
        <a:bodyPr/>
        <a:lstStyle/>
        <a:p>
          <a:r>
            <a:rPr lang="en-NZ"/>
            <a:t>Iwi affiliation</a:t>
          </a:r>
        </a:p>
      </dgm:t>
    </dgm:pt>
    <dgm:pt modelId="{9E1CF1E7-73ED-41B2-A486-ACBFCAEDC935}" type="parTrans" cxnId="{D371659F-4CC4-4B5B-AF65-20FC0FC76203}">
      <dgm:prSet/>
      <dgm:spPr/>
      <dgm:t>
        <a:bodyPr/>
        <a:lstStyle/>
        <a:p>
          <a:endParaRPr lang="en-NZ"/>
        </a:p>
      </dgm:t>
    </dgm:pt>
    <dgm:pt modelId="{A5DB57FD-1390-498D-96E6-85B33247F956}" type="sibTrans" cxnId="{D371659F-4CC4-4B5B-AF65-20FC0FC76203}">
      <dgm:prSet/>
      <dgm:spPr/>
      <dgm:t>
        <a:bodyPr/>
        <a:lstStyle/>
        <a:p>
          <a:endParaRPr lang="en-NZ"/>
        </a:p>
      </dgm:t>
    </dgm:pt>
    <dgm:pt modelId="{941E58DF-36CC-450B-844E-725F34253FC0}">
      <dgm:prSet/>
      <dgm:spPr/>
      <dgm:t>
        <a:bodyPr/>
        <a:lstStyle/>
        <a:p>
          <a:r>
            <a:rPr lang="en-NZ"/>
            <a:t>Family and household concepts related to dwellings (tenure and crowding)</a:t>
          </a:r>
        </a:p>
      </dgm:t>
    </dgm:pt>
    <dgm:pt modelId="{8394B32F-5573-4AFD-A762-B042F685732B}" type="parTrans" cxnId="{92CB122E-757C-40EF-99BC-7B87784C241F}">
      <dgm:prSet/>
      <dgm:spPr/>
      <dgm:t>
        <a:bodyPr/>
        <a:lstStyle/>
        <a:p>
          <a:endParaRPr lang="en-NZ"/>
        </a:p>
      </dgm:t>
    </dgm:pt>
    <dgm:pt modelId="{FB3CD6E8-F3D1-4FA3-90AE-9641FBCEC7D6}" type="sibTrans" cxnId="{92CB122E-757C-40EF-99BC-7B87784C241F}">
      <dgm:prSet/>
      <dgm:spPr/>
      <dgm:t>
        <a:bodyPr/>
        <a:lstStyle/>
        <a:p>
          <a:endParaRPr lang="en-NZ"/>
        </a:p>
      </dgm:t>
    </dgm:pt>
    <dgm:pt modelId="{48BEF219-5D28-44F9-B83D-7D2BC976A211}">
      <dgm:prSet/>
      <dgm:spPr/>
      <dgm:t>
        <a:bodyPr/>
        <a:lstStyle/>
        <a:p>
          <a:r>
            <a:rPr lang="en-NZ"/>
            <a:t>Familial relationships not captured by admin data (de-facto relationships)</a:t>
          </a:r>
        </a:p>
      </dgm:t>
    </dgm:pt>
    <dgm:pt modelId="{12EE8746-28A0-427D-9FFC-E9749BCBAA1C}" type="parTrans" cxnId="{CD63CB79-9734-4C21-9B24-5FA2B44B3BDB}">
      <dgm:prSet/>
      <dgm:spPr/>
      <dgm:t>
        <a:bodyPr/>
        <a:lstStyle/>
        <a:p>
          <a:endParaRPr lang="en-NZ"/>
        </a:p>
      </dgm:t>
    </dgm:pt>
    <dgm:pt modelId="{0D99B892-0CC5-48A9-A854-4B9BE92C2564}" type="sibTrans" cxnId="{CD63CB79-9734-4C21-9B24-5FA2B44B3BDB}">
      <dgm:prSet/>
      <dgm:spPr/>
      <dgm:t>
        <a:bodyPr/>
        <a:lstStyle/>
        <a:p>
          <a:endParaRPr lang="en-NZ"/>
        </a:p>
      </dgm:t>
    </dgm:pt>
    <dgm:pt modelId="{3FA8C7E6-6050-47A3-AE61-DD0777C0F66A}">
      <dgm:prSet/>
      <dgm:spPr/>
      <dgm:t>
        <a:bodyPr/>
        <a:lstStyle/>
        <a:p>
          <a:r>
            <a:rPr lang="en-NZ"/>
            <a:t>Level 4 ethnicity</a:t>
          </a:r>
        </a:p>
      </dgm:t>
    </dgm:pt>
    <dgm:pt modelId="{7698745D-9F4B-4D69-85FB-6148F53B1C9F}" type="parTrans" cxnId="{B7E64D3F-5569-421B-B6E8-82E266037092}">
      <dgm:prSet/>
      <dgm:spPr/>
      <dgm:t>
        <a:bodyPr/>
        <a:lstStyle/>
        <a:p>
          <a:endParaRPr lang="en-NZ"/>
        </a:p>
      </dgm:t>
    </dgm:pt>
    <dgm:pt modelId="{DD7EB9A8-3E0F-4434-B96A-5667085B2D1F}" type="sibTrans" cxnId="{B7E64D3F-5569-421B-B6E8-82E266037092}">
      <dgm:prSet/>
      <dgm:spPr/>
      <dgm:t>
        <a:bodyPr/>
        <a:lstStyle/>
        <a:p>
          <a:endParaRPr lang="en-NZ"/>
        </a:p>
      </dgm:t>
    </dgm:pt>
    <dgm:pt modelId="{27DFB50F-4D7B-4D06-856E-275DBB64D578}" type="pres">
      <dgm:prSet presAssocID="{9ECEBCD8-E2DF-4864-8732-0FB04A163913}" presName="diagram" presStyleCnt="0">
        <dgm:presLayoutVars>
          <dgm:dir/>
          <dgm:resizeHandles val="exact"/>
        </dgm:presLayoutVars>
      </dgm:prSet>
      <dgm:spPr/>
    </dgm:pt>
    <dgm:pt modelId="{37C3B346-E2D1-478E-8997-DAE0B81B87DE}" type="pres">
      <dgm:prSet presAssocID="{4B48D516-E6A9-4E57-8F99-939EE448EAE4}" presName="node" presStyleLbl="node1" presStyleIdx="0" presStyleCnt="9">
        <dgm:presLayoutVars>
          <dgm:bulletEnabled val="1"/>
        </dgm:presLayoutVars>
      </dgm:prSet>
      <dgm:spPr/>
    </dgm:pt>
    <dgm:pt modelId="{A1BE9A52-8BD6-421F-9E32-93B66FABAAEE}" type="pres">
      <dgm:prSet presAssocID="{AE1E136C-675E-4836-BE39-8948B48F6306}" presName="sibTrans" presStyleCnt="0"/>
      <dgm:spPr/>
    </dgm:pt>
    <dgm:pt modelId="{58360C7E-954E-4640-9BBA-38BD885DD6B4}" type="pres">
      <dgm:prSet presAssocID="{80F609E2-81C6-4846-A5DD-D3945AC4C1FC}" presName="node" presStyleLbl="node1" presStyleIdx="1" presStyleCnt="9">
        <dgm:presLayoutVars>
          <dgm:bulletEnabled val="1"/>
        </dgm:presLayoutVars>
      </dgm:prSet>
      <dgm:spPr/>
    </dgm:pt>
    <dgm:pt modelId="{A32C23BD-9249-48EC-8ED1-3FCE3C406A29}" type="pres">
      <dgm:prSet presAssocID="{5FAF694E-E831-47BD-8EB2-A53503D2CEA0}" presName="sibTrans" presStyleCnt="0"/>
      <dgm:spPr/>
    </dgm:pt>
    <dgm:pt modelId="{689EE911-0B0C-471F-AF43-80981F5363F6}" type="pres">
      <dgm:prSet presAssocID="{896CE088-BDAD-4AE5-A21C-C21B161ED7DE}" presName="node" presStyleLbl="node1" presStyleIdx="2" presStyleCnt="9">
        <dgm:presLayoutVars>
          <dgm:bulletEnabled val="1"/>
        </dgm:presLayoutVars>
      </dgm:prSet>
      <dgm:spPr/>
    </dgm:pt>
    <dgm:pt modelId="{A30CE0C9-FCAC-47E5-AC43-BCE21EAA2F02}" type="pres">
      <dgm:prSet presAssocID="{2DF11B1D-BE1B-413E-A4AB-A749D462D38E}" presName="sibTrans" presStyleCnt="0"/>
      <dgm:spPr/>
    </dgm:pt>
    <dgm:pt modelId="{31E9DA58-CCD1-4E1A-85E7-8820FA9DF063}" type="pres">
      <dgm:prSet presAssocID="{63127167-668D-4C93-B2D0-EA581836ADEF}" presName="node" presStyleLbl="node1" presStyleIdx="3" presStyleCnt="9">
        <dgm:presLayoutVars>
          <dgm:bulletEnabled val="1"/>
        </dgm:presLayoutVars>
      </dgm:prSet>
      <dgm:spPr/>
    </dgm:pt>
    <dgm:pt modelId="{DA19637E-9548-496B-8F7C-305D7EA79840}" type="pres">
      <dgm:prSet presAssocID="{76A9997A-B679-44BB-A5C9-E87B8A513C55}" presName="sibTrans" presStyleCnt="0"/>
      <dgm:spPr/>
    </dgm:pt>
    <dgm:pt modelId="{E44CC673-2F61-4A5E-9582-E140BBC8AC45}" type="pres">
      <dgm:prSet presAssocID="{E5A4B5CD-0F1B-4842-A4F3-EC13A3570196}" presName="node" presStyleLbl="node1" presStyleIdx="4" presStyleCnt="9">
        <dgm:presLayoutVars>
          <dgm:bulletEnabled val="1"/>
        </dgm:presLayoutVars>
      </dgm:prSet>
      <dgm:spPr/>
    </dgm:pt>
    <dgm:pt modelId="{9354AFBA-D107-4EC8-8300-4CC9A0ECA51E}" type="pres">
      <dgm:prSet presAssocID="{E2D28699-1C39-4A11-A3AD-BB8FF9B224C0}" presName="sibTrans" presStyleCnt="0"/>
      <dgm:spPr/>
    </dgm:pt>
    <dgm:pt modelId="{C7DF561B-9481-4FCB-B467-FA8F354B632C}" type="pres">
      <dgm:prSet presAssocID="{B35ADFE6-71A7-44EC-A5E1-6B7D9875429A}" presName="node" presStyleLbl="node1" presStyleIdx="5" presStyleCnt="9">
        <dgm:presLayoutVars>
          <dgm:bulletEnabled val="1"/>
        </dgm:presLayoutVars>
      </dgm:prSet>
      <dgm:spPr/>
    </dgm:pt>
    <dgm:pt modelId="{39809151-9555-40E4-B3ED-35D9D34064AD}" type="pres">
      <dgm:prSet presAssocID="{A5DB57FD-1390-498D-96E6-85B33247F956}" presName="sibTrans" presStyleCnt="0"/>
      <dgm:spPr/>
    </dgm:pt>
    <dgm:pt modelId="{32FC9E11-B83A-4D4C-9BDC-B864DD7B920D}" type="pres">
      <dgm:prSet presAssocID="{3FA8C7E6-6050-47A3-AE61-DD0777C0F66A}" presName="node" presStyleLbl="node1" presStyleIdx="6" presStyleCnt="9">
        <dgm:presLayoutVars>
          <dgm:bulletEnabled val="1"/>
        </dgm:presLayoutVars>
      </dgm:prSet>
      <dgm:spPr/>
    </dgm:pt>
    <dgm:pt modelId="{4010D2C7-0E6F-4299-A3B3-C31226B98A3D}" type="pres">
      <dgm:prSet presAssocID="{DD7EB9A8-3E0F-4434-B96A-5667085B2D1F}" presName="sibTrans" presStyleCnt="0"/>
      <dgm:spPr/>
    </dgm:pt>
    <dgm:pt modelId="{80EBEAF8-0CC0-4B1D-AC17-DA043E352999}" type="pres">
      <dgm:prSet presAssocID="{941E58DF-36CC-450B-844E-725F34253FC0}" presName="node" presStyleLbl="node1" presStyleIdx="7" presStyleCnt="9">
        <dgm:presLayoutVars>
          <dgm:bulletEnabled val="1"/>
        </dgm:presLayoutVars>
      </dgm:prSet>
      <dgm:spPr/>
    </dgm:pt>
    <dgm:pt modelId="{A8F450C8-7EBA-4161-8F72-9FC742E49C83}" type="pres">
      <dgm:prSet presAssocID="{FB3CD6E8-F3D1-4FA3-90AE-9641FBCEC7D6}" presName="sibTrans" presStyleCnt="0"/>
      <dgm:spPr/>
    </dgm:pt>
    <dgm:pt modelId="{60BB0C36-A815-4534-96BC-3FA4C2DBFC8B}" type="pres">
      <dgm:prSet presAssocID="{48BEF219-5D28-44F9-B83D-7D2BC976A211}" presName="node" presStyleLbl="node1" presStyleIdx="8" presStyleCnt="9">
        <dgm:presLayoutVars>
          <dgm:bulletEnabled val="1"/>
        </dgm:presLayoutVars>
      </dgm:prSet>
      <dgm:spPr/>
    </dgm:pt>
  </dgm:ptLst>
  <dgm:cxnLst>
    <dgm:cxn modelId="{4801D601-B134-4EEB-A845-3C0F8C5E46D5}" type="presOf" srcId="{E5A4B5CD-0F1B-4842-A4F3-EC13A3570196}" destId="{E44CC673-2F61-4A5E-9582-E140BBC8AC45}" srcOrd="0" destOrd="0" presId="urn:microsoft.com/office/officeart/2005/8/layout/default"/>
    <dgm:cxn modelId="{BB06660C-7354-4B60-97E4-34B7B1F006A9}" type="presOf" srcId="{63127167-668D-4C93-B2D0-EA581836ADEF}" destId="{31E9DA58-CCD1-4E1A-85E7-8820FA9DF063}" srcOrd="0" destOrd="0" presId="urn:microsoft.com/office/officeart/2005/8/layout/default"/>
    <dgm:cxn modelId="{1C7C8F13-68A7-4E4C-8FEB-F3B87F564DBB}" type="presOf" srcId="{3FA8C7E6-6050-47A3-AE61-DD0777C0F66A}" destId="{32FC9E11-B83A-4D4C-9BDC-B864DD7B920D}" srcOrd="0" destOrd="0" presId="urn:microsoft.com/office/officeart/2005/8/layout/default"/>
    <dgm:cxn modelId="{6E2B3926-843F-4A8B-BAAB-D3953674C6C6}" type="presOf" srcId="{9ECEBCD8-E2DF-4864-8732-0FB04A163913}" destId="{27DFB50F-4D7B-4D06-856E-275DBB64D578}" srcOrd="0" destOrd="0" presId="urn:microsoft.com/office/officeart/2005/8/layout/default"/>
    <dgm:cxn modelId="{B271E52A-0984-405B-B5DE-4B4D41EDB5AF}" type="presOf" srcId="{80F609E2-81C6-4846-A5DD-D3945AC4C1FC}" destId="{58360C7E-954E-4640-9BBA-38BD885DD6B4}" srcOrd="0" destOrd="0" presId="urn:microsoft.com/office/officeart/2005/8/layout/default"/>
    <dgm:cxn modelId="{92CB122E-757C-40EF-99BC-7B87784C241F}" srcId="{9ECEBCD8-E2DF-4864-8732-0FB04A163913}" destId="{941E58DF-36CC-450B-844E-725F34253FC0}" srcOrd="7" destOrd="0" parTransId="{8394B32F-5573-4AFD-A762-B042F685732B}" sibTransId="{FB3CD6E8-F3D1-4FA3-90AE-9641FBCEC7D6}"/>
    <dgm:cxn modelId="{813BDC32-CAE7-4706-80B0-F008B0814FB1}" type="presOf" srcId="{4B48D516-E6A9-4E57-8F99-939EE448EAE4}" destId="{37C3B346-E2D1-478E-8997-DAE0B81B87DE}" srcOrd="0" destOrd="0" presId="urn:microsoft.com/office/officeart/2005/8/layout/default"/>
    <dgm:cxn modelId="{B7E64D3F-5569-421B-B6E8-82E266037092}" srcId="{9ECEBCD8-E2DF-4864-8732-0FB04A163913}" destId="{3FA8C7E6-6050-47A3-AE61-DD0777C0F66A}" srcOrd="6" destOrd="0" parTransId="{7698745D-9F4B-4D69-85FB-6148F53B1C9F}" sibTransId="{DD7EB9A8-3E0F-4434-B96A-5667085B2D1F}"/>
    <dgm:cxn modelId="{B9C50A6F-B16D-49DF-B333-DCE8C9E70044}" srcId="{9ECEBCD8-E2DF-4864-8732-0FB04A163913}" destId="{4B48D516-E6A9-4E57-8F99-939EE448EAE4}" srcOrd="0" destOrd="0" parTransId="{C1A95561-B615-402B-93A7-7BC83512EB54}" sibTransId="{AE1E136C-675E-4836-BE39-8948B48F6306}"/>
    <dgm:cxn modelId="{67489755-17DE-4FD9-A94F-6205730E9BF2}" srcId="{9ECEBCD8-E2DF-4864-8732-0FB04A163913}" destId="{E5A4B5CD-0F1B-4842-A4F3-EC13A3570196}" srcOrd="4" destOrd="0" parTransId="{027019D0-C4CA-471F-8EC5-05D9EAF2D81D}" sibTransId="{E2D28699-1C39-4A11-A3AD-BB8FF9B224C0}"/>
    <dgm:cxn modelId="{CD63CB79-9734-4C21-9B24-5FA2B44B3BDB}" srcId="{9ECEBCD8-E2DF-4864-8732-0FB04A163913}" destId="{48BEF219-5D28-44F9-B83D-7D2BC976A211}" srcOrd="8" destOrd="0" parTransId="{12EE8746-28A0-427D-9FFC-E9749BCBAA1C}" sibTransId="{0D99B892-0CC5-48A9-A854-4B9BE92C2564}"/>
    <dgm:cxn modelId="{C163DC8A-A426-4B9A-9ED3-C84E43DCB03C}" srcId="{9ECEBCD8-E2DF-4864-8732-0FB04A163913}" destId="{80F609E2-81C6-4846-A5DD-D3945AC4C1FC}" srcOrd="1" destOrd="0" parTransId="{B094EDA4-4391-42E4-A9C4-573C34C50561}" sibTransId="{5FAF694E-E831-47BD-8EB2-A53503D2CEA0}"/>
    <dgm:cxn modelId="{D371659F-4CC4-4B5B-AF65-20FC0FC76203}" srcId="{9ECEBCD8-E2DF-4864-8732-0FB04A163913}" destId="{B35ADFE6-71A7-44EC-A5E1-6B7D9875429A}" srcOrd="5" destOrd="0" parTransId="{9E1CF1E7-73ED-41B2-A486-ACBFCAEDC935}" sibTransId="{A5DB57FD-1390-498D-96E6-85B33247F956}"/>
    <dgm:cxn modelId="{C18879A7-24B6-4FE0-B7E0-1354C72EAB87}" srcId="{9ECEBCD8-E2DF-4864-8732-0FB04A163913}" destId="{896CE088-BDAD-4AE5-A21C-C21B161ED7DE}" srcOrd="2" destOrd="0" parTransId="{FE03C842-CF34-4A48-9169-B1DDB8D640C4}" sibTransId="{2DF11B1D-BE1B-413E-A4AB-A749D462D38E}"/>
    <dgm:cxn modelId="{13905FB9-915F-4D6C-AF21-BC3C25611CC0}" type="presOf" srcId="{B35ADFE6-71A7-44EC-A5E1-6B7D9875429A}" destId="{C7DF561B-9481-4FCB-B467-FA8F354B632C}" srcOrd="0" destOrd="0" presId="urn:microsoft.com/office/officeart/2005/8/layout/default"/>
    <dgm:cxn modelId="{99E560BC-C210-47DF-893E-5861C17E4803}" srcId="{9ECEBCD8-E2DF-4864-8732-0FB04A163913}" destId="{63127167-668D-4C93-B2D0-EA581836ADEF}" srcOrd="3" destOrd="0" parTransId="{0A11D6C8-E6FC-465C-9460-5D49EB43E292}" sibTransId="{76A9997A-B679-44BB-A5C9-E87B8A513C55}"/>
    <dgm:cxn modelId="{E9F032C0-2110-4B1C-9CEB-120DF5CC4B25}" type="presOf" srcId="{48BEF219-5D28-44F9-B83D-7D2BC976A211}" destId="{60BB0C36-A815-4534-96BC-3FA4C2DBFC8B}" srcOrd="0" destOrd="0" presId="urn:microsoft.com/office/officeart/2005/8/layout/default"/>
    <dgm:cxn modelId="{7C9692F3-1AED-4000-9039-909D9CD7BD1C}" type="presOf" srcId="{941E58DF-36CC-450B-844E-725F34253FC0}" destId="{80EBEAF8-0CC0-4B1D-AC17-DA043E352999}" srcOrd="0" destOrd="0" presId="urn:microsoft.com/office/officeart/2005/8/layout/default"/>
    <dgm:cxn modelId="{81984DFB-4BD2-4191-87FB-551F11C8A87C}" type="presOf" srcId="{896CE088-BDAD-4AE5-A21C-C21B161ED7DE}" destId="{689EE911-0B0C-471F-AF43-80981F5363F6}" srcOrd="0" destOrd="0" presId="urn:microsoft.com/office/officeart/2005/8/layout/default"/>
    <dgm:cxn modelId="{457ED2FF-D805-42AF-8426-D3C62973A388}" type="presParOf" srcId="{27DFB50F-4D7B-4D06-856E-275DBB64D578}" destId="{37C3B346-E2D1-478E-8997-DAE0B81B87DE}" srcOrd="0" destOrd="0" presId="urn:microsoft.com/office/officeart/2005/8/layout/default"/>
    <dgm:cxn modelId="{41446E3A-86BC-4108-8E9E-A0B1917AACA8}" type="presParOf" srcId="{27DFB50F-4D7B-4D06-856E-275DBB64D578}" destId="{A1BE9A52-8BD6-421F-9E32-93B66FABAAEE}" srcOrd="1" destOrd="0" presId="urn:microsoft.com/office/officeart/2005/8/layout/default"/>
    <dgm:cxn modelId="{7B5145A7-434D-4DD2-B3B7-CFBCBBF8A867}" type="presParOf" srcId="{27DFB50F-4D7B-4D06-856E-275DBB64D578}" destId="{58360C7E-954E-4640-9BBA-38BD885DD6B4}" srcOrd="2" destOrd="0" presId="urn:microsoft.com/office/officeart/2005/8/layout/default"/>
    <dgm:cxn modelId="{A640A967-FC6E-4321-8F74-D766E2FAE903}" type="presParOf" srcId="{27DFB50F-4D7B-4D06-856E-275DBB64D578}" destId="{A32C23BD-9249-48EC-8ED1-3FCE3C406A29}" srcOrd="3" destOrd="0" presId="urn:microsoft.com/office/officeart/2005/8/layout/default"/>
    <dgm:cxn modelId="{8D409595-2E59-403B-A9E2-AB304E2171D3}" type="presParOf" srcId="{27DFB50F-4D7B-4D06-856E-275DBB64D578}" destId="{689EE911-0B0C-471F-AF43-80981F5363F6}" srcOrd="4" destOrd="0" presId="urn:microsoft.com/office/officeart/2005/8/layout/default"/>
    <dgm:cxn modelId="{0AD9E13C-BD77-45A9-BC20-A33CE4EA202E}" type="presParOf" srcId="{27DFB50F-4D7B-4D06-856E-275DBB64D578}" destId="{A30CE0C9-FCAC-47E5-AC43-BCE21EAA2F02}" srcOrd="5" destOrd="0" presId="urn:microsoft.com/office/officeart/2005/8/layout/default"/>
    <dgm:cxn modelId="{69A02769-7C68-4AF8-953C-9D74DC1AA5B1}" type="presParOf" srcId="{27DFB50F-4D7B-4D06-856E-275DBB64D578}" destId="{31E9DA58-CCD1-4E1A-85E7-8820FA9DF063}" srcOrd="6" destOrd="0" presId="urn:microsoft.com/office/officeart/2005/8/layout/default"/>
    <dgm:cxn modelId="{4BD29AEA-9583-4EE7-94BC-79F280F13157}" type="presParOf" srcId="{27DFB50F-4D7B-4D06-856E-275DBB64D578}" destId="{DA19637E-9548-496B-8F7C-305D7EA79840}" srcOrd="7" destOrd="0" presId="urn:microsoft.com/office/officeart/2005/8/layout/default"/>
    <dgm:cxn modelId="{EC19DCE3-CFA3-46F5-A24A-D905CE90ECB9}" type="presParOf" srcId="{27DFB50F-4D7B-4D06-856E-275DBB64D578}" destId="{E44CC673-2F61-4A5E-9582-E140BBC8AC45}" srcOrd="8" destOrd="0" presId="urn:microsoft.com/office/officeart/2005/8/layout/default"/>
    <dgm:cxn modelId="{E68DD901-1476-41D1-A60F-7EB69BCC8E05}" type="presParOf" srcId="{27DFB50F-4D7B-4D06-856E-275DBB64D578}" destId="{9354AFBA-D107-4EC8-8300-4CC9A0ECA51E}" srcOrd="9" destOrd="0" presId="urn:microsoft.com/office/officeart/2005/8/layout/default"/>
    <dgm:cxn modelId="{3AC87704-78F9-48B6-93A1-094C707A43BB}" type="presParOf" srcId="{27DFB50F-4D7B-4D06-856E-275DBB64D578}" destId="{C7DF561B-9481-4FCB-B467-FA8F354B632C}" srcOrd="10" destOrd="0" presId="urn:microsoft.com/office/officeart/2005/8/layout/default"/>
    <dgm:cxn modelId="{D4A6187B-ED75-4A5B-8547-A4F55EEB61D0}" type="presParOf" srcId="{27DFB50F-4D7B-4D06-856E-275DBB64D578}" destId="{39809151-9555-40E4-B3ED-35D9D34064AD}" srcOrd="11" destOrd="0" presId="urn:microsoft.com/office/officeart/2005/8/layout/default"/>
    <dgm:cxn modelId="{27BE333C-5471-4BFB-9B09-98AE7E90D132}" type="presParOf" srcId="{27DFB50F-4D7B-4D06-856E-275DBB64D578}" destId="{32FC9E11-B83A-4D4C-9BDC-B864DD7B920D}" srcOrd="12" destOrd="0" presId="urn:microsoft.com/office/officeart/2005/8/layout/default"/>
    <dgm:cxn modelId="{8DF8CB09-0A25-4C36-B69B-88797332EE65}" type="presParOf" srcId="{27DFB50F-4D7B-4D06-856E-275DBB64D578}" destId="{4010D2C7-0E6F-4299-A3B3-C31226B98A3D}" srcOrd="13" destOrd="0" presId="urn:microsoft.com/office/officeart/2005/8/layout/default"/>
    <dgm:cxn modelId="{C29467A2-6761-45BA-88FB-30BCF37EDE76}" type="presParOf" srcId="{27DFB50F-4D7B-4D06-856E-275DBB64D578}" destId="{80EBEAF8-0CC0-4B1D-AC17-DA043E352999}" srcOrd="14" destOrd="0" presId="urn:microsoft.com/office/officeart/2005/8/layout/default"/>
    <dgm:cxn modelId="{21A05E32-69BF-48A9-86BB-332F066952D8}" type="presParOf" srcId="{27DFB50F-4D7B-4D06-856E-275DBB64D578}" destId="{A8F450C8-7EBA-4161-8F72-9FC742E49C83}" srcOrd="15" destOrd="0" presId="urn:microsoft.com/office/officeart/2005/8/layout/default"/>
    <dgm:cxn modelId="{D7E524A7-6B1F-467B-89D9-0EC6BD13B40F}" type="presParOf" srcId="{27DFB50F-4D7B-4D06-856E-275DBB64D578}" destId="{60BB0C36-A815-4534-96BC-3FA4C2DBFC8B}"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B6BA8A-D456-4592-A26C-10798937B376}"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NZ"/>
        </a:p>
      </dgm:t>
    </dgm:pt>
    <dgm:pt modelId="{EE66B759-FAFD-41AD-ABF5-24F48FF2503F}">
      <dgm:prSet phldrT="[Text]"/>
      <dgm:spPr/>
      <dgm:t>
        <a:bodyPr/>
        <a:lstStyle/>
        <a:p>
          <a:r>
            <a:rPr lang="en-NZ" noProof="0"/>
            <a:t>Until end of June 2024</a:t>
          </a:r>
        </a:p>
      </dgm:t>
    </dgm:pt>
    <dgm:pt modelId="{EB655896-11F1-4143-A8E3-C3ED3F764441}" type="parTrans" cxnId="{8FFD1DED-3E5D-475D-8061-8F3DD532BCDC}">
      <dgm:prSet/>
      <dgm:spPr/>
      <dgm:t>
        <a:bodyPr/>
        <a:lstStyle/>
        <a:p>
          <a:endParaRPr lang="en-NZ"/>
        </a:p>
      </dgm:t>
    </dgm:pt>
    <dgm:pt modelId="{10068956-79B1-4DA7-BA4A-6A871836B156}" type="sibTrans" cxnId="{8FFD1DED-3E5D-475D-8061-8F3DD532BCDC}">
      <dgm:prSet/>
      <dgm:spPr/>
      <dgm:t>
        <a:bodyPr/>
        <a:lstStyle/>
        <a:p>
          <a:endParaRPr lang="en-NZ"/>
        </a:p>
      </dgm:t>
    </dgm:pt>
    <dgm:pt modelId="{3A2ABC6B-D6AB-4216-BDB5-02FD42560EB1}">
      <dgm:prSet phldrT="[Text]" custT="1"/>
      <dgm:spPr/>
      <dgm:t>
        <a:bodyPr/>
        <a:lstStyle/>
        <a:p>
          <a:r>
            <a:rPr lang="en-NZ" sz="1400" noProof="0"/>
            <a:t>Conceptual design</a:t>
          </a:r>
        </a:p>
      </dgm:t>
    </dgm:pt>
    <dgm:pt modelId="{E2BCF9E1-35E5-44FA-A000-6A2AEC25D42D}" type="parTrans" cxnId="{8411E22A-050D-4F7B-AC8B-C8BA12D62A65}">
      <dgm:prSet/>
      <dgm:spPr/>
      <dgm:t>
        <a:bodyPr/>
        <a:lstStyle/>
        <a:p>
          <a:endParaRPr lang="en-NZ"/>
        </a:p>
      </dgm:t>
    </dgm:pt>
    <dgm:pt modelId="{5E4D46B3-4E33-4D3A-A4F0-D37F5BE500E6}" type="sibTrans" cxnId="{8411E22A-050D-4F7B-AC8B-C8BA12D62A65}">
      <dgm:prSet/>
      <dgm:spPr/>
      <dgm:t>
        <a:bodyPr/>
        <a:lstStyle/>
        <a:p>
          <a:endParaRPr lang="en-NZ"/>
        </a:p>
      </dgm:t>
    </dgm:pt>
    <dgm:pt modelId="{1AC1D6F4-7D9E-48C6-82DA-4B9E37890C49}">
      <dgm:prSet phldrT="[Text]" custT="1"/>
      <dgm:spPr/>
      <dgm:t>
        <a:bodyPr/>
        <a:lstStyle/>
        <a:p>
          <a:r>
            <a:rPr lang="en-NZ" sz="1400" noProof="0"/>
            <a:t>Evaluation</a:t>
          </a:r>
        </a:p>
      </dgm:t>
    </dgm:pt>
    <dgm:pt modelId="{74818B5D-557E-428B-AFD3-A5C8736D7251}" type="parTrans" cxnId="{49F243C5-1AAB-4678-81C9-FB47D4437F39}">
      <dgm:prSet/>
      <dgm:spPr/>
      <dgm:t>
        <a:bodyPr/>
        <a:lstStyle/>
        <a:p>
          <a:endParaRPr lang="en-NZ"/>
        </a:p>
      </dgm:t>
    </dgm:pt>
    <dgm:pt modelId="{48E0D075-D0BF-4ACD-AAA4-FDA2652086CB}" type="sibTrans" cxnId="{49F243C5-1AAB-4678-81C9-FB47D4437F39}">
      <dgm:prSet/>
      <dgm:spPr/>
      <dgm:t>
        <a:bodyPr/>
        <a:lstStyle/>
        <a:p>
          <a:endParaRPr lang="en-NZ"/>
        </a:p>
      </dgm:t>
    </dgm:pt>
    <dgm:pt modelId="{78A1D2F4-A9FA-4750-9428-5C4ACD064A13}">
      <dgm:prSet phldrT="[Text]"/>
      <dgm:spPr/>
      <dgm:t>
        <a:bodyPr/>
        <a:lstStyle/>
        <a:p>
          <a:r>
            <a:rPr lang="en-NZ" noProof="0"/>
            <a:t>From </a:t>
          </a:r>
          <a:br>
            <a:rPr lang="en-NZ" noProof="0"/>
          </a:br>
          <a:r>
            <a:rPr lang="en-NZ" noProof="0"/>
            <a:t>June –December  2024</a:t>
          </a:r>
        </a:p>
      </dgm:t>
    </dgm:pt>
    <dgm:pt modelId="{A12FAFC1-2D9B-49FC-BDD5-305E02F4E5EE}" type="parTrans" cxnId="{5CACA15B-A648-4EC3-8803-31D15E5CB550}">
      <dgm:prSet/>
      <dgm:spPr/>
      <dgm:t>
        <a:bodyPr/>
        <a:lstStyle/>
        <a:p>
          <a:endParaRPr lang="en-NZ"/>
        </a:p>
      </dgm:t>
    </dgm:pt>
    <dgm:pt modelId="{0387B8C0-C5C6-4872-AB0D-F36A8E4D1980}" type="sibTrans" cxnId="{5CACA15B-A648-4EC3-8803-31D15E5CB550}">
      <dgm:prSet/>
      <dgm:spPr/>
      <dgm:t>
        <a:bodyPr/>
        <a:lstStyle/>
        <a:p>
          <a:endParaRPr lang="en-NZ"/>
        </a:p>
      </dgm:t>
    </dgm:pt>
    <dgm:pt modelId="{D7DEEE1A-8B13-445C-830B-61D31E3F9F2D}">
      <dgm:prSet phldrT="[Text]" custT="1"/>
      <dgm:spPr/>
      <dgm:t>
        <a:bodyPr/>
        <a:lstStyle/>
        <a:p>
          <a:r>
            <a:rPr lang="en-NZ" sz="1400" noProof="0"/>
            <a:t>High level design on chosen option</a:t>
          </a:r>
        </a:p>
      </dgm:t>
    </dgm:pt>
    <dgm:pt modelId="{D39EE8B1-7122-4452-BC69-41BE9BD1EFAB}" type="parTrans" cxnId="{7DC7BBCA-979D-4939-BC73-A9E0A1D60D5D}">
      <dgm:prSet/>
      <dgm:spPr/>
      <dgm:t>
        <a:bodyPr/>
        <a:lstStyle/>
        <a:p>
          <a:endParaRPr lang="en-NZ"/>
        </a:p>
      </dgm:t>
    </dgm:pt>
    <dgm:pt modelId="{9A0DDA73-DADC-4FF0-99A1-31820C197018}" type="sibTrans" cxnId="{7DC7BBCA-979D-4939-BC73-A9E0A1D60D5D}">
      <dgm:prSet/>
      <dgm:spPr/>
      <dgm:t>
        <a:bodyPr/>
        <a:lstStyle/>
        <a:p>
          <a:endParaRPr lang="en-NZ"/>
        </a:p>
      </dgm:t>
    </dgm:pt>
    <dgm:pt modelId="{EC127CF1-C917-43AC-9763-23C719B6A1F9}">
      <dgm:prSet phldrT="[Text]" custT="1"/>
      <dgm:spPr/>
      <dgm:t>
        <a:bodyPr/>
        <a:lstStyle/>
        <a:p>
          <a:r>
            <a:rPr lang="en-NZ" sz="1400" noProof="0"/>
            <a:t>Engagement and consultation</a:t>
          </a:r>
        </a:p>
      </dgm:t>
    </dgm:pt>
    <dgm:pt modelId="{5CB72087-3E86-4322-AB8D-A7852513FEF5}" type="parTrans" cxnId="{EF52885A-D122-47CF-B1AA-315C9713226F}">
      <dgm:prSet/>
      <dgm:spPr/>
      <dgm:t>
        <a:bodyPr/>
        <a:lstStyle/>
        <a:p>
          <a:endParaRPr lang="en-NZ"/>
        </a:p>
      </dgm:t>
    </dgm:pt>
    <dgm:pt modelId="{48100CDF-E344-4FBD-8AE2-2C536BB96C91}" type="sibTrans" cxnId="{EF52885A-D122-47CF-B1AA-315C9713226F}">
      <dgm:prSet/>
      <dgm:spPr/>
      <dgm:t>
        <a:bodyPr/>
        <a:lstStyle/>
        <a:p>
          <a:endParaRPr lang="en-NZ"/>
        </a:p>
      </dgm:t>
    </dgm:pt>
    <dgm:pt modelId="{B10ED0A0-793B-4BDE-AA42-18127EA24F48}">
      <dgm:prSet phldrT="[Text]"/>
      <dgm:spPr/>
      <dgm:t>
        <a:bodyPr/>
        <a:lstStyle/>
        <a:p>
          <a:r>
            <a:rPr lang="en-NZ" noProof="0"/>
            <a:t>From January  2025</a:t>
          </a:r>
        </a:p>
      </dgm:t>
    </dgm:pt>
    <dgm:pt modelId="{49019880-C8C5-4748-9F38-16D8A2F126B6}" type="parTrans" cxnId="{ED5F20B0-BF54-4BBE-9CF7-D0A14B8346DD}">
      <dgm:prSet/>
      <dgm:spPr/>
      <dgm:t>
        <a:bodyPr/>
        <a:lstStyle/>
        <a:p>
          <a:endParaRPr lang="en-NZ"/>
        </a:p>
      </dgm:t>
    </dgm:pt>
    <dgm:pt modelId="{BBDCD99A-8F2F-4558-8FEB-A38DE14BC0D3}" type="sibTrans" cxnId="{ED5F20B0-BF54-4BBE-9CF7-D0A14B8346DD}">
      <dgm:prSet/>
      <dgm:spPr/>
      <dgm:t>
        <a:bodyPr/>
        <a:lstStyle/>
        <a:p>
          <a:endParaRPr lang="en-NZ"/>
        </a:p>
      </dgm:t>
    </dgm:pt>
    <dgm:pt modelId="{918B8C0C-5C4D-45CF-B35E-EDFCAAC24E70}">
      <dgm:prSet phldrT="[Text]" custT="1"/>
      <dgm:spPr>
        <a:solidFill>
          <a:schemeClr val="accent1">
            <a:tint val="40000"/>
            <a:hueOff val="0"/>
            <a:satOff val="0"/>
            <a:lumOff val="0"/>
          </a:schemeClr>
        </a:solidFill>
      </dgm:spPr>
      <dgm:t>
        <a:bodyPr/>
        <a:lstStyle/>
        <a:p>
          <a:r>
            <a:rPr lang="en-NZ" sz="1400" noProof="0"/>
            <a:t>Next level design for each element</a:t>
          </a:r>
        </a:p>
      </dgm:t>
    </dgm:pt>
    <dgm:pt modelId="{76847CB0-6909-4CEE-84A6-E5C3488E8FB0}" type="parTrans" cxnId="{1A7EA95F-A93A-4F0F-8E42-045C097CD7D2}">
      <dgm:prSet/>
      <dgm:spPr/>
      <dgm:t>
        <a:bodyPr/>
        <a:lstStyle/>
        <a:p>
          <a:endParaRPr lang="en-NZ"/>
        </a:p>
      </dgm:t>
    </dgm:pt>
    <dgm:pt modelId="{0A5E96B0-AAD6-41B7-B6AD-74C838E02F47}" type="sibTrans" cxnId="{1A7EA95F-A93A-4F0F-8E42-045C097CD7D2}">
      <dgm:prSet/>
      <dgm:spPr/>
      <dgm:t>
        <a:bodyPr/>
        <a:lstStyle/>
        <a:p>
          <a:endParaRPr lang="en-NZ"/>
        </a:p>
      </dgm:t>
    </dgm:pt>
    <dgm:pt modelId="{3D61F594-1A88-4BBA-A4A4-2C0DDD39A854}">
      <dgm:prSet phldrT="[Text]" custT="1"/>
      <dgm:spPr/>
      <dgm:t>
        <a:bodyPr/>
        <a:lstStyle/>
        <a:p>
          <a:r>
            <a:rPr lang="en-NZ" sz="1400" noProof="0"/>
            <a:t>Engagement and consultation</a:t>
          </a:r>
        </a:p>
      </dgm:t>
    </dgm:pt>
    <dgm:pt modelId="{BAE20BE1-886D-4FD3-95FC-48AAB1F76C30}" type="parTrans" cxnId="{6A5FF862-06E4-443E-AA25-385AB0356898}">
      <dgm:prSet/>
      <dgm:spPr/>
      <dgm:t>
        <a:bodyPr/>
        <a:lstStyle/>
        <a:p>
          <a:endParaRPr lang="en-NZ"/>
        </a:p>
      </dgm:t>
    </dgm:pt>
    <dgm:pt modelId="{9F7C75CC-4E5B-44B7-B4E7-9AE43C0980C2}" type="sibTrans" cxnId="{6A5FF862-06E4-443E-AA25-385AB0356898}">
      <dgm:prSet/>
      <dgm:spPr/>
      <dgm:t>
        <a:bodyPr/>
        <a:lstStyle/>
        <a:p>
          <a:endParaRPr lang="en-NZ"/>
        </a:p>
      </dgm:t>
    </dgm:pt>
    <dgm:pt modelId="{7D86544F-CF32-4E8A-ADFE-6D0E78C65B09}">
      <dgm:prSet phldrT="[Text]" custT="1"/>
      <dgm:spPr/>
      <dgm:t>
        <a:bodyPr/>
        <a:lstStyle/>
        <a:p>
          <a:r>
            <a:rPr lang="en-NZ" sz="1400" noProof="0"/>
            <a:t>Co-design &amp; partnership</a:t>
          </a:r>
        </a:p>
      </dgm:t>
    </dgm:pt>
    <dgm:pt modelId="{54C98DAA-EEDD-4C23-B274-61C6F06BF287}" type="parTrans" cxnId="{6F83B63B-56B5-475B-B33C-E957B3E37B77}">
      <dgm:prSet/>
      <dgm:spPr/>
      <dgm:t>
        <a:bodyPr/>
        <a:lstStyle/>
        <a:p>
          <a:endParaRPr lang="en-NZ"/>
        </a:p>
      </dgm:t>
    </dgm:pt>
    <dgm:pt modelId="{9024D387-3751-43EE-8559-5E1D374CC04B}" type="sibTrans" cxnId="{6F83B63B-56B5-475B-B33C-E957B3E37B77}">
      <dgm:prSet/>
      <dgm:spPr/>
      <dgm:t>
        <a:bodyPr/>
        <a:lstStyle/>
        <a:p>
          <a:endParaRPr lang="en-NZ"/>
        </a:p>
      </dgm:t>
    </dgm:pt>
    <dgm:pt modelId="{95247439-F218-41B3-AE17-7CAAABB4F7AE}">
      <dgm:prSet phldrT="[Text]" custT="1"/>
      <dgm:spPr/>
      <dgm:t>
        <a:bodyPr/>
        <a:lstStyle/>
        <a:p>
          <a:r>
            <a:rPr lang="en-NZ" sz="1400" noProof="0"/>
            <a:t>Refinement of content to meet information needs</a:t>
          </a:r>
        </a:p>
      </dgm:t>
    </dgm:pt>
    <dgm:pt modelId="{A4E864BE-AB4A-47DB-898C-092A59529B74}" type="parTrans" cxnId="{6A8B894C-64F0-47B1-BCD7-1482204BCFA0}">
      <dgm:prSet/>
      <dgm:spPr/>
      <dgm:t>
        <a:bodyPr/>
        <a:lstStyle/>
        <a:p>
          <a:endParaRPr lang="en-NZ"/>
        </a:p>
      </dgm:t>
    </dgm:pt>
    <dgm:pt modelId="{1011007D-B04D-48EC-B382-82C4FB3A7F2C}" type="sibTrans" cxnId="{6A8B894C-64F0-47B1-BCD7-1482204BCFA0}">
      <dgm:prSet/>
      <dgm:spPr/>
      <dgm:t>
        <a:bodyPr/>
        <a:lstStyle/>
        <a:p>
          <a:endParaRPr lang="en-NZ"/>
        </a:p>
      </dgm:t>
    </dgm:pt>
    <dgm:pt modelId="{01AD4E98-C15E-4F88-8CEA-58C83726282B}">
      <dgm:prSet phldrT="[Text]" custT="1"/>
      <dgm:spPr>
        <a:solidFill>
          <a:schemeClr val="accent1">
            <a:tint val="40000"/>
            <a:hueOff val="0"/>
            <a:satOff val="0"/>
            <a:lumOff val="0"/>
          </a:schemeClr>
        </a:solidFill>
      </dgm:spPr>
      <dgm:t>
        <a:bodyPr/>
        <a:lstStyle/>
        <a:p>
          <a:r>
            <a:rPr lang="en-NZ" sz="1400" noProof="0"/>
            <a:t>Engagement and consultation</a:t>
          </a:r>
        </a:p>
      </dgm:t>
    </dgm:pt>
    <dgm:pt modelId="{4018095F-2762-485B-9D88-453FE19DD18F}" type="parTrans" cxnId="{92A11961-974B-47DF-B12A-90BAC146C484}">
      <dgm:prSet/>
      <dgm:spPr/>
      <dgm:t>
        <a:bodyPr/>
        <a:lstStyle/>
        <a:p>
          <a:endParaRPr lang="en-NZ"/>
        </a:p>
      </dgm:t>
    </dgm:pt>
    <dgm:pt modelId="{32BD9534-E370-4FCD-AC94-D088075A9448}" type="sibTrans" cxnId="{92A11961-974B-47DF-B12A-90BAC146C484}">
      <dgm:prSet/>
      <dgm:spPr/>
      <dgm:t>
        <a:bodyPr/>
        <a:lstStyle/>
        <a:p>
          <a:endParaRPr lang="en-NZ"/>
        </a:p>
      </dgm:t>
    </dgm:pt>
    <dgm:pt modelId="{7D9FC210-4673-4C70-ADCB-8DA07A0DE66C}">
      <dgm:prSet phldrT="[Text]" custT="1"/>
      <dgm:spPr/>
      <dgm:t>
        <a:bodyPr/>
        <a:lstStyle/>
        <a:p>
          <a:r>
            <a:rPr lang="en-NZ" sz="1400" noProof="0"/>
            <a:t>Co-design and partnership</a:t>
          </a:r>
        </a:p>
      </dgm:t>
    </dgm:pt>
    <dgm:pt modelId="{2DFCBBDF-A14D-4F12-A8CC-DD64EE410E27}" type="parTrans" cxnId="{DD3F0D69-80E6-44DF-A71C-CB9AD82737C3}">
      <dgm:prSet/>
      <dgm:spPr/>
      <dgm:t>
        <a:bodyPr/>
        <a:lstStyle/>
        <a:p>
          <a:endParaRPr lang="en-NZ"/>
        </a:p>
      </dgm:t>
    </dgm:pt>
    <dgm:pt modelId="{34CBFC05-539B-403D-AE69-40D5944894C9}" type="sibTrans" cxnId="{DD3F0D69-80E6-44DF-A71C-CB9AD82737C3}">
      <dgm:prSet/>
      <dgm:spPr/>
      <dgm:t>
        <a:bodyPr/>
        <a:lstStyle/>
        <a:p>
          <a:endParaRPr lang="en-NZ"/>
        </a:p>
      </dgm:t>
    </dgm:pt>
    <dgm:pt modelId="{2C599DB9-4236-44D8-9EBA-764F2E667AEA}" type="pres">
      <dgm:prSet presAssocID="{96B6BA8A-D456-4592-A26C-10798937B376}" presName="theList" presStyleCnt="0">
        <dgm:presLayoutVars>
          <dgm:dir/>
          <dgm:animLvl val="lvl"/>
          <dgm:resizeHandles val="exact"/>
        </dgm:presLayoutVars>
      </dgm:prSet>
      <dgm:spPr/>
    </dgm:pt>
    <dgm:pt modelId="{FDAF9495-E7E5-4F78-98F8-A79EACD83EC6}" type="pres">
      <dgm:prSet presAssocID="{EE66B759-FAFD-41AD-ABF5-24F48FF2503F}" presName="compNode" presStyleCnt="0"/>
      <dgm:spPr/>
    </dgm:pt>
    <dgm:pt modelId="{9FA1FBC2-E81B-4FB4-8926-7B29A2A20C97}" type="pres">
      <dgm:prSet presAssocID="{EE66B759-FAFD-41AD-ABF5-24F48FF2503F}" presName="noGeometry" presStyleCnt="0"/>
      <dgm:spPr/>
    </dgm:pt>
    <dgm:pt modelId="{676E5245-FE16-46CA-ADC2-C4E465B7A16B}" type="pres">
      <dgm:prSet presAssocID="{EE66B759-FAFD-41AD-ABF5-24F48FF2503F}" presName="childTextVisible" presStyleLbl="bgAccFollowNode1" presStyleIdx="0" presStyleCnt="3" custScaleY="158216">
        <dgm:presLayoutVars>
          <dgm:bulletEnabled val="1"/>
        </dgm:presLayoutVars>
      </dgm:prSet>
      <dgm:spPr/>
    </dgm:pt>
    <dgm:pt modelId="{3225D5C4-05C1-445C-88B7-DF0869FBF47E}" type="pres">
      <dgm:prSet presAssocID="{EE66B759-FAFD-41AD-ABF5-24F48FF2503F}" presName="childTextHidden" presStyleLbl="bgAccFollowNode1" presStyleIdx="0" presStyleCnt="3"/>
      <dgm:spPr/>
    </dgm:pt>
    <dgm:pt modelId="{B2132E83-17F9-48A9-9DFB-AF5A412310B0}" type="pres">
      <dgm:prSet presAssocID="{EE66B759-FAFD-41AD-ABF5-24F48FF2503F}" presName="parentText" presStyleLbl="node1" presStyleIdx="0" presStyleCnt="3">
        <dgm:presLayoutVars>
          <dgm:chMax val="1"/>
          <dgm:bulletEnabled val="1"/>
        </dgm:presLayoutVars>
      </dgm:prSet>
      <dgm:spPr/>
    </dgm:pt>
    <dgm:pt modelId="{8EE8A677-A368-4B82-9B42-4688C4EAF341}" type="pres">
      <dgm:prSet presAssocID="{EE66B759-FAFD-41AD-ABF5-24F48FF2503F}" presName="aSpace" presStyleCnt="0"/>
      <dgm:spPr/>
    </dgm:pt>
    <dgm:pt modelId="{C7F739D0-5CBE-4C43-82D8-643B253221BB}" type="pres">
      <dgm:prSet presAssocID="{78A1D2F4-A9FA-4750-9428-5C4ACD064A13}" presName="compNode" presStyleCnt="0"/>
      <dgm:spPr/>
    </dgm:pt>
    <dgm:pt modelId="{B47088BE-CA45-4E7B-81A8-95A6B1CF4C1B}" type="pres">
      <dgm:prSet presAssocID="{78A1D2F4-A9FA-4750-9428-5C4ACD064A13}" presName="noGeometry" presStyleCnt="0"/>
      <dgm:spPr/>
    </dgm:pt>
    <dgm:pt modelId="{897CB603-E7F8-45C5-A37E-1140DEAD8C77}" type="pres">
      <dgm:prSet presAssocID="{78A1D2F4-A9FA-4750-9428-5C4ACD064A13}" presName="childTextVisible" presStyleLbl="bgAccFollowNode1" presStyleIdx="1" presStyleCnt="3" custScaleY="158216">
        <dgm:presLayoutVars>
          <dgm:bulletEnabled val="1"/>
        </dgm:presLayoutVars>
      </dgm:prSet>
      <dgm:spPr/>
    </dgm:pt>
    <dgm:pt modelId="{76E217CF-C9B2-41F4-A749-C25CC41326D5}" type="pres">
      <dgm:prSet presAssocID="{78A1D2F4-A9FA-4750-9428-5C4ACD064A13}" presName="childTextHidden" presStyleLbl="bgAccFollowNode1" presStyleIdx="1" presStyleCnt="3"/>
      <dgm:spPr/>
    </dgm:pt>
    <dgm:pt modelId="{538457F0-CDD5-427E-9D45-AEA3F67EA55A}" type="pres">
      <dgm:prSet presAssocID="{78A1D2F4-A9FA-4750-9428-5C4ACD064A13}" presName="parentText" presStyleLbl="node1" presStyleIdx="1" presStyleCnt="3">
        <dgm:presLayoutVars>
          <dgm:chMax val="1"/>
          <dgm:bulletEnabled val="1"/>
        </dgm:presLayoutVars>
      </dgm:prSet>
      <dgm:spPr/>
    </dgm:pt>
    <dgm:pt modelId="{77C7AE57-457F-4BD5-BB5E-33BC310CC751}" type="pres">
      <dgm:prSet presAssocID="{78A1D2F4-A9FA-4750-9428-5C4ACD064A13}" presName="aSpace" presStyleCnt="0"/>
      <dgm:spPr/>
    </dgm:pt>
    <dgm:pt modelId="{617968F9-4AAF-4942-9CF6-DFB717D9E471}" type="pres">
      <dgm:prSet presAssocID="{B10ED0A0-793B-4BDE-AA42-18127EA24F48}" presName="compNode" presStyleCnt="0"/>
      <dgm:spPr/>
    </dgm:pt>
    <dgm:pt modelId="{2BD051E2-DB0E-4D1E-AAE1-C20D8DEE1666}" type="pres">
      <dgm:prSet presAssocID="{B10ED0A0-793B-4BDE-AA42-18127EA24F48}" presName="noGeometry" presStyleCnt="0"/>
      <dgm:spPr/>
    </dgm:pt>
    <dgm:pt modelId="{67503B3C-2CC9-4817-B349-A71718CFCAE5}" type="pres">
      <dgm:prSet presAssocID="{B10ED0A0-793B-4BDE-AA42-18127EA24F48}" presName="childTextVisible" presStyleLbl="bgAccFollowNode1" presStyleIdx="2" presStyleCnt="3" custScaleY="158216">
        <dgm:presLayoutVars>
          <dgm:bulletEnabled val="1"/>
        </dgm:presLayoutVars>
      </dgm:prSet>
      <dgm:spPr/>
    </dgm:pt>
    <dgm:pt modelId="{0C3A13BD-2922-4A26-9FD5-021248F5CAC7}" type="pres">
      <dgm:prSet presAssocID="{B10ED0A0-793B-4BDE-AA42-18127EA24F48}" presName="childTextHidden" presStyleLbl="bgAccFollowNode1" presStyleIdx="2" presStyleCnt="3"/>
      <dgm:spPr/>
    </dgm:pt>
    <dgm:pt modelId="{A6685E07-1BE8-4BA2-8203-AB4508C1FBEA}" type="pres">
      <dgm:prSet presAssocID="{B10ED0A0-793B-4BDE-AA42-18127EA24F48}" presName="parentText" presStyleLbl="node1" presStyleIdx="2" presStyleCnt="3">
        <dgm:presLayoutVars>
          <dgm:chMax val="1"/>
          <dgm:bulletEnabled val="1"/>
        </dgm:presLayoutVars>
      </dgm:prSet>
      <dgm:spPr/>
    </dgm:pt>
  </dgm:ptLst>
  <dgm:cxnLst>
    <dgm:cxn modelId="{D8B86414-DD0A-48E8-AF10-0F76DE90A0D3}" type="presOf" srcId="{EC127CF1-C917-43AC-9763-23C719B6A1F9}" destId="{76E217CF-C9B2-41F4-A749-C25CC41326D5}" srcOrd="1" destOrd="1" presId="urn:microsoft.com/office/officeart/2005/8/layout/hProcess6"/>
    <dgm:cxn modelId="{94454928-7D3D-462D-96A4-7091E2DF3416}" type="presOf" srcId="{B10ED0A0-793B-4BDE-AA42-18127EA24F48}" destId="{A6685E07-1BE8-4BA2-8203-AB4508C1FBEA}" srcOrd="0" destOrd="0" presId="urn:microsoft.com/office/officeart/2005/8/layout/hProcess6"/>
    <dgm:cxn modelId="{8411E22A-050D-4F7B-AC8B-C8BA12D62A65}" srcId="{EE66B759-FAFD-41AD-ABF5-24F48FF2503F}" destId="{3A2ABC6B-D6AB-4216-BDB5-02FD42560EB1}" srcOrd="0" destOrd="0" parTransId="{E2BCF9E1-35E5-44FA-A000-6A2AEC25D42D}" sibTransId="{5E4D46B3-4E33-4D3A-A4F0-D37F5BE500E6}"/>
    <dgm:cxn modelId="{4853F92B-CD18-4F47-86BD-68325F66B31F}" type="presOf" srcId="{3A2ABC6B-D6AB-4216-BDB5-02FD42560EB1}" destId="{676E5245-FE16-46CA-ADC2-C4E465B7A16B}" srcOrd="0" destOrd="0" presId="urn:microsoft.com/office/officeart/2005/8/layout/hProcess6"/>
    <dgm:cxn modelId="{622C912D-CEA2-463C-9097-EB1143AD9571}" type="presOf" srcId="{D7DEEE1A-8B13-445C-830B-61D31E3F9F2D}" destId="{897CB603-E7F8-45C5-A37E-1140DEAD8C77}" srcOrd="0" destOrd="0" presId="urn:microsoft.com/office/officeart/2005/8/layout/hProcess6"/>
    <dgm:cxn modelId="{8E14EE35-B11F-4162-B67B-A0EF0724EDF0}" type="presOf" srcId="{3D61F594-1A88-4BBA-A4A4-2C0DDD39A854}" destId="{3225D5C4-05C1-445C-88B7-DF0869FBF47E}" srcOrd="1" destOrd="2" presId="urn:microsoft.com/office/officeart/2005/8/layout/hProcess6"/>
    <dgm:cxn modelId="{6F83B63B-56B5-475B-B33C-E957B3E37B77}" srcId="{EE66B759-FAFD-41AD-ABF5-24F48FF2503F}" destId="{7D86544F-CF32-4E8A-ADFE-6D0E78C65B09}" srcOrd="3" destOrd="0" parTransId="{54C98DAA-EEDD-4C23-B274-61C6F06BF287}" sibTransId="{9024D387-3751-43EE-8559-5E1D374CC04B}"/>
    <dgm:cxn modelId="{6A81DE3B-0B56-4F3F-B755-5AB240622D49}" type="presOf" srcId="{95247439-F218-41B3-AE17-7CAAABB4F7AE}" destId="{897CB603-E7F8-45C5-A37E-1140DEAD8C77}" srcOrd="0" destOrd="2" presId="urn:microsoft.com/office/officeart/2005/8/layout/hProcess6"/>
    <dgm:cxn modelId="{5CACA15B-A648-4EC3-8803-31D15E5CB550}" srcId="{96B6BA8A-D456-4592-A26C-10798937B376}" destId="{78A1D2F4-A9FA-4750-9428-5C4ACD064A13}" srcOrd="1" destOrd="0" parTransId="{A12FAFC1-2D9B-49FC-BDD5-305E02F4E5EE}" sibTransId="{0387B8C0-C5C6-4872-AB0D-F36A8E4D1980}"/>
    <dgm:cxn modelId="{1A7EA95F-A93A-4F0F-8E42-045C097CD7D2}" srcId="{B10ED0A0-793B-4BDE-AA42-18127EA24F48}" destId="{918B8C0C-5C4D-45CF-B35E-EDFCAAC24E70}" srcOrd="0" destOrd="0" parTransId="{76847CB0-6909-4CEE-84A6-E5C3488E8FB0}" sibTransId="{0A5E96B0-AAD6-41B7-B6AD-74C838E02F47}"/>
    <dgm:cxn modelId="{92A11961-974B-47DF-B12A-90BAC146C484}" srcId="{B10ED0A0-793B-4BDE-AA42-18127EA24F48}" destId="{01AD4E98-C15E-4F88-8CEA-58C83726282B}" srcOrd="1" destOrd="0" parTransId="{4018095F-2762-485B-9D88-453FE19DD18F}" sibTransId="{32BD9534-E370-4FCD-AC94-D088075A9448}"/>
    <dgm:cxn modelId="{6A5FF862-06E4-443E-AA25-385AB0356898}" srcId="{EE66B759-FAFD-41AD-ABF5-24F48FF2503F}" destId="{3D61F594-1A88-4BBA-A4A4-2C0DDD39A854}" srcOrd="2" destOrd="0" parTransId="{BAE20BE1-886D-4FD3-95FC-48AAB1F76C30}" sibTransId="{9F7C75CC-4E5B-44B7-B4E7-9AE43C0980C2}"/>
    <dgm:cxn modelId="{365CB763-52A6-45D2-8435-C279701D5DF2}" type="presOf" srcId="{01AD4E98-C15E-4F88-8CEA-58C83726282B}" destId="{0C3A13BD-2922-4A26-9FD5-021248F5CAC7}" srcOrd="1" destOrd="1" presId="urn:microsoft.com/office/officeart/2005/8/layout/hProcess6"/>
    <dgm:cxn modelId="{59BDF363-27DA-4425-803E-2626DC472E77}" type="presOf" srcId="{EC127CF1-C917-43AC-9763-23C719B6A1F9}" destId="{897CB603-E7F8-45C5-A37E-1140DEAD8C77}" srcOrd="0" destOrd="1" presId="urn:microsoft.com/office/officeart/2005/8/layout/hProcess6"/>
    <dgm:cxn modelId="{DD3F0D69-80E6-44DF-A71C-CB9AD82737C3}" srcId="{78A1D2F4-A9FA-4750-9428-5C4ACD064A13}" destId="{7D9FC210-4673-4C70-ADCB-8DA07A0DE66C}" srcOrd="3" destOrd="0" parTransId="{2DFCBBDF-A14D-4F12-A8CC-DD64EE410E27}" sibTransId="{34CBFC05-539B-403D-AE69-40D5944894C9}"/>
    <dgm:cxn modelId="{E61ADF49-0FA1-4C83-961D-159E5A91F1BE}" type="presOf" srcId="{7D9FC210-4673-4C70-ADCB-8DA07A0DE66C}" destId="{76E217CF-C9B2-41F4-A749-C25CC41326D5}" srcOrd="1" destOrd="3" presId="urn:microsoft.com/office/officeart/2005/8/layout/hProcess6"/>
    <dgm:cxn modelId="{D8B5F24B-F761-46E6-A3E8-51C0499FA71E}" type="presOf" srcId="{EE66B759-FAFD-41AD-ABF5-24F48FF2503F}" destId="{B2132E83-17F9-48A9-9DFB-AF5A412310B0}" srcOrd="0" destOrd="0" presId="urn:microsoft.com/office/officeart/2005/8/layout/hProcess6"/>
    <dgm:cxn modelId="{6A8B894C-64F0-47B1-BCD7-1482204BCFA0}" srcId="{78A1D2F4-A9FA-4750-9428-5C4ACD064A13}" destId="{95247439-F218-41B3-AE17-7CAAABB4F7AE}" srcOrd="2" destOrd="0" parTransId="{A4E864BE-AB4A-47DB-898C-092A59529B74}" sibTransId="{1011007D-B04D-48EC-B382-82C4FB3A7F2C}"/>
    <dgm:cxn modelId="{59FEF36D-F238-4D00-9271-2B6D65131F07}" type="presOf" srcId="{918B8C0C-5C4D-45CF-B35E-EDFCAAC24E70}" destId="{67503B3C-2CC9-4817-B349-A71718CFCAE5}" srcOrd="0" destOrd="0" presId="urn:microsoft.com/office/officeart/2005/8/layout/hProcess6"/>
    <dgm:cxn modelId="{0BC19855-D235-4657-AB44-4DB6983D673D}" type="presOf" srcId="{7D86544F-CF32-4E8A-ADFE-6D0E78C65B09}" destId="{676E5245-FE16-46CA-ADC2-C4E465B7A16B}" srcOrd="0" destOrd="3" presId="urn:microsoft.com/office/officeart/2005/8/layout/hProcess6"/>
    <dgm:cxn modelId="{1ADD8D57-363F-43B2-AAD0-9DC4C18ACA84}" type="presOf" srcId="{78A1D2F4-A9FA-4750-9428-5C4ACD064A13}" destId="{538457F0-CDD5-427E-9D45-AEA3F67EA55A}" srcOrd="0" destOrd="0" presId="urn:microsoft.com/office/officeart/2005/8/layout/hProcess6"/>
    <dgm:cxn modelId="{EF52885A-D122-47CF-B1AA-315C9713226F}" srcId="{78A1D2F4-A9FA-4750-9428-5C4ACD064A13}" destId="{EC127CF1-C917-43AC-9763-23C719B6A1F9}" srcOrd="1" destOrd="0" parTransId="{5CB72087-3E86-4322-AB8D-A7852513FEF5}" sibTransId="{48100CDF-E344-4FBD-8AE2-2C536BB96C91}"/>
    <dgm:cxn modelId="{55DD0B7C-02B3-4BE6-BC0F-A6C5CBB20853}" type="presOf" srcId="{7D9FC210-4673-4C70-ADCB-8DA07A0DE66C}" destId="{897CB603-E7F8-45C5-A37E-1140DEAD8C77}" srcOrd="0" destOrd="3" presId="urn:microsoft.com/office/officeart/2005/8/layout/hProcess6"/>
    <dgm:cxn modelId="{706B5D82-FA50-4B93-8AF5-A135F47F4D89}" type="presOf" srcId="{96B6BA8A-D456-4592-A26C-10798937B376}" destId="{2C599DB9-4236-44D8-9EBA-764F2E667AEA}" srcOrd="0" destOrd="0" presId="urn:microsoft.com/office/officeart/2005/8/layout/hProcess6"/>
    <dgm:cxn modelId="{1EAFC39B-3938-4808-900A-846F5841C511}" type="presOf" srcId="{1AC1D6F4-7D9E-48C6-82DA-4B9E37890C49}" destId="{3225D5C4-05C1-445C-88B7-DF0869FBF47E}" srcOrd="1" destOrd="1" presId="urn:microsoft.com/office/officeart/2005/8/layout/hProcess6"/>
    <dgm:cxn modelId="{213299A5-C5FB-4CF5-8A32-5737F46EF949}" type="presOf" srcId="{918B8C0C-5C4D-45CF-B35E-EDFCAAC24E70}" destId="{0C3A13BD-2922-4A26-9FD5-021248F5CAC7}" srcOrd="1" destOrd="0" presId="urn:microsoft.com/office/officeart/2005/8/layout/hProcess6"/>
    <dgm:cxn modelId="{DD0CAFAB-44F4-4539-A9A1-503211BCE508}" type="presOf" srcId="{7D86544F-CF32-4E8A-ADFE-6D0E78C65B09}" destId="{3225D5C4-05C1-445C-88B7-DF0869FBF47E}" srcOrd="1" destOrd="3" presId="urn:microsoft.com/office/officeart/2005/8/layout/hProcess6"/>
    <dgm:cxn modelId="{5252E8AB-7ADF-4EC7-B26E-5DE294E8ADE1}" type="presOf" srcId="{3D61F594-1A88-4BBA-A4A4-2C0DDD39A854}" destId="{676E5245-FE16-46CA-ADC2-C4E465B7A16B}" srcOrd="0" destOrd="2" presId="urn:microsoft.com/office/officeart/2005/8/layout/hProcess6"/>
    <dgm:cxn modelId="{ED5F20B0-BF54-4BBE-9CF7-D0A14B8346DD}" srcId="{96B6BA8A-D456-4592-A26C-10798937B376}" destId="{B10ED0A0-793B-4BDE-AA42-18127EA24F48}" srcOrd="2" destOrd="0" parTransId="{49019880-C8C5-4748-9F38-16D8A2F126B6}" sibTransId="{BBDCD99A-8F2F-4558-8FEB-A38DE14BC0D3}"/>
    <dgm:cxn modelId="{AF0480B3-8262-4D39-9F29-ACB0F0EE442A}" type="presOf" srcId="{3A2ABC6B-D6AB-4216-BDB5-02FD42560EB1}" destId="{3225D5C4-05C1-445C-88B7-DF0869FBF47E}" srcOrd="1" destOrd="0" presId="urn:microsoft.com/office/officeart/2005/8/layout/hProcess6"/>
    <dgm:cxn modelId="{49F243C5-1AAB-4678-81C9-FB47D4437F39}" srcId="{EE66B759-FAFD-41AD-ABF5-24F48FF2503F}" destId="{1AC1D6F4-7D9E-48C6-82DA-4B9E37890C49}" srcOrd="1" destOrd="0" parTransId="{74818B5D-557E-428B-AFD3-A5C8736D7251}" sibTransId="{48E0D075-D0BF-4ACD-AAA4-FDA2652086CB}"/>
    <dgm:cxn modelId="{7DC7BBCA-979D-4939-BC73-A9E0A1D60D5D}" srcId="{78A1D2F4-A9FA-4750-9428-5C4ACD064A13}" destId="{D7DEEE1A-8B13-445C-830B-61D31E3F9F2D}" srcOrd="0" destOrd="0" parTransId="{D39EE8B1-7122-4452-BC69-41BE9BD1EFAB}" sibTransId="{9A0DDA73-DADC-4FF0-99A1-31820C197018}"/>
    <dgm:cxn modelId="{68BA13DE-EF2F-427E-B63D-67D25F9E8DA2}" type="presOf" srcId="{1AC1D6F4-7D9E-48C6-82DA-4B9E37890C49}" destId="{676E5245-FE16-46CA-ADC2-C4E465B7A16B}" srcOrd="0" destOrd="1" presId="urn:microsoft.com/office/officeart/2005/8/layout/hProcess6"/>
    <dgm:cxn modelId="{EBD524DF-B82E-4A16-9213-DC4BC1F1120E}" type="presOf" srcId="{01AD4E98-C15E-4F88-8CEA-58C83726282B}" destId="{67503B3C-2CC9-4817-B349-A71718CFCAE5}" srcOrd="0" destOrd="1" presId="urn:microsoft.com/office/officeart/2005/8/layout/hProcess6"/>
    <dgm:cxn modelId="{C0ACBCDF-5161-4FB9-89A3-1EB67BBB0F8B}" type="presOf" srcId="{95247439-F218-41B3-AE17-7CAAABB4F7AE}" destId="{76E217CF-C9B2-41F4-A749-C25CC41326D5}" srcOrd="1" destOrd="2" presId="urn:microsoft.com/office/officeart/2005/8/layout/hProcess6"/>
    <dgm:cxn modelId="{8FFD1DED-3E5D-475D-8061-8F3DD532BCDC}" srcId="{96B6BA8A-D456-4592-A26C-10798937B376}" destId="{EE66B759-FAFD-41AD-ABF5-24F48FF2503F}" srcOrd="0" destOrd="0" parTransId="{EB655896-11F1-4143-A8E3-C3ED3F764441}" sibTransId="{10068956-79B1-4DA7-BA4A-6A871836B156}"/>
    <dgm:cxn modelId="{A044B8EE-6325-41CC-998F-0ECD4C958EC0}" type="presOf" srcId="{D7DEEE1A-8B13-445C-830B-61D31E3F9F2D}" destId="{76E217CF-C9B2-41F4-A749-C25CC41326D5}" srcOrd="1" destOrd="0" presId="urn:microsoft.com/office/officeart/2005/8/layout/hProcess6"/>
    <dgm:cxn modelId="{89E4C9E9-89A0-4085-94B1-A00CCDF5FC7D}" type="presParOf" srcId="{2C599DB9-4236-44D8-9EBA-764F2E667AEA}" destId="{FDAF9495-E7E5-4F78-98F8-A79EACD83EC6}" srcOrd="0" destOrd="0" presId="urn:microsoft.com/office/officeart/2005/8/layout/hProcess6"/>
    <dgm:cxn modelId="{7ED0253A-34C9-4291-873C-755DD5168516}" type="presParOf" srcId="{FDAF9495-E7E5-4F78-98F8-A79EACD83EC6}" destId="{9FA1FBC2-E81B-4FB4-8926-7B29A2A20C97}" srcOrd="0" destOrd="0" presId="urn:microsoft.com/office/officeart/2005/8/layout/hProcess6"/>
    <dgm:cxn modelId="{1DB09697-94D2-4E60-9FFE-061B53549E03}" type="presParOf" srcId="{FDAF9495-E7E5-4F78-98F8-A79EACD83EC6}" destId="{676E5245-FE16-46CA-ADC2-C4E465B7A16B}" srcOrd="1" destOrd="0" presId="urn:microsoft.com/office/officeart/2005/8/layout/hProcess6"/>
    <dgm:cxn modelId="{BB88C418-306F-4F19-AA71-96F5C46048A3}" type="presParOf" srcId="{FDAF9495-E7E5-4F78-98F8-A79EACD83EC6}" destId="{3225D5C4-05C1-445C-88B7-DF0869FBF47E}" srcOrd="2" destOrd="0" presId="urn:microsoft.com/office/officeart/2005/8/layout/hProcess6"/>
    <dgm:cxn modelId="{AFF8B2DA-AE7B-4DE0-908D-C348C732B78F}" type="presParOf" srcId="{FDAF9495-E7E5-4F78-98F8-A79EACD83EC6}" destId="{B2132E83-17F9-48A9-9DFB-AF5A412310B0}" srcOrd="3" destOrd="0" presId="urn:microsoft.com/office/officeart/2005/8/layout/hProcess6"/>
    <dgm:cxn modelId="{472DA664-3DCD-4281-8181-680783C06867}" type="presParOf" srcId="{2C599DB9-4236-44D8-9EBA-764F2E667AEA}" destId="{8EE8A677-A368-4B82-9B42-4688C4EAF341}" srcOrd="1" destOrd="0" presId="urn:microsoft.com/office/officeart/2005/8/layout/hProcess6"/>
    <dgm:cxn modelId="{975E3C7D-E77C-4BCE-B31C-528FDC92B268}" type="presParOf" srcId="{2C599DB9-4236-44D8-9EBA-764F2E667AEA}" destId="{C7F739D0-5CBE-4C43-82D8-643B253221BB}" srcOrd="2" destOrd="0" presId="urn:microsoft.com/office/officeart/2005/8/layout/hProcess6"/>
    <dgm:cxn modelId="{5AB51776-20C8-4F75-A5C0-822EB4FB2703}" type="presParOf" srcId="{C7F739D0-5CBE-4C43-82D8-643B253221BB}" destId="{B47088BE-CA45-4E7B-81A8-95A6B1CF4C1B}" srcOrd="0" destOrd="0" presId="urn:microsoft.com/office/officeart/2005/8/layout/hProcess6"/>
    <dgm:cxn modelId="{309ED5F2-4AB8-4921-9123-21E4B0490DA1}" type="presParOf" srcId="{C7F739D0-5CBE-4C43-82D8-643B253221BB}" destId="{897CB603-E7F8-45C5-A37E-1140DEAD8C77}" srcOrd="1" destOrd="0" presId="urn:microsoft.com/office/officeart/2005/8/layout/hProcess6"/>
    <dgm:cxn modelId="{9FAB5C49-8074-439A-8E80-1134F8187026}" type="presParOf" srcId="{C7F739D0-5CBE-4C43-82D8-643B253221BB}" destId="{76E217CF-C9B2-41F4-A749-C25CC41326D5}" srcOrd="2" destOrd="0" presId="urn:microsoft.com/office/officeart/2005/8/layout/hProcess6"/>
    <dgm:cxn modelId="{527E0000-575E-40AF-BF0E-F05783B9C1F3}" type="presParOf" srcId="{C7F739D0-5CBE-4C43-82D8-643B253221BB}" destId="{538457F0-CDD5-427E-9D45-AEA3F67EA55A}" srcOrd="3" destOrd="0" presId="urn:microsoft.com/office/officeart/2005/8/layout/hProcess6"/>
    <dgm:cxn modelId="{30FF1214-4482-40E9-A3A6-CD2D15E077A2}" type="presParOf" srcId="{2C599DB9-4236-44D8-9EBA-764F2E667AEA}" destId="{77C7AE57-457F-4BD5-BB5E-33BC310CC751}" srcOrd="3" destOrd="0" presId="urn:microsoft.com/office/officeart/2005/8/layout/hProcess6"/>
    <dgm:cxn modelId="{716E790D-1B25-4785-8628-4C4C62B5FB58}" type="presParOf" srcId="{2C599DB9-4236-44D8-9EBA-764F2E667AEA}" destId="{617968F9-4AAF-4942-9CF6-DFB717D9E471}" srcOrd="4" destOrd="0" presId="urn:microsoft.com/office/officeart/2005/8/layout/hProcess6"/>
    <dgm:cxn modelId="{DBBFD334-C36A-41F3-A385-9C859D3331EE}" type="presParOf" srcId="{617968F9-4AAF-4942-9CF6-DFB717D9E471}" destId="{2BD051E2-DB0E-4D1E-AAE1-C20D8DEE1666}" srcOrd="0" destOrd="0" presId="urn:microsoft.com/office/officeart/2005/8/layout/hProcess6"/>
    <dgm:cxn modelId="{01339356-B6FA-4B26-9017-5EE189C70E97}" type="presParOf" srcId="{617968F9-4AAF-4942-9CF6-DFB717D9E471}" destId="{67503B3C-2CC9-4817-B349-A71718CFCAE5}" srcOrd="1" destOrd="0" presId="urn:microsoft.com/office/officeart/2005/8/layout/hProcess6"/>
    <dgm:cxn modelId="{0EB4752B-00F8-4C69-A6DD-DB9511C3825C}" type="presParOf" srcId="{617968F9-4AAF-4942-9CF6-DFB717D9E471}" destId="{0C3A13BD-2922-4A26-9FD5-021248F5CAC7}" srcOrd="2" destOrd="0" presId="urn:microsoft.com/office/officeart/2005/8/layout/hProcess6"/>
    <dgm:cxn modelId="{D6DF64D3-3DF7-48F2-8496-DA44A36EDBEE}" type="presParOf" srcId="{617968F9-4AAF-4942-9CF6-DFB717D9E471}" destId="{A6685E07-1BE8-4BA2-8203-AB4508C1FBEA}"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6FB079-50A8-4ED7-9A75-F3AEF84ADCD2}" type="doc">
      <dgm:prSet loTypeId="urn:microsoft.com/office/officeart/2005/8/layout/chevron2" loCatId="list" qsTypeId="urn:microsoft.com/office/officeart/2005/8/quickstyle/simple1" qsCatId="simple" csTypeId="urn:microsoft.com/office/officeart/2005/8/colors/accent1_3" csCatId="accent1" phldr="1"/>
      <dgm:spPr/>
      <dgm:t>
        <a:bodyPr/>
        <a:lstStyle/>
        <a:p>
          <a:endParaRPr lang="en-NZ"/>
        </a:p>
      </dgm:t>
    </dgm:pt>
    <dgm:pt modelId="{C36BF631-B666-4DCB-8609-6FEBAAF41858}">
      <dgm:prSet phldrT="[Text]" custT="1"/>
      <dgm:spPr/>
      <dgm:t>
        <a:bodyPr/>
        <a:lstStyle/>
        <a:p>
          <a:r>
            <a:rPr lang="en-NZ" sz="1600"/>
            <a:t>2012</a:t>
          </a:r>
        </a:p>
      </dgm:t>
    </dgm:pt>
    <dgm:pt modelId="{5272AC98-7277-46A4-9247-34C666398B64}" type="parTrans" cxnId="{E5798723-22C0-4F55-B256-7F908757EE0A}">
      <dgm:prSet/>
      <dgm:spPr/>
      <dgm:t>
        <a:bodyPr/>
        <a:lstStyle/>
        <a:p>
          <a:endParaRPr lang="en-NZ"/>
        </a:p>
      </dgm:t>
    </dgm:pt>
    <dgm:pt modelId="{B3E42763-20AF-4263-AF16-F4D4C2A0AC20}" type="sibTrans" cxnId="{E5798723-22C0-4F55-B256-7F908757EE0A}">
      <dgm:prSet/>
      <dgm:spPr/>
      <dgm:t>
        <a:bodyPr/>
        <a:lstStyle/>
        <a:p>
          <a:endParaRPr lang="en-NZ"/>
        </a:p>
      </dgm:t>
    </dgm:pt>
    <dgm:pt modelId="{3A5AE1DD-0C4E-4D84-B277-96F859104AE4}">
      <dgm:prSet phldrT="[Text]" custT="1"/>
      <dgm:spPr/>
      <dgm:t>
        <a:bodyPr/>
        <a:lstStyle/>
        <a:p>
          <a:pPr>
            <a:buNone/>
          </a:pPr>
          <a:r>
            <a:rPr lang="en-NZ" sz="1800"/>
            <a:t>Census transformation strategy</a:t>
          </a:r>
        </a:p>
      </dgm:t>
    </dgm:pt>
    <dgm:pt modelId="{077EEFED-7624-4897-AD97-89B89B69662B}" type="parTrans" cxnId="{2DFF6D6D-4119-4A4A-B5A6-A20F2AF3F916}">
      <dgm:prSet/>
      <dgm:spPr/>
      <dgm:t>
        <a:bodyPr/>
        <a:lstStyle/>
        <a:p>
          <a:endParaRPr lang="en-NZ"/>
        </a:p>
      </dgm:t>
    </dgm:pt>
    <dgm:pt modelId="{10162D6B-494E-4FD9-A61B-3454FD37B699}" type="sibTrans" cxnId="{2DFF6D6D-4119-4A4A-B5A6-A20F2AF3F916}">
      <dgm:prSet/>
      <dgm:spPr/>
      <dgm:t>
        <a:bodyPr/>
        <a:lstStyle/>
        <a:p>
          <a:endParaRPr lang="en-NZ"/>
        </a:p>
      </dgm:t>
    </dgm:pt>
    <dgm:pt modelId="{5A4C19D9-728B-4A90-A351-33896D16CC96}">
      <dgm:prSet phldrT="[Text]" custT="1"/>
      <dgm:spPr/>
      <dgm:t>
        <a:bodyPr/>
        <a:lstStyle/>
        <a:p>
          <a:r>
            <a:rPr lang="en-NZ" sz="1600"/>
            <a:t>2015</a:t>
          </a:r>
        </a:p>
      </dgm:t>
    </dgm:pt>
    <dgm:pt modelId="{A350A063-AC12-4DB6-9412-0287D9417013}" type="parTrans" cxnId="{F8D61EE8-C925-478D-A717-8926F4921FD4}">
      <dgm:prSet/>
      <dgm:spPr/>
      <dgm:t>
        <a:bodyPr/>
        <a:lstStyle/>
        <a:p>
          <a:endParaRPr lang="en-NZ"/>
        </a:p>
      </dgm:t>
    </dgm:pt>
    <dgm:pt modelId="{24216836-8C04-4D2B-9A8B-B000548D58C2}" type="sibTrans" cxnId="{F8D61EE8-C925-478D-A717-8926F4921FD4}">
      <dgm:prSet/>
      <dgm:spPr/>
      <dgm:t>
        <a:bodyPr/>
        <a:lstStyle/>
        <a:p>
          <a:endParaRPr lang="en-NZ"/>
        </a:p>
      </dgm:t>
    </dgm:pt>
    <dgm:pt modelId="{91DD5415-D2A9-4A03-8EDF-790DD3DFC71A}">
      <dgm:prSet phldrT="[Text]" custT="1"/>
      <dgm:spPr/>
      <dgm:t>
        <a:bodyPr/>
        <a:lstStyle/>
        <a:p>
          <a:pPr>
            <a:buNone/>
          </a:pPr>
          <a:r>
            <a:rPr lang="en-NZ" sz="1800"/>
            <a:t>Cabinet agreed to actively work towards an admin-based census model supported by surveys</a:t>
          </a:r>
        </a:p>
      </dgm:t>
    </dgm:pt>
    <dgm:pt modelId="{48589D2E-3780-4A5F-9E67-917FF62C07DF}" type="parTrans" cxnId="{7144B8EF-3793-49A1-912D-B605B6B1DF62}">
      <dgm:prSet/>
      <dgm:spPr/>
      <dgm:t>
        <a:bodyPr/>
        <a:lstStyle/>
        <a:p>
          <a:endParaRPr lang="en-NZ"/>
        </a:p>
      </dgm:t>
    </dgm:pt>
    <dgm:pt modelId="{18259D33-1D36-4688-B3EF-9C2FBCC9792F}" type="sibTrans" cxnId="{7144B8EF-3793-49A1-912D-B605B6B1DF62}">
      <dgm:prSet/>
      <dgm:spPr/>
      <dgm:t>
        <a:bodyPr/>
        <a:lstStyle/>
        <a:p>
          <a:endParaRPr lang="en-NZ"/>
        </a:p>
      </dgm:t>
    </dgm:pt>
    <dgm:pt modelId="{3428117F-2EA5-475D-B69D-8BBD6CE167D8}">
      <dgm:prSet phldrT="[Text]" custT="1"/>
      <dgm:spPr/>
      <dgm:t>
        <a:bodyPr/>
        <a:lstStyle/>
        <a:p>
          <a:r>
            <a:rPr lang="en-NZ" sz="900"/>
            <a:t>2016, 2017, 2018</a:t>
          </a:r>
        </a:p>
      </dgm:t>
    </dgm:pt>
    <dgm:pt modelId="{D3D203E6-2009-478E-B8CB-538A545AA026}" type="parTrans" cxnId="{8743AE1A-673B-43EE-99E7-57DDE72F2CE5}">
      <dgm:prSet/>
      <dgm:spPr/>
      <dgm:t>
        <a:bodyPr/>
        <a:lstStyle/>
        <a:p>
          <a:endParaRPr lang="en-NZ"/>
        </a:p>
      </dgm:t>
    </dgm:pt>
    <dgm:pt modelId="{2F8D3C4F-2E99-4163-A1BB-23A7F39C1A09}" type="sibTrans" cxnId="{8743AE1A-673B-43EE-99E7-57DDE72F2CE5}">
      <dgm:prSet/>
      <dgm:spPr/>
      <dgm:t>
        <a:bodyPr/>
        <a:lstStyle/>
        <a:p>
          <a:endParaRPr lang="en-NZ"/>
        </a:p>
      </dgm:t>
    </dgm:pt>
    <dgm:pt modelId="{B2E4CF00-57DD-4E0A-8274-5515A99A4B95}">
      <dgm:prSet phldrT="[Text]" custT="1"/>
      <dgm:spPr/>
      <dgm:t>
        <a:bodyPr/>
        <a:lstStyle/>
        <a:p>
          <a:pPr>
            <a:buNone/>
          </a:pPr>
          <a:r>
            <a:rPr lang="en-NZ" sz="1800"/>
            <a:t>Experimental admin population counts released</a:t>
          </a:r>
        </a:p>
      </dgm:t>
    </dgm:pt>
    <dgm:pt modelId="{7F312549-5E50-4DDD-92A3-B3B85B24BDBE}" type="parTrans" cxnId="{7FF43F9B-77B7-4482-99E0-25BD55A620FF}">
      <dgm:prSet/>
      <dgm:spPr/>
      <dgm:t>
        <a:bodyPr/>
        <a:lstStyle/>
        <a:p>
          <a:endParaRPr lang="en-NZ"/>
        </a:p>
      </dgm:t>
    </dgm:pt>
    <dgm:pt modelId="{1029B27C-7FEB-49C6-AAFD-BC03C56C4141}" type="sibTrans" cxnId="{7FF43F9B-77B7-4482-99E0-25BD55A620FF}">
      <dgm:prSet/>
      <dgm:spPr/>
      <dgm:t>
        <a:bodyPr/>
        <a:lstStyle/>
        <a:p>
          <a:endParaRPr lang="en-NZ"/>
        </a:p>
      </dgm:t>
    </dgm:pt>
    <dgm:pt modelId="{7B53DB8D-E4F6-4FB6-B703-1726B76BA324}">
      <dgm:prSet phldrT="[Text]" custT="1"/>
      <dgm:spPr/>
      <dgm:t>
        <a:bodyPr/>
        <a:lstStyle/>
        <a:p>
          <a:r>
            <a:rPr lang="en-NZ" sz="1600"/>
            <a:t>2018</a:t>
          </a:r>
        </a:p>
      </dgm:t>
    </dgm:pt>
    <dgm:pt modelId="{84A80B7B-48A8-4DB3-8CDA-A830767EB5E3}" type="parTrans" cxnId="{0838DAC1-AC33-46AD-BEBD-6688140089D9}">
      <dgm:prSet/>
      <dgm:spPr/>
      <dgm:t>
        <a:bodyPr/>
        <a:lstStyle/>
        <a:p>
          <a:endParaRPr lang="en-NZ"/>
        </a:p>
      </dgm:t>
    </dgm:pt>
    <dgm:pt modelId="{CE0705C3-16FC-47C7-A256-7F7467D6C477}" type="sibTrans" cxnId="{0838DAC1-AC33-46AD-BEBD-6688140089D9}">
      <dgm:prSet/>
      <dgm:spPr/>
      <dgm:t>
        <a:bodyPr/>
        <a:lstStyle/>
        <a:p>
          <a:endParaRPr lang="en-NZ"/>
        </a:p>
      </dgm:t>
    </dgm:pt>
    <dgm:pt modelId="{BFA63706-EE9A-46DF-94BB-240CABDCF1D2}">
      <dgm:prSet custT="1"/>
      <dgm:spPr/>
      <dgm:t>
        <a:bodyPr/>
        <a:lstStyle/>
        <a:p>
          <a:pPr>
            <a:buFont typeface="Wingdings" panose="05000000000000000000" pitchFamily="2" charset="2"/>
            <a:buChar char="§"/>
          </a:pPr>
          <a:r>
            <a:rPr lang="en-NZ" sz="1400"/>
            <a:t>Short-medium term: modernise current model</a:t>
          </a:r>
        </a:p>
      </dgm:t>
    </dgm:pt>
    <dgm:pt modelId="{A1A2A1FF-57DF-42F1-AC75-E652BAAAA549}" type="parTrans" cxnId="{EF506A17-9F44-4DFF-A201-A3F7CDA74D93}">
      <dgm:prSet/>
      <dgm:spPr/>
      <dgm:t>
        <a:bodyPr/>
        <a:lstStyle/>
        <a:p>
          <a:endParaRPr lang="en-NZ"/>
        </a:p>
      </dgm:t>
    </dgm:pt>
    <dgm:pt modelId="{C3057D9E-90A7-4375-A19D-20C306950AFE}" type="sibTrans" cxnId="{EF506A17-9F44-4DFF-A201-A3F7CDA74D93}">
      <dgm:prSet/>
      <dgm:spPr/>
      <dgm:t>
        <a:bodyPr/>
        <a:lstStyle/>
        <a:p>
          <a:endParaRPr lang="en-NZ"/>
        </a:p>
      </dgm:t>
    </dgm:pt>
    <dgm:pt modelId="{A06B60AE-15BF-408C-837E-8F4D2DD501D9}">
      <dgm:prSet custT="1"/>
      <dgm:spPr/>
      <dgm:t>
        <a:bodyPr/>
        <a:lstStyle/>
        <a:p>
          <a:pPr>
            <a:buFont typeface="Wingdings" panose="05000000000000000000" pitchFamily="2" charset="2"/>
            <a:buChar char="§"/>
          </a:pPr>
          <a:r>
            <a:rPr lang="en-NZ" sz="1400"/>
            <a:t>Long term: investigate census based on administrative data</a:t>
          </a:r>
        </a:p>
      </dgm:t>
    </dgm:pt>
    <dgm:pt modelId="{5064A1DC-1479-4D4F-A9EE-3BDCDD496173}" type="parTrans" cxnId="{9773AE36-086B-426D-A47D-F95C399E4E7B}">
      <dgm:prSet/>
      <dgm:spPr/>
      <dgm:t>
        <a:bodyPr/>
        <a:lstStyle/>
        <a:p>
          <a:endParaRPr lang="en-NZ"/>
        </a:p>
      </dgm:t>
    </dgm:pt>
    <dgm:pt modelId="{0D541FB9-EC18-4F51-AF09-885C4734382D}" type="sibTrans" cxnId="{9773AE36-086B-426D-A47D-F95C399E4E7B}">
      <dgm:prSet/>
      <dgm:spPr/>
      <dgm:t>
        <a:bodyPr/>
        <a:lstStyle/>
        <a:p>
          <a:endParaRPr lang="en-NZ"/>
        </a:p>
      </dgm:t>
    </dgm:pt>
    <dgm:pt modelId="{A64FB0E3-49FE-4424-B035-60B7E4681747}">
      <dgm:prSet phldrT="[Text]" custT="1"/>
      <dgm:spPr/>
      <dgm:t>
        <a:bodyPr/>
        <a:lstStyle/>
        <a:p>
          <a:pPr>
            <a:buNone/>
          </a:pPr>
          <a:r>
            <a:rPr lang="en-NZ" sz="1800"/>
            <a:t>2018 Census: combined model as mitigation</a:t>
          </a:r>
        </a:p>
      </dgm:t>
    </dgm:pt>
    <dgm:pt modelId="{E768C3BD-0363-4FFA-8A8F-3BD33D137AD6}" type="parTrans" cxnId="{D119E116-695E-447E-B372-A63971A033BD}">
      <dgm:prSet/>
      <dgm:spPr/>
      <dgm:t>
        <a:bodyPr/>
        <a:lstStyle/>
        <a:p>
          <a:endParaRPr lang="en-NZ"/>
        </a:p>
      </dgm:t>
    </dgm:pt>
    <dgm:pt modelId="{0022A201-2031-42F1-AD21-31A39BF42E4A}" type="sibTrans" cxnId="{D119E116-695E-447E-B372-A63971A033BD}">
      <dgm:prSet/>
      <dgm:spPr/>
      <dgm:t>
        <a:bodyPr/>
        <a:lstStyle/>
        <a:p>
          <a:endParaRPr lang="en-NZ"/>
        </a:p>
      </dgm:t>
    </dgm:pt>
    <dgm:pt modelId="{3577DEB9-9137-4B55-8536-209489AE12CA}">
      <dgm:prSet phldrT="[Text]" custT="1"/>
      <dgm:spPr/>
      <dgm:t>
        <a:bodyPr/>
        <a:lstStyle/>
        <a:p>
          <a:r>
            <a:rPr lang="en-NZ" sz="1600"/>
            <a:t>2021</a:t>
          </a:r>
        </a:p>
      </dgm:t>
    </dgm:pt>
    <dgm:pt modelId="{6527FE3A-E0C8-45E0-B529-45FB2C2D47D2}" type="parTrans" cxnId="{E2138836-5004-4469-A170-FDDCAFA5A536}">
      <dgm:prSet/>
      <dgm:spPr/>
      <dgm:t>
        <a:bodyPr/>
        <a:lstStyle/>
        <a:p>
          <a:endParaRPr lang="en-NZ"/>
        </a:p>
      </dgm:t>
    </dgm:pt>
    <dgm:pt modelId="{BD0524E3-6B66-474B-8F3D-82FAB0F87F62}" type="sibTrans" cxnId="{E2138836-5004-4469-A170-FDDCAFA5A536}">
      <dgm:prSet/>
      <dgm:spPr/>
      <dgm:t>
        <a:bodyPr/>
        <a:lstStyle/>
        <a:p>
          <a:endParaRPr lang="en-NZ"/>
        </a:p>
      </dgm:t>
    </dgm:pt>
    <dgm:pt modelId="{5DDF744B-C063-49A4-85B5-F64E0B2F7514}">
      <dgm:prSet phldrT="[Text]" custT="1"/>
      <dgm:spPr/>
      <dgm:t>
        <a:bodyPr/>
        <a:lstStyle/>
        <a:p>
          <a:pPr>
            <a:buFont typeface="Arial" panose="020B0604020202020204" pitchFamily="34" charset="0"/>
            <a:buChar char="•"/>
          </a:pPr>
          <a:r>
            <a:rPr lang="en-NZ" sz="1800">
              <a:latin typeface="+mn-lt"/>
            </a:rPr>
            <a:t>1</a:t>
          </a:r>
          <a:r>
            <a:rPr lang="en-NZ" sz="1800" baseline="30000">
              <a:latin typeface="+mn-lt"/>
            </a:rPr>
            <a:t>st</a:t>
          </a:r>
          <a:r>
            <a:rPr lang="en-NZ" sz="1800">
              <a:latin typeface="+mn-lt"/>
            </a:rPr>
            <a:t> iteration of APC: 7 variables</a:t>
          </a:r>
        </a:p>
      </dgm:t>
    </dgm:pt>
    <dgm:pt modelId="{94F68E1B-0481-4A80-9A5B-1CD62210238B}" type="parTrans" cxnId="{687D9153-89D9-4472-947F-831510CEAE0D}">
      <dgm:prSet/>
      <dgm:spPr/>
      <dgm:t>
        <a:bodyPr/>
        <a:lstStyle/>
        <a:p>
          <a:endParaRPr lang="en-NZ"/>
        </a:p>
      </dgm:t>
    </dgm:pt>
    <dgm:pt modelId="{FC1340D9-3E14-4D91-B24E-116A2D438A02}" type="sibTrans" cxnId="{687D9153-89D9-4472-947F-831510CEAE0D}">
      <dgm:prSet/>
      <dgm:spPr/>
      <dgm:t>
        <a:bodyPr/>
        <a:lstStyle/>
        <a:p>
          <a:endParaRPr lang="en-NZ"/>
        </a:p>
      </dgm:t>
    </dgm:pt>
    <dgm:pt modelId="{ED504B8D-5523-4151-B2E0-5036315155F0}">
      <dgm:prSet custT="1"/>
      <dgm:spPr/>
      <dgm:t>
        <a:bodyPr/>
        <a:lstStyle/>
        <a:p>
          <a:pPr>
            <a:buNone/>
          </a:pPr>
          <a:r>
            <a:rPr lang="en-NZ" sz="1800"/>
            <a:t>2</a:t>
          </a:r>
          <a:r>
            <a:rPr lang="en-NZ" sz="1800" baseline="30000"/>
            <a:t>nd</a:t>
          </a:r>
          <a:r>
            <a:rPr lang="en-NZ" sz="1800"/>
            <a:t> iteration of APC: 19 variables</a:t>
          </a:r>
        </a:p>
      </dgm:t>
    </dgm:pt>
    <dgm:pt modelId="{1CBCB160-F32B-4B6F-A143-53562D0ED734}" type="parTrans" cxnId="{E6556690-B2B7-4C3D-858E-6A0408ED014F}">
      <dgm:prSet/>
      <dgm:spPr/>
      <dgm:t>
        <a:bodyPr/>
        <a:lstStyle/>
        <a:p>
          <a:endParaRPr lang="en-NZ"/>
        </a:p>
      </dgm:t>
    </dgm:pt>
    <dgm:pt modelId="{B5095A3B-091E-48C0-847D-D25AE2B0BE5B}" type="sibTrans" cxnId="{E6556690-B2B7-4C3D-858E-6A0408ED014F}">
      <dgm:prSet/>
      <dgm:spPr/>
      <dgm:t>
        <a:bodyPr/>
        <a:lstStyle/>
        <a:p>
          <a:endParaRPr lang="en-NZ"/>
        </a:p>
      </dgm:t>
    </dgm:pt>
    <dgm:pt modelId="{B8E3DB0E-6AF2-4B66-AE7C-8C01AFCBC69C}">
      <dgm:prSet phldrT="[Text]" custT="1"/>
      <dgm:spPr/>
      <dgm:t>
        <a:bodyPr/>
        <a:lstStyle/>
        <a:p>
          <a:r>
            <a:rPr lang="en-NZ" sz="1600"/>
            <a:t>2022</a:t>
          </a:r>
        </a:p>
      </dgm:t>
    </dgm:pt>
    <dgm:pt modelId="{18D991BB-A934-4CCB-A7B8-216F4D8923FF}" type="parTrans" cxnId="{983ABECE-BBC5-4903-89C3-01358C3F464C}">
      <dgm:prSet/>
      <dgm:spPr/>
      <dgm:t>
        <a:bodyPr/>
        <a:lstStyle/>
        <a:p>
          <a:endParaRPr lang="en-NZ"/>
        </a:p>
      </dgm:t>
    </dgm:pt>
    <dgm:pt modelId="{80D3E186-2CE4-4CA4-B516-4ACF413B6BE7}" type="sibTrans" cxnId="{983ABECE-BBC5-4903-89C3-01358C3F464C}">
      <dgm:prSet/>
      <dgm:spPr/>
      <dgm:t>
        <a:bodyPr/>
        <a:lstStyle/>
        <a:p>
          <a:endParaRPr lang="en-NZ"/>
        </a:p>
      </dgm:t>
    </dgm:pt>
    <dgm:pt modelId="{AEA2300E-44C2-4CDA-850E-9E07DE3F8CCC}">
      <dgm:prSet phldrT="[Text]" custT="1"/>
      <dgm:spPr/>
      <dgm:t>
        <a:bodyPr/>
        <a:lstStyle/>
        <a:p>
          <a:pPr>
            <a:buFont typeface="Arial" panose="020B0604020202020204" pitchFamily="34" charset="0"/>
            <a:buChar char="•"/>
          </a:pPr>
          <a:r>
            <a:rPr lang="en-NZ" sz="1400"/>
            <a:t>National age*sex, sub-national, by ethnic group</a:t>
          </a:r>
        </a:p>
      </dgm:t>
    </dgm:pt>
    <dgm:pt modelId="{2CD12C83-F4E0-4111-AA0B-297A535E3CCD}" type="parTrans" cxnId="{DA5108D1-E266-4DBB-A78B-F0DE0DE20FBB}">
      <dgm:prSet/>
      <dgm:spPr/>
      <dgm:t>
        <a:bodyPr/>
        <a:lstStyle/>
        <a:p>
          <a:endParaRPr lang="en-NZ"/>
        </a:p>
      </dgm:t>
    </dgm:pt>
    <dgm:pt modelId="{2AB3D8B2-32A0-43BD-884E-3E60EDFAD103}" type="sibTrans" cxnId="{DA5108D1-E266-4DBB-A78B-F0DE0DE20FBB}">
      <dgm:prSet/>
      <dgm:spPr/>
      <dgm:t>
        <a:bodyPr/>
        <a:lstStyle/>
        <a:p>
          <a:endParaRPr lang="en-NZ"/>
        </a:p>
      </dgm:t>
    </dgm:pt>
    <dgm:pt modelId="{AD4F2A7B-C232-46B5-8ED9-454BD1E89E6D}">
      <dgm:prSet phldrT="[Text]" custT="1"/>
      <dgm:spPr/>
      <dgm:t>
        <a:bodyPr/>
        <a:lstStyle/>
        <a:p>
          <a:pPr>
            <a:buFont typeface="Arial" panose="020B0604020202020204" pitchFamily="34" charset="0"/>
            <a:buChar char="•"/>
          </a:pPr>
          <a:r>
            <a:rPr lang="en-NZ" sz="1400"/>
            <a:t>admin data used directly to include people missed by field collection, and for missing characteristics</a:t>
          </a:r>
        </a:p>
      </dgm:t>
    </dgm:pt>
    <dgm:pt modelId="{8A6C4C2F-89E9-4DDD-82F2-BE1D51E694E4}" type="parTrans" cxnId="{5213C6D9-1D47-4BC5-A7F8-B6A29918319C}">
      <dgm:prSet/>
      <dgm:spPr/>
      <dgm:t>
        <a:bodyPr/>
        <a:lstStyle/>
        <a:p>
          <a:endParaRPr lang="en-NZ"/>
        </a:p>
      </dgm:t>
    </dgm:pt>
    <dgm:pt modelId="{013F99E4-5AC9-45CD-AFBD-33A8C7A462C3}" type="sibTrans" cxnId="{5213C6D9-1D47-4BC5-A7F8-B6A29918319C}">
      <dgm:prSet/>
      <dgm:spPr/>
      <dgm:t>
        <a:bodyPr/>
        <a:lstStyle/>
        <a:p>
          <a:endParaRPr lang="en-NZ"/>
        </a:p>
      </dgm:t>
    </dgm:pt>
    <dgm:pt modelId="{1F0BB0C7-7876-4D91-B91D-65C6CE1CB6FB}">
      <dgm:prSet phldrT="[Text]" custT="1"/>
      <dgm:spPr/>
      <dgm:t>
        <a:bodyPr/>
        <a:lstStyle/>
        <a:p>
          <a:pPr rtl="0">
            <a:buFont typeface="Arial" panose="020B0604020202020204" pitchFamily="34" charset="0"/>
            <a:buChar char="•"/>
          </a:pPr>
          <a:r>
            <a:rPr lang="en-NZ" sz="1800" b="0">
              <a:latin typeface="+mn-lt"/>
            </a:rPr>
            <a:t>Data Investment Plan: </a:t>
          </a:r>
          <a:r>
            <a:rPr lang="en-NZ" sz="1800">
              <a:latin typeface="+mn-lt"/>
            </a:rPr>
            <a:t>Priority  “More accurate and frequent measurement of the population”</a:t>
          </a:r>
        </a:p>
      </dgm:t>
    </dgm:pt>
    <dgm:pt modelId="{CF565AA2-F38A-4731-8721-1C41F4C62484}" type="parTrans" cxnId="{AABDFD16-F1E2-4C2D-BE34-06E4DA4E3D50}">
      <dgm:prSet/>
      <dgm:spPr/>
      <dgm:t>
        <a:bodyPr/>
        <a:lstStyle/>
        <a:p>
          <a:endParaRPr lang="en-NZ"/>
        </a:p>
      </dgm:t>
    </dgm:pt>
    <dgm:pt modelId="{1456011A-DE93-4FCD-9185-3FD8E323BDE1}" type="sibTrans" cxnId="{AABDFD16-F1E2-4C2D-BE34-06E4DA4E3D50}">
      <dgm:prSet/>
      <dgm:spPr/>
      <dgm:t>
        <a:bodyPr/>
        <a:lstStyle/>
        <a:p>
          <a:endParaRPr lang="en-NZ"/>
        </a:p>
      </dgm:t>
    </dgm:pt>
    <dgm:pt modelId="{E0466847-0EAB-419B-AAE9-75095C834CA1}">
      <dgm:prSet phldrT="[Text]" custT="1"/>
      <dgm:spPr/>
      <dgm:t>
        <a:bodyPr/>
        <a:lstStyle/>
        <a:p>
          <a:pPr>
            <a:buFont typeface="Arial" panose="020B0604020202020204" pitchFamily="34" charset="0"/>
            <a:buChar char="•"/>
          </a:pPr>
          <a:r>
            <a:rPr lang="en-NZ" sz="1800">
              <a:latin typeface="+mn-lt"/>
            </a:rPr>
            <a:t>Strategic intentions: less reliance on direct </a:t>
          </a:r>
          <a:r>
            <a:rPr lang="en-NZ" sz="1800"/>
            <a:t>contact; More data and better data for and about Māori.</a:t>
          </a:r>
        </a:p>
      </dgm:t>
    </dgm:pt>
    <dgm:pt modelId="{A0D5775F-DFDC-4932-A41D-E6AE4708E37B}" type="parTrans" cxnId="{F5D6462C-46A4-4C0A-A8E8-CC753CC53F49}">
      <dgm:prSet/>
      <dgm:spPr/>
      <dgm:t>
        <a:bodyPr/>
        <a:lstStyle/>
        <a:p>
          <a:endParaRPr lang="en-NZ"/>
        </a:p>
      </dgm:t>
    </dgm:pt>
    <dgm:pt modelId="{EA021B38-E39F-4BF3-88B2-836F6BD77ED7}" type="sibTrans" cxnId="{F5D6462C-46A4-4C0A-A8E8-CC753CC53F49}">
      <dgm:prSet/>
      <dgm:spPr/>
      <dgm:t>
        <a:bodyPr/>
        <a:lstStyle/>
        <a:p>
          <a:endParaRPr lang="en-NZ"/>
        </a:p>
      </dgm:t>
    </dgm:pt>
    <dgm:pt modelId="{FB4FDE35-19F1-4795-8046-8D4BE16F9D05}">
      <dgm:prSet phldrT="[Text]" custT="1"/>
      <dgm:spPr/>
      <dgm:t>
        <a:bodyPr/>
        <a:lstStyle/>
        <a:p>
          <a:r>
            <a:rPr lang="en-NZ" sz="1600"/>
            <a:t>2023</a:t>
          </a:r>
        </a:p>
      </dgm:t>
    </dgm:pt>
    <dgm:pt modelId="{4ADC6457-A72D-475D-B3F8-4E457C18953C}" type="parTrans" cxnId="{3F780760-CE2A-4326-8237-8B8C6E77B185}">
      <dgm:prSet/>
      <dgm:spPr/>
      <dgm:t>
        <a:bodyPr/>
        <a:lstStyle/>
        <a:p>
          <a:endParaRPr lang="en-NZ"/>
        </a:p>
      </dgm:t>
    </dgm:pt>
    <dgm:pt modelId="{7084A1D6-6711-41E7-AD61-9224347A49C2}" type="sibTrans" cxnId="{3F780760-CE2A-4326-8237-8B8C6E77B185}">
      <dgm:prSet/>
      <dgm:spPr/>
      <dgm:t>
        <a:bodyPr/>
        <a:lstStyle/>
        <a:p>
          <a:endParaRPr lang="en-NZ"/>
        </a:p>
      </dgm:t>
    </dgm:pt>
    <dgm:pt modelId="{68AD2130-39BD-42B4-86A4-C836ABB1F715}">
      <dgm:prSet phldrT="[Text]" custT="1"/>
      <dgm:spPr/>
      <dgm:t>
        <a:bodyPr/>
        <a:lstStyle/>
        <a:p>
          <a:pPr>
            <a:buFont typeface="Arial" panose="020B0604020202020204" pitchFamily="34" charset="0"/>
            <a:buChar char="•"/>
          </a:pPr>
          <a:r>
            <a:rPr lang="en-NZ" sz="1800"/>
            <a:t>2023 Census: combined model by design</a:t>
          </a:r>
        </a:p>
      </dgm:t>
    </dgm:pt>
    <dgm:pt modelId="{C710D932-79C6-4BAD-955E-CE2752EE21CB}" type="parTrans" cxnId="{3679778E-A73C-4F55-8388-740F6F2E51E5}">
      <dgm:prSet/>
      <dgm:spPr/>
      <dgm:t>
        <a:bodyPr/>
        <a:lstStyle/>
        <a:p>
          <a:endParaRPr lang="en-NZ"/>
        </a:p>
      </dgm:t>
    </dgm:pt>
    <dgm:pt modelId="{19B51A16-3122-4228-90F9-AE76928855C3}" type="sibTrans" cxnId="{3679778E-A73C-4F55-8388-740F6F2E51E5}">
      <dgm:prSet/>
      <dgm:spPr/>
      <dgm:t>
        <a:bodyPr/>
        <a:lstStyle/>
        <a:p>
          <a:endParaRPr lang="en-NZ"/>
        </a:p>
      </dgm:t>
    </dgm:pt>
    <dgm:pt modelId="{DFC8CDCF-31A6-462F-AEDA-DBF2E9D22344}">
      <dgm:prSet phldrT="[Text]" custT="1"/>
      <dgm:spPr/>
      <dgm:t>
        <a:bodyPr/>
        <a:lstStyle/>
        <a:p>
          <a:pPr>
            <a:buFont typeface="Arial" panose="020B0604020202020204" pitchFamily="34" charset="0"/>
            <a:buChar char="•"/>
          </a:pPr>
          <a:r>
            <a:rPr lang="en-NZ" sz="1800"/>
            <a:t>3</a:t>
          </a:r>
          <a:r>
            <a:rPr lang="en-NZ" sz="1800" baseline="30000"/>
            <a:t>rd</a:t>
          </a:r>
          <a:r>
            <a:rPr lang="en-NZ" sz="1800"/>
            <a:t> iteration of APC: 20 individual variables + 5 household variables</a:t>
          </a:r>
        </a:p>
      </dgm:t>
    </dgm:pt>
    <dgm:pt modelId="{2DD47DBD-673A-4DB8-98BB-F02F77F7D942}" type="parTrans" cxnId="{5B15A261-BE8E-4F96-B74D-200B244128A1}">
      <dgm:prSet/>
      <dgm:spPr/>
      <dgm:t>
        <a:bodyPr/>
        <a:lstStyle/>
        <a:p>
          <a:endParaRPr lang="en-NZ"/>
        </a:p>
      </dgm:t>
    </dgm:pt>
    <dgm:pt modelId="{594E31EC-AB75-44BC-B1F9-24E588384BA5}" type="sibTrans" cxnId="{5B15A261-BE8E-4F96-B74D-200B244128A1}">
      <dgm:prSet/>
      <dgm:spPr/>
      <dgm:t>
        <a:bodyPr/>
        <a:lstStyle/>
        <a:p>
          <a:endParaRPr lang="en-NZ"/>
        </a:p>
      </dgm:t>
    </dgm:pt>
    <dgm:pt modelId="{242CF548-E941-4649-9E16-482B4C2DB0F0}">
      <dgm:prSet phldrT="[Text]" custT="1"/>
      <dgm:spPr/>
      <dgm:t>
        <a:bodyPr/>
        <a:lstStyle/>
        <a:p>
          <a:pPr>
            <a:buFont typeface="Arial" panose="020B0604020202020204" pitchFamily="34" charset="0"/>
            <a:buChar char="•"/>
          </a:pPr>
          <a:r>
            <a:rPr lang="en-NZ" sz="1600"/>
            <a:t>2028</a:t>
          </a:r>
          <a:endParaRPr lang="en-NZ" sz="1800"/>
        </a:p>
      </dgm:t>
    </dgm:pt>
    <dgm:pt modelId="{E432E833-69AA-4B4F-80F3-FBEB2E7E75D6}" type="parTrans" cxnId="{AAD88729-4E34-4F68-A4DF-6ACFDF27BC84}">
      <dgm:prSet/>
      <dgm:spPr/>
      <dgm:t>
        <a:bodyPr/>
        <a:lstStyle/>
        <a:p>
          <a:endParaRPr lang="en-NZ"/>
        </a:p>
      </dgm:t>
    </dgm:pt>
    <dgm:pt modelId="{215C0435-3516-4396-8946-80D35F3A7B2B}" type="sibTrans" cxnId="{AAD88729-4E34-4F68-A4DF-6ACFDF27BC84}">
      <dgm:prSet/>
      <dgm:spPr/>
      <dgm:t>
        <a:bodyPr/>
        <a:lstStyle/>
        <a:p>
          <a:endParaRPr lang="en-NZ"/>
        </a:p>
      </dgm:t>
    </dgm:pt>
    <dgm:pt modelId="{98DB4240-13E9-459E-B9EB-EDA32BB98944}">
      <dgm:prSet phldrT="[Text]" custT="1"/>
      <dgm:spPr/>
      <dgm:t>
        <a:bodyPr/>
        <a:lstStyle/>
        <a:p>
          <a:pPr>
            <a:buFont typeface="Arial" panose="020B0604020202020204" pitchFamily="34" charset="0"/>
            <a:buChar char="•"/>
          </a:pPr>
          <a:r>
            <a:rPr lang="en-NZ" sz="1800">
              <a:solidFill>
                <a:srgbClr val="FF0000"/>
              </a:solidFill>
            </a:rPr>
            <a:t>???</a:t>
          </a:r>
        </a:p>
      </dgm:t>
    </dgm:pt>
    <dgm:pt modelId="{668619A1-DFB0-4786-8280-105165695E1E}" type="parTrans" cxnId="{3E244EF7-E35F-43EC-B730-00D05B4F6DE3}">
      <dgm:prSet/>
      <dgm:spPr/>
      <dgm:t>
        <a:bodyPr/>
        <a:lstStyle/>
        <a:p>
          <a:endParaRPr lang="en-NZ"/>
        </a:p>
      </dgm:t>
    </dgm:pt>
    <dgm:pt modelId="{EECCDFE4-51FB-4EE6-9908-7A49A8256351}" type="sibTrans" cxnId="{3E244EF7-E35F-43EC-B730-00D05B4F6DE3}">
      <dgm:prSet/>
      <dgm:spPr/>
      <dgm:t>
        <a:bodyPr/>
        <a:lstStyle/>
        <a:p>
          <a:endParaRPr lang="en-NZ"/>
        </a:p>
      </dgm:t>
    </dgm:pt>
    <dgm:pt modelId="{26C35034-8E74-420D-9E21-B96DE203C771}">
      <dgm:prSet phldrT="[Text]" custT="1"/>
      <dgm:spPr/>
      <dgm:t>
        <a:bodyPr/>
        <a:lstStyle/>
        <a:p>
          <a:pPr>
            <a:buFont typeface="Arial" panose="020B0604020202020204" pitchFamily="34" charset="0"/>
            <a:buChar char="•"/>
          </a:pPr>
          <a:r>
            <a:rPr lang="en-NZ" sz="1400"/>
            <a:t>Population measurement effectively moved to the admin data base.</a:t>
          </a:r>
        </a:p>
      </dgm:t>
    </dgm:pt>
    <dgm:pt modelId="{CD72D8E5-C174-453A-8AE9-189530CA2F41}" type="parTrans" cxnId="{AB78330C-2C20-46DD-8249-861B9BFD1535}">
      <dgm:prSet/>
      <dgm:spPr/>
      <dgm:t>
        <a:bodyPr/>
        <a:lstStyle/>
        <a:p>
          <a:endParaRPr lang="en-NZ"/>
        </a:p>
      </dgm:t>
    </dgm:pt>
    <dgm:pt modelId="{EAFFB4A3-E105-41AC-ABF1-62FD6111CD83}" type="sibTrans" cxnId="{AB78330C-2C20-46DD-8249-861B9BFD1535}">
      <dgm:prSet/>
      <dgm:spPr/>
      <dgm:t>
        <a:bodyPr/>
        <a:lstStyle/>
        <a:p>
          <a:endParaRPr lang="en-NZ"/>
        </a:p>
      </dgm:t>
    </dgm:pt>
    <dgm:pt modelId="{8338F679-FE69-465F-B6AE-2D8F1E0FA860}" type="pres">
      <dgm:prSet presAssocID="{056FB079-50A8-4ED7-9A75-F3AEF84ADCD2}" presName="linearFlow" presStyleCnt="0">
        <dgm:presLayoutVars>
          <dgm:dir/>
          <dgm:animLvl val="lvl"/>
          <dgm:resizeHandles val="exact"/>
        </dgm:presLayoutVars>
      </dgm:prSet>
      <dgm:spPr/>
    </dgm:pt>
    <dgm:pt modelId="{2E584F94-AED2-43E9-B076-1C575C428C01}" type="pres">
      <dgm:prSet presAssocID="{C36BF631-B666-4DCB-8609-6FEBAAF41858}" presName="composite" presStyleCnt="0"/>
      <dgm:spPr/>
    </dgm:pt>
    <dgm:pt modelId="{54B11C63-1DA3-4EC8-8C75-187B0383128F}" type="pres">
      <dgm:prSet presAssocID="{C36BF631-B666-4DCB-8609-6FEBAAF41858}" presName="parentText" presStyleLbl="alignNode1" presStyleIdx="0" presStyleCnt="8">
        <dgm:presLayoutVars>
          <dgm:chMax val="1"/>
          <dgm:bulletEnabled val="1"/>
        </dgm:presLayoutVars>
      </dgm:prSet>
      <dgm:spPr/>
    </dgm:pt>
    <dgm:pt modelId="{31C069B8-3521-4F26-BA62-BF2C1A815185}" type="pres">
      <dgm:prSet presAssocID="{C36BF631-B666-4DCB-8609-6FEBAAF41858}" presName="descendantText" presStyleLbl="alignAcc1" presStyleIdx="0" presStyleCnt="8" custScaleX="98896" custScaleY="178420">
        <dgm:presLayoutVars>
          <dgm:bulletEnabled val="1"/>
        </dgm:presLayoutVars>
      </dgm:prSet>
      <dgm:spPr/>
    </dgm:pt>
    <dgm:pt modelId="{CC4D5A6F-C8C1-4638-98A2-D14534304AA9}" type="pres">
      <dgm:prSet presAssocID="{B3E42763-20AF-4263-AF16-F4D4C2A0AC20}" presName="sp" presStyleCnt="0"/>
      <dgm:spPr/>
    </dgm:pt>
    <dgm:pt modelId="{96F275F3-2F14-4E82-8EE5-C363A04FFBD7}" type="pres">
      <dgm:prSet presAssocID="{5A4C19D9-728B-4A90-A351-33896D16CC96}" presName="composite" presStyleCnt="0"/>
      <dgm:spPr/>
    </dgm:pt>
    <dgm:pt modelId="{70BBB7E1-7495-4952-B527-7E1637B7E7BA}" type="pres">
      <dgm:prSet presAssocID="{5A4C19D9-728B-4A90-A351-33896D16CC96}" presName="parentText" presStyleLbl="alignNode1" presStyleIdx="1" presStyleCnt="8" custLinFactNeighborY="5225">
        <dgm:presLayoutVars>
          <dgm:chMax val="1"/>
          <dgm:bulletEnabled val="1"/>
        </dgm:presLayoutVars>
      </dgm:prSet>
      <dgm:spPr/>
    </dgm:pt>
    <dgm:pt modelId="{14A4454A-9886-414D-9CFA-1900B8694094}" type="pres">
      <dgm:prSet presAssocID="{5A4C19D9-728B-4A90-A351-33896D16CC96}" presName="descendantText" presStyleLbl="alignAcc1" presStyleIdx="1" presStyleCnt="8" custLinFactNeighborX="204" custLinFactNeighborY="21925">
        <dgm:presLayoutVars>
          <dgm:bulletEnabled val="1"/>
        </dgm:presLayoutVars>
      </dgm:prSet>
      <dgm:spPr/>
    </dgm:pt>
    <dgm:pt modelId="{760D9F62-2D4B-4D25-885E-7C52ED1FCA57}" type="pres">
      <dgm:prSet presAssocID="{24216836-8C04-4D2B-9A8B-B000548D58C2}" presName="sp" presStyleCnt="0"/>
      <dgm:spPr/>
    </dgm:pt>
    <dgm:pt modelId="{5E1DA324-7D7A-4F9A-8EB5-EC6A4BD7D048}" type="pres">
      <dgm:prSet presAssocID="{3428117F-2EA5-475D-B69D-8BBD6CE167D8}" presName="composite" presStyleCnt="0"/>
      <dgm:spPr/>
    </dgm:pt>
    <dgm:pt modelId="{65AF5A43-355F-4DE0-9B21-1D16D29B65CC}" type="pres">
      <dgm:prSet presAssocID="{3428117F-2EA5-475D-B69D-8BBD6CE167D8}" presName="parentText" presStyleLbl="alignNode1" presStyleIdx="2" presStyleCnt="8" custScaleY="126321">
        <dgm:presLayoutVars>
          <dgm:chMax val="1"/>
          <dgm:bulletEnabled val="1"/>
        </dgm:presLayoutVars>
      </dgm:prSet>
      <dgm:spPr/>
    </dgm:pt>
    <dgm:pt modelId="{5298FE03-B9ED-4473-8CDC-EB5A4D819268}" type="pres">
      <dgm:prSet presAssocID="{3428117F-2EA5-475D-B69D-8BBD6CE167D8}" presName="descendantText" presStyleLbl="alignAcc1" presStyleIdx="2" presStyleCnt="8" custScaleY="129857">
        <dgm:presLayoutVars>
          <dgm:bulletEnabled val="1"/>
        </dgm:presLayoutVars>
      </dgm:prSet>
      <dgm:spPr/>
    </dgm:pt>
    <dgm:pt modelId="{5B7D6E9A-FD8E-4651-946C-11457DFEE62E}" type="pres">
      <dgm:prSet presAssocID="{2F8D3C4F-2E99-4163-A1BB-23A7F39C1A09}" presName="sp" presStyleCnt="0"/>
      <dgm:spPr/>
    </dgm:pt>
    <dgm:pt modelId="{96396404-CB8D-4AD3-9ACF-58C4237BC0E6}" type="pres">
      <dgm:prSet presAssocID="{7B53DB8D-E4F6-4FB6-B703-1726B76BA324}" presName="composite" presStyleCnt="0"/>
      <dgm:spPr/>
    </dgm:pt>
    <dgm:pt modelId="{2E790930-91BC-41E1-867D-D92B355EDB35}" type="pres">
      <dgm:prSet presAssocID="{7B53DB8D-E4F6-4FB6-B703-1726B76BA324}" presName="parentText" presStyleLbl="alignNode1" presStyleIdx="3" presStyleCnt="8">
        <dgm:presLayoutVars>
          <dgm:chMax val="1"/>
          <dgm:bulletEnabled val="1"/>
        </dgm:presLayoutVars>
      </dgm:prSet>
      <dgm:spPr/>
    </dgm:pt>
    <dgm:pt modelId="{AA08A126-475C-4EA8-A1B6-ACD2394A2B1B}" type="pres">
      <dgm:prSet presAssocID="{7B53DB8D-E4F6-4FB6-B703-1726B76BA324}" presName="descendantText" presStyleLbl="alignAcc1" presStyleIdx="3" presStyleCnt="8" custScaleY="315859">
        <dgm:presLayoutVars>
          <dgm:bulletEnabled val="1"/>
        </dgm:presLayoutVars>
      </dgm:prSet>
      <dgm:spPr/>
    </dgm:pt>
    <dgm:pt modelId="{A1825473-52FA-44FD-93BC-F612432A254E}" type="pres">
      <dgm:prSet presAssocID="{CE0705C3-16FC-47C7-A256-7F7467D6C477}" presName="sp" presStyleCnt="0"/>
      <dgm:spPr/>
    </dgm:pt>
    <dgm:pt modelId="{22933384-4E3A-46B5-8DBD-2CBC1E8C5C0B}" type="pres">
      <dgm:prSet presAssocID="{3577DEB9-9137-4B55-8536-209489AE12CA}" presName="composite" presStyleCnt="0"/>
      <dgm:spPr/>
    </dgm:pt>
    <dgm:pt modelId="{C57FFE4E-CA69-406F-9BB7-CE2F850DEE33}" type="pres">
      <dgm:prSet presAssocID="{3577DEB9-9137-4B55-8536-209489AE12CA}" presName="parentText" presStyleLbl="alignNode1" presStyleIdx="4" presStyleCnt="8">
        <dgm:presLayoutVars>
          <dgm:chMax val="1"/>
          <dgm:bulletEnabled val="1"/>
        </dgm:presLayoutVars>
      </dgm:prSet>
      <dgm:spPr/>
    </dgm:pt>
    <dgm:pt modelId="{233F412C-A3ED-49B2-ACFB-6F060F39A5F3}" type="pres">
      <dgm:prSet presAssocID="{3577DEB9-9137-4B55-8536-209489AE12CA}" presName="descendantText" presStyleLbl="alignAcc1" presStyleIdx="4" presStyleCnt="8" custScaleY="227340" custLinFactNeighborX="0" custLinFactNeighborY="-8831">
        <dgm:presLayoutVars>
          <dgm:bulletEnabled val="1"/>
        </dgm:presLayoutVars>
      </dgm:prSet>
      <dgm:spPr/>
    </dgm:pt>
    <dgm:pt modelId="{19160106-7484-48EE-9F45-67A85A5421DD}" type="pres">
      <dgm:prSet presAssocID="{BD0524E3-6B66-474B-8F3D-82FAB0F87F62}" presName="sp" presStyleCnt="0"/>
      <dgm:spPr/>
    </dgm:pt>
    <dgm:pt modelId="{C6F00A4B-5DEA-4AB7-BCE0-DE4E5071A411}" type="pres">
      <dgm:prSet presAssocID="{B8E3DB0E-6AF2-4B66-AE7C-8C01AFCBC69C}" presName="composite" presStyleCnt="0"/>
      <dgm:spPr/>
    </dgm:pt>
    <dgm:pt modelId="{25B347C0-2DA0-456C-805D-10C1C3228475}" type="pres">
      <dgm:prSet presAssocID="{B8E3DB0E-6AF2-4B66-AE7C-8C01AFCBC69C}" presName="parentText" presStyleLbl="alignNode1" presStyleIdx="5" presStyleCnt="8">
        <dgm:presLayoutVars>
          <dgm:chMax val="1"/>
          <dgm:bulletEnabled val="1"/>
        </dgm:presLayoutVars>
      </dgm:prSet>
      <dgm:spPr/>
    </dgm:pt>
    <dgm:pt modelId="{40FBBAB1-92D8-42B9-B069-46A8944364FD}" type="pres">
      <dgm:prSet presAssocID="{B8E3DB0E-6AF2-4B66-AE7C-8C01AFCBC69C}" presName="descendantText" presStyleLbl="alignAcc1" presStyleIdx="5" presStyleCnt="8" custLinFactNeighborX="-101" custLinFactNeighborY="21751">
        <dgm:presLayoutVars>
          <dgm:bulletEnabled val="1"/>
        </dgm:presLayoutVars>
      </dgm:prSet>
      <dgm:spPr/>
    </dgm:pt>
    <dgm:pt modelId="{00F41B35-2B07-4D8D-A528-DDA26FF1A0FD}" type="pres">
      <dgm:prSet presAssocID="{80D3E186-2CE4-4CA4-B516-4ACF413B6BE7}" presName="sp" presStyleCnt="0"/>
      <dgm:spPr/>
    </dgm:pt>
    <dgm:pt modelId="{D5ED8825-DE8B-4287-8F7D-81A7B0A1C135}" type="pres">
      <dgm:prSet presAssocID="{FB4FDE35-19F1-4795-8046-8D4BE16F9D05}" presName="composite" presStyleCnt="0"/>
      <dgm:spPr/>
    </dgm:pt>
    <dgm:pt modelId="{9DA61017-3B22-434C-B33F-01831463842D}" type="pres">
      <dgm:prSet presAssocID="{FB4FDE35-19F1-4795-8046-8D4BE16F9D05}" presName="parentText" presStyleLbl="alignNode1" presStyleIdx="6" presStyleCnt="8">
        <dgm:presLayoutVars>
          <dgm:chMax val="1"/>
          <dgm:bulletEnabled val="1"/>
        </dgm:presLayoutVars>
      </dgm:prSet>
      <dgm:spPr/>
    </dgm:pt>
    <dgm:pt modelId="{109D1F2E-AE62-4DDF-A603-17D7A83B6A1A}" type="pres">
      <dgm:prSet presAssocID="{FB4FDE35-19F1-4795-8046-8D4BE16F9D05}" presName="descendantText" presStyleLbl="alignAcc1" presStyleIdx="6" presStyleCnt="8" custScaleY="141949" custLinFactNeighborX="-250" custLinFactNeighborY="-283">
        <dgm:presLayoutVars>
          <dgm:bulletEnabled val="1"/>
        </dgm:presLayoutVars>
      </dgm:prSet>
      <dgm:spPr/>
    </dgm:pt>
    <dgm:pt modelId="{89230B5E-0A77-4209-ADD7-490E2290912B}" type="pres">
      <dgm:prSet presAssocID="{7084A1D6-6711-41E7-AD61-9224347A49C2}" presName="sp" presStyleCnt="0"/>
      <dgm:spPr/>
    </dgm:pt>
    <dgm:pt modelId="{7D966D26-5D6D-46EA-B6A3-2E20DA0F3721}" type="pres">
      <dgm:prSet presAssocID="{242CF548-E941-4649-9E16-482B4C2DB0F0}" presName="composite" presStyleCnt="0"/>
      <dgm:spPr/>
    </dgm:pt>
    <dgm:pt modelId="{10053E08-597A-4534-AE5F-C2F3176CDBD2}" type="pres">
      <dgm:prSet presAssocID="{242CF548-E941-4649-9E16-482B4C2DB0F0}" presName="parentText" presStyleLbl="alignNode1" presStyleIdx="7" presStyleCnt="8">
        <dgm:presLayoutVars>
          <dgm:chMax val="1"/>
          <dgm:bulletEnabled val="1"/>
        </dgm:presLayoutVars>
      </dgm:prSet>
      <dgm:spPr/>
    </dgm:pt>
    <dgm:pt modelId="{1D3CA9EB-75B0-4C53-AFD3-34ED8F36B4CD}" type="pres">
      <dgm:prSet presAssocID="{242CF548-E941-4649-9E16-482B4C2DB0F0}" presName="descendantText" presStyleLbl="alignAcc1" presStyleIdx="7" presStyleCnt="8">
        <dgm:presLayoutVars>
          <dgm:bulletEnabled val="1"/>
        </dgm:presLayoutVars>
      </dgm:prSet>
      <dgm:spPr/>
    </dgm:pt>
  </dgm:ptLst>
  <dgm:cxnLst>
    <dgm:cxn modelId="{95B3270B-1085-43AA-B59B-0FB350F05019}" type="presOf" srcId="{B2E4CF00-57DD-4E0A-8274-5515A99A4B95}" destId="{5298FE03-B9ED-4473-8CDC-EB5A4D819268}" srcOrd="0" destOrd="0" presId="urn:microsoft.com/office/officeart/2005/8/layout/chevron2"/>
    <dgm:cxn modelId="{AB78330C-2C20-46DD-8249-861B9BFD1535}" srcId="{7B53DB8D-E4F6-4FB6-B703-1726B76BA324}" destId="{26C35034-8E74-420D-9E21-B96DE203C771}" srcOrd="2" destOrd="0" parTransId="{CD72D8E5-C174-453A-8AE9-189530CA2F41}" sibTransId="{EAFFB4A3-E105-41AC-ABF1-62FD6111CD83}"/>
    <dgm:cxn modelId="{091AB410-AF1B-4F19-BB06-4993BB84017B}" type="presOf" srcId="{ED504B8D-5523-4151-B2E0-5036315155F0}" destId="{40FBBAB1-92D8-42B9-B069-46A8944364FD}" srcOrd="0" destOrd="0" presId="urn:microsoft.com/office/officeart/2005/8/layout/chevron2"/>
    <dgm:cxn modelId="{5BF4AD11-55C3-474B-A1EF-8C469C771275}" type="presOf" srcId="{5DDF744B-C063-49A4-85B5-F64E0B2F7514}" destId="{233F412C-A3ED-49B2-ACFB-6F060F39A5F3}" srcOrd="0" destOrd="0" presId="urn:microsoft.com/office/officeart/2005/8/layout/chevron2"/>
    <dgm:cxn modelId="{D119E116-695E-447E-B372-A63971A033BD}" srcId="{7B53DB8D-E4F6-4FB6-B703-1726B76BA324}" destId="{A64FB0E3-49FE-4424-B035-60B7E4681747}" srcOrd="0" destOrd="0" parTransId="{E768C3BD-0363-4FFA-8A8F-3BD33D137AD6}" sibTransId="{0022A201-2031-42F1-AD21-31A39BF42E4A}"/>
    <dgm:cxn modelId="{AABDFD16-F1E2-4C2D-BE34-06E4DA4E3D50}" srcId="{3577DEB9-9137-4B55-8536-209489AE12CA}" destId="{1F0BB0C7-7876-4D91-B91D-65C6CE1CB6FB}" srcOrd="1" destOrd="0" parTransId="{CF565AA2-F38A-4731-8721-1C41F4C62484}" sibTransId="{1456011A-DE93-4FCD-9185-3FD8E323BDE1}"/>
    <dgm:cxn modelId="{EF506A17-9F44-4DFF-A201-A3F7CDA74D93}" srcId="{3A5AE1DD-0C4E-4D84-B277-96F859104AE4}" destId="{BFA63706-EE9A-46DF-94BB-240CABDCF1D2}" srcOrd="0" destOrd="0" parTransId="{A1A2A1FF-57DF-42F1-AC75-E652BAAAA549}" sibTransId="{C3057D9E-90A7-4375-A19D-20C306950AFE}"/>
    <dgm:cxn modelId="{03A72E19-B75F-4F22-9890-EE9D1C892716}" type="presOf" srcId="{242CF548-E941-4649-9E16-482B4C2DB0F0}" destId="{10053E08-597A-4534-AE5F-C2F3176CDBD2}" srcOrd="0" destOrd="0" presId="urn:microsoft.com/office/officeart/2005/8/layout/chevron2"/>
    <dgm:cxn modelId="{8743AE1A-673B-43EE-99E7-57DDE72F2CE5}" srcId="{056FB079-50A8-4ED7-9A75-F3AEF84ADCD2}" destId="{3428117F-2EA5-475D-B69D-8BBD6CE167D8}" srcOrd="2" destOrd="0" parTransId="{D3D203E6-2009-478E-B8CB-538A545AA026}" sibTransId="{2F8D3C4F-2E99-4163-A1BB-23A7F39C1A09}"/>
    <dgm:cxn modelId="{6770851E-4686-4824-AEF5-F528E347EC13}" type="presOf" srcId="{68AD2130-39BD-42B4-86A4-C836ABB1F715}" destId="{109D1F2E-AE62-4DDF-A603-17D7A83B6A1A}" srcOrd="0" destOrd="0" presId="urn:microsoft.com/office/officeart/2005/8/layout/chevron2"/>
    <dgm:cxn modelId="{E5798723-22C0-4F55-B256-7F908757EE0A}" srcId="{056FB079-50A8-4ED7-9A75-F3AEF84ADCD2}" destId="{C36BF631-B666-4DCB-8609-6FEBAAF41858}" srcOrd="0" destOrd="0" parTransId="{5272AC98-7277-46A4-9247-34C666398B64}" sibTransId="{B3E42763-20AF-4263-AF16-F4D4C2A0AC20}"/>
    <dgm:cxn modelId="{AAD88729-4E34-4F68-A4DF-6ACFDF27BC84}" srcId="{056FB079-50A8-4ED7-9A75-F3AEF84ADCD2}" destId="{242CF548-E941-4649-9E16-482B4C2DB0F0}" srcOrd="7" destOrd="0" parTransId="{E432E833-69AA-4B4F-80F3-FBEB2E7E75D6}" sibTransId="{215C0435-3516-4396-8946-80D35F3A7B2B}"/>
    <dgm:cxn modelId="{F5D6462C-46A4-4C0A-A8E8-CC753CC53F49}" srcId="{3577DEB9-9137-4B55-8536-209489AE12CA}" destId="{E0466847-0EAB-419B-AAE9-75095C834CA1}" srcOrd="2" destOrd="0" parTransId="{A0D5775F-DFDC-4932-A41D-E6AE4708E37B}" sibTransId="{EA021B38-E39F-4BF3-88B2-836F6BD77ED7}"/>
    <dgm:cxn modelId="{DB42A22D-4A3F-43D3-A7DF-955B1A6F9CD2}" type="presOf" srcId="{98DB4240-13E9-459E-B9EB-EDA32BB98944}" destId="{1D3CA9EB-75B0-4C53-AFD3-34ED8F36B4CD}" srcOrd="0" destOrd="0" presId="urn:microsoft.com/office/officeart/2005/8/layout/chevron2"/>
    <dgm:cxn modelId="{45048530-DA83-425A-92C3-688B9E29D05D}" type="presOf" srcId="{056FB079-50A8-4ED7-9A75-F3AEF84ADCD2}" destId="{8338F679-FE69-465F-B6AE-2D8F1E0FA860}" srcOrd="0" destOrd="0" presId="urn:microsoft.com/office/officeart/2005/8/layout/chevron2"/>
    <dgm:cxn modelId="{CCC45735-8743-49D5-B399-2C228ACAC265}" type="presOf" srcId="{BFA63706-EE9A-46DF-94BB-240CABDCF1D2}" destId="{31C069B8-3521-4F26-BA62-BF2C1A815185}" srcOrd="0" destOrd="1" presId="urn:microsoft.com/office/officeart/2005/8/layout/chevron2"/>
    <dgm:cxn modelId="{E2138836-5004-4469-A170-FDDCAFA5A536}" srcId="{056FB079-50A8-4ED7-9A75-F3AEF84ADCD2}" destId="{3577DEB9-9137-4B55-8536-209489AE12CA}" srcOrd="4" destOrd="0" parTransId="{6527FE3A-E0C8-45E0-B529-45FB2C2D47D2}" sibTransId="{BD0524E3-6B66-474B-8F3D-82FAB0F87F62}"/>
    <dgm:cxn modelId="{9773AE36-086B-426D-A47D-F95C399E4E7B}" srcId="{3A5AE1DD-0C4E-4D84-B277-96F859104AE4}" destId="{A06B60AE-15BF-408C-837E-8F4D2DD501D9}" srcOrd="1" destOrd="0" parTransId="{5064A1DC-1479-4D4F-A9EE-3BDCDD496173}" sibTransId="{0D541FB9-EC18-4F51-AF09-885C4734382D}"/>
    <dgm:cxn modelId="{2CD5583B-0F0A-4A0F-99D7-080FCB8AE8C1}" type="presOf" srcId="{3577DEB9-9137-4B55-8536-209489AE12CA}" destId="{C57FFE4E-CA69-406F-9BB7-CE2F850DEE33}" srcOrd="0" destOrd="0" presId="urn:microsoft.com/office/officeart/2005/8/layout/chevron2"/>
    <dgm:cxn modelId="{108A573C-5225-4CFF-AB45-6163F8BAAC85}" type="presOf" srcId="{5A4C19D9-728B-4A90-A351-33896D16CC96}" destId="{70BBB7E1-7495-4952-B527-7E1637B7E7BA}" srcOrd="0" destOrd="0" presId="urn:microsoft.com/office/officeart/2005/8/layout/chevron2"/>
    <dgm:cxn modelId="{F8801D5E-CAEA-4AF5-B972-416C71923EA2}" type="presOf" srcId="{1F0BB0C7-7876-4D91-B91D-65C6CE1CB6FB}" destId="{233F412C-A3ED-49B2-ACFB-6F060F39A5F3}" srcOrd="0" destOrd="1" presId="urn:microsoft.com/office/officeart/2005/8/layout/chevron2"/>
    <dgm:cxn modelId="{3F780760-CE2A-4326-8237-8B8C6E77B185}" srcId="{056FB079-50A8-4ED7-9A75-F3AEF84ADCD2}" destId="{FB4FDE35-19F1-4795-8046-8D4BE16F9D05}" srcOrd="6" destOrd="0" parTransId="{4ADC6457-A72D-475D-B3F8-4E457C18953C}" sibTransId="{7084A1D6-6711-41E7-AD61-9224347A49C2}"/>
    <dgm:cxn modelId="{5B15A261-BE8E-4F96-B74D-200B244128A1}" srcId="{FB4FDE35-19F1-4795-8046-8D4BE16F9D05}" destId="{DFC8CDCF-31A6-462F-AEDA-DBF2E9D22344}" srcOrd="1" destOrd="0" parTransId="{2DD47DBD-673A-4DB8-98BB-F02F77F7D942}" sibTransId="{594E31EC-AB75-44BC-B1F9-24E588384BA5}"/>
    <dgm:cxn modelId="{9AAA4162-A763-49CF-BFCC-B1EB172757C8}" type="presOf" srcId="{26C35034-8E74-420D-9E21-B96DE203C771}" destId="{AA08A126-475C-4EA8-A1B6-ACD2394A2B1B}" srcOrd="0" destOrd="2" presId="urn:microsoft.com/office/officeart/2005/8/layout/chevron2"/>
    <dgm:cxn modelId="{2DF6D846-EB20-4B95-873F-06816243B98D}" type="presOf" srcId="{AEA2300E-44C2-4CDA-850E-9E07DE3F8CCC}" destId="{5298FE03-B9ED-4473-8CDC-EB5A4D819268}" srcOrd="0" destOrd="1" presId="urn:microsoft.com/office/officeart/2005/8/layout/chevron2"/>
    <dgm:cxn modelId="{AFA66F69-6FA4-4D0E-8789-92557218916A}" type="presOf" srcId="{A06B60AE-15BF-408C-837E-8F4D2DD501D9}" destId="{31C069B8-3521-4F26-BA62-BF2C1A815185}" srcOrd="0" destOrd="2" presId="urn:microsoft.com/office/officeart/2005/8/layout/chevron2"/>
    <dgm:cxn modelId="{B43E054D-4509-4313-A671-6C6743DFD45B}" type="presOf" srcId="{FB4FDE35-19F1-4795-8046-8D4BE16F9D05}" destId="{9DA61017-3B22-434C-B33F-01831463842D}" srcOrd="0" destOrd="0" presId="urn:microsoft.com/office/officeart/2005/8/layout/chevron2"/>
    <dgm:cxn modelId="{2DFF6D6D-4119-4A4A-B5A6-A20F2AF3F916}" srcId="{C36BF631-B666-4DCB-8609-6FEBAAF41858}" destId="{3A5AE1DD-0C4E-4D84-B277-96F859104AE4}" srcOrd="0" destOrd="0" parTransId="{077EEFED-7624-4897-AD97-89B89B69662B}" sibTransId="{10162D6B-494E-4FD9-A61B-3454FD37B699}"/>
    <dgm:cxn modelId="{687D9153-89D9-4472-947F-831510CEAE0D}" srcId="{3577DEB9-9137-4B55-8536-209489AE12CA}" destId="{5DDF744B-C063-49A4-85B5-F64E0B2F7514}" srcOrd="0" destOrd="0" parTransId="{94F68E1B-0481-4A80-9A5B-1CD62210238B}" sibTransId="{FC1340D9-3E14-4D91-B24E-116A2D438A02}"/>
    <dgm:cxn modelId="{E82E0076-9325-4BD4-A966-8DE070A039F5}" type="presOf" srcId="{3428117F-2EA5-475D-B69D-8BBD6CE167D8}" destId="{65AF5A43-355F-4DE0-9B21-1D16D29B65CC}" srcOrd="0" destOrd="0" presId="urn:microsoft.com/office/officeart/2005/8/layout/chevron2"/>
    <dgm:cxn modelId="{3679778E-A73C-4F55-8388-740F6F2E51E5}" srcId="{FB4FDE35-19F1-4795-8046-8D4BE16F9D05}" destId="{68AD2130-39BD-42B4-86A4-C836ABB1F715}" srcOrd="0" destOrd="0" parTransId="{C710D932-79C6-4BAD-955E-CE2752EE21CB}" sibTransId="{19B51A16-3122-4228-90F9-AE76928855C3}"/>
    <dgm:cxn modelId="{E6556690-B2B7-4C3D-858E-6A0408ED014F}" srcId="{B8E3DB0E-6AF2-4B66-AE7C-8C01AFCBC69C}" destId="{ED504B8D-5523-4151-B2E0-5036315155F0}" srcOrd="0" destOrd="0" parTransId="{1CBCB160-F32B-4B6F-A143-53562D0ED734}" sibTransId="{B5095A3B-091E-48C0-847D-D25AE2B0BE5B}"/>
    <dgm:cxn modelId="{7517F398-83A5-4719-A1C5-F64E2689F809}" type="presOf" srcId="{A64FB0E3-49FE-4424-B035-60B7E4681747}" destId="{AA08A126-475C-4EA8-A1B6-ACD2394A2B1B}" srcOrd="0" destOrd="0" presId="urn:microsoft.com/office/officeart/2005/8/layout/chevron2"/>
    <dgm:cxn modelId="{7FF43F9B-77B7-4482-99E0-25BD55A620FF}" srcId="{3428117F-2EA5-475D-B69D-8BBD6CE167D8}" destId="{B2E4CF00-57DD-4E0A-8274-5515A99A4B95}" srcOrd="0" destOrd="0" parTransId="{7F312549-5E50-4DDD-92A3-B3B85B24BDBE}" sibTransId="{1029B27C-7FEB-49C6-AAFD-BC03C56C4141}"/>
    <dgm:cxn modelId="{6305C3AD-15DB-4433-A94A-1FB03C93D45C}" type="presOf" srcId="{AD4F2A7B-C232-46B5-8ED9-454BD1E89E6D}" destId="{AA08A126-475C-4EA8-A1B6-ACD2394A2B1B}" srcOrd="0" destOrd="1" presId="urn:microsoft.com/office/officeart/2005/8/layout/chevron2"/>
    <dgm:cxn modelId="{AE690DB0-93F5-40F7-90E3-195688CC8ACD}" type="presOf" srcId="{E0466847-0EAB-419B-AAE9-75095C834CA1}" destId="{233F412C-A3ED-49B2-ACFB-6F060F39A5F3}" srcOrd="0" destOrd="2" presId="urn:microsoft.com/office/officeart/2005/8/layout/chevron2"/>
    <dgm:cxn modelId="{E09EBFB3-055D-4F0F-BE41-DE28DF8F3E19}" type="presOf" srcId="{91DD5415-D2A9-4A03-8EDF-790DD3DFC71A}" destId="{14A4454A-9886-414D-9CFA-1900B8694094}" srcOrd="0" destOrd="0" presId="urn:microsoft.com/office/officeart/2005/8/layout/chevron2"/>
    <dgm:cxn modelId="{8C7250BE-B5C9-4602-AF74-33DF1995EC57}" type="presOf" srcId="{DFC8CDCF-31A6-462F-AEDA-DBF2E9D22344}" destId="{109D1F2E-AE62-4DDF-A603-17D7A83B6A1A}" srcOrd="0" destOrd="1" presId="urn:microsoft.com/office/officeart/2005/8/layout/chevron2"/>
    <dgm:cxn modelId="{0838DAC1-AC33-46AD-BEBD-6688140089D9}" srcId="{056FB079-50A8-4ED7-9A75-F3AEF84ADCD2}" destId="{7B53DB8D-E4F6-4FB6-B703-1726B76BA324}" srcOrd="3" destOrd="0" parTransId="{84A80B7B-48A8-4DB3-8CDA-A830767EB5E3}" sibTransId="{CE0705C3-16FC-47C7-A256-7F7467D6C477}"/>
    <dgm:cxn modelId="{1A39BDCD-4F89-4173-ACAF-2D57BCA787E4}" type="presOf" srcId="{7B53DB8D-E4F6-4FB6-B703-1726B76BA324}" destId="{2E790930-91BC-41E1-867D-D92B355EDB35}" srcOrd="0" destOrd="0" presId="urn:microsoft.com/office/officeart/2005/8/layout/chevron2"/>
    <dgm:cxn modelId="{983ABECE-BBC5-4903-89C3-01358C3F464C}" srcId="{056FB079-50A8-4ED7-9A75-F3AEF84ADCD2}" destId="{B8E3DB0E-6AF2-4B66-AE7C-8C01AFCBC69C}" srcOrd="5" destOrd="0" parTransId="{18D991BB-A934-4CCB-A7B8-216F4D8923FF}" sibTransId="{80D3E186-2CE4-4CA4-B516-4ACF413B6BE7}"/>
    <dgm:cxn modelId="{7CE4B1CF-CF9F-4810-B1AA-5DE91BF8A6D2}" type="presOf" srcId="{C36BF631-B666-4DCB-8609-6FEBAAF41858}" destId="{54B11C63-1DA3-4EC8-8C75-187B0383128F}" srcOrd="0" destOrd="0" presId="urn:microsoft.com/office/officeart/2005/8/layout/chevron2"/>
    <dgm:cxn modelId="{DA5108D1-E266-4DBB-A78B-F0DE0DE20FBB}" srcId="{3428117F-2EA5-475D-B69D-8BBD6CE167D8}" destId="{AEA2300E-44C2-4CDA-850E-9E07DE3F8CCC}" srcOrd="1" destOrd="0" parTransId="{2CD12C83-F4E0-4111-AA0B-297A535E3CCD}" sibTransId="{2AB3D8B2-32A0-43BD-884E-3E60EDFAD103}"/>
    <dgm:cxn modelId="{5213C6D9-1D47-4BC5-A7F8-B6A29918319C}" srcId="{7B53DB8D-E4F6-4FB6-B703-1726B76BA324}" destId="{AD4F2A7B-C232-46B5-8ED9-454BD1E89E6D}" srcOrd="1" destOrd="0" parTransId="{8A6C4C2F-89E9-4DDD-82F2-BE1D51E694E4}" sibTransId="{013F99E4-5AC9-45CD-AFBD-33A8C7A462C3}"/>
    <dgm:cxn modelId="{86ABBDE1-4ED0-4FE3-9546-1ED66F064FB0}" type="presOf" srcId="{3A5AE1DD-0C4E-4D84-B277-96F859104AE4}" destId="{31C069B8-3521-4F26-BA62-BF2C1A815185}" srcOrd="0" destOrd="0" presId="urn:microsoft.com/office/officeart/2005/8/layout/chevron2"/>
    <dgm:cxn modelId="{F8D61EE8-C925-478D-A717-8926F4921FD4}" srcId="{056FB079-50A8-4ED7-9A75-F3AEF84ADCD2}" destId="{5A4C19D9-728B-4A90-A351-33896D16CC96}" srcOrd="1" destOrd="0" parTransId="{A350A063-AC12-4DB6-9412-0287D9417013}" sibTransId="{24216836-8C04-4D2B-9A8B-B000548D58C2}"/>
    <dgm:cxn modelId="{7144B8EF-3793-49A1-912D-B605B6B1DF62}" srcId="{5A4C19D9-728B-4A90-A351-33896D16CC96}" destId="{91DD5415-D2A9-4A03-8EDF-790DD3DFC71A}" srcOrd="0" destOrd="0" parTransId="{48589D2E-3780-4A5F-9E67-917FF62C07DF}" sibTransId="{18259D33-1D36-4688-B3EF-9C2FBCC9792F}"/>
    <dgm:cxn modelId="{3E244EF7-E35F-43EC-B730-00D05B4F6DE3}" srcId="{242CF548-E941-4649-9E16-482B4C2DB0F0}" destId="{98DB4240-13E9-459E-B9EB-EDA32BB98944}" srcOrd="0" destOrd="0" parTransId="{668619A1-DFB0-4786-8280-105165695E1E}" sibTransId="{EECCDFE4-51FB-4EE6-9908-7A49A8256351}"/>
    <dgm:cxn modelId="{2F4953FA-7238-401F-ABCE-85584179A662}" type="presOf" srcId="{B8E3DB0E-6AF2-4B66-AE7C-8C01AFCBC69C}" destId="{25B347C0-2DA0-456C-805D-10C1C3228475}" srcOrd="0" destOrd="0" presId="urn:microsoft.com/office/officeart/2005/8/layout/chevron2"/>
    <dgm:cxn modelId="{4586F6F9-3289-4E2C-A3C0-98691F1DA036}" type="presParOf" srcId="{8338F679-FE69-465F-B6AE-2D8F1E0FA860}" destId="{2E584F94-AED2-43E9-B076-1C575C428C01}" srcOrd="0" destOrd="0" presId="urn:microsoft.com/office/officeart/2005/8/layout/chevron2"/>
    <dgm:cxn modelId="{0B360481-5DC2-40CE-AF52-14DE0A1415D8}" type="presParOf" srcId="{2E584F94-AED2-43E9-B076-1C575C428C01}" destId="{54B11C63-1DA3-4EC8-8C75-187B0383128F}" srcOrd="0" destOrd="0" presId="urn:microsoft.com/office/officeart/2005/8/layout/chevron2"/>
    <dgm:cxn modelId="{887D796D-F2BC-4314-BC4A-F141141957FC}" type="presParOf" srcId="{2E584F94-AED2-43E9-B076-1C575C428C01}" destId="{31C069B8-3521-4F26-BA62-BF2C1A815185}" srcOrd="1" destOrd="0" presId="urn:microsoft.com/office/officeart/2005/8/layout/chevron2"/>
    <dgm:cxn modelId="{34BDF529-50A0-491D-96E4-C0DC6ABEE9CA}" type="presParOf" srcId="{8338F679-FE69-465F-B6AE-2D8F1E0FA860}" destId="{CC4D5A6F-C8C1-4638-98A2-D14534304AA9}" srcOrd="1" destOrd="0" presId="urn:microsoft.com/office/officeart/2005/8/layout/chevron2"/>
    <dgm:cxn modelId="{0F0EF2FD-BC46-4DA2-8053-31478221DCE2}" type="presParOf" srcId="{8338F679-FE69-465F-B6AE-2D8F1E0FA860}" destId="{96F275F3-2F14-4E82-8EE5-C363A04FFBD7}" srcOrd="2" destOrd="0" presId="urn:microsoft.com/office/officeart/2005/8/layout/chevron2"/>
    <dgm:cxn modelId="{F306F7BA-0789-459F-A067-E92121C00B6B}" type="presParOf" srcId="{96F275F3-2F14-4E82-8EE5-C363A04FFBD7}" destId="{70BBB7E1-7495-4952-B527-7E1637B7E7BA}" srcOrd="0" destOrd="0" presId="urn:microsoft.com/office/officeart/2005/8/layout/chevron2"/>
    <dgm:cxn modelId="{415EB346-0401-45F7-A348-EF2ED9050950}" type="presParOf" srcId="{96F275F3-2F14-4E82-8EE5-C363A04FFBD7}" destId="{14A4454A-9886-414D-9CFA-1900B8694094}" srcOrd="1" destOrd="0" presId="urn:microsoft.com/office/officeart/2005/8/layout/chevron2"/>
    <dgm:cxn modelId="{2261ED7F-174C-48A8-B4DC-76B385A2A6A2}" type="presParOf" srcId="{8338F679-FE69-465F-B6AE-2D8F1E0FA860}" destId="{760D9F62-2D4B-4D25-885E-7C52ED1FCA57}" srcOrd="3" destOrd="0" presId="urn:microsoft.com/office/officeart/2005/8/layout/chevron2"/>
    <dgm:cxn modelId="{023C0B50-23CC-4B29-8386-95F1F68AA797}" type="presParOf" srcId="{8338F679-FE69-465F-B6AE-2D8F1E0FA860}" destId="{5E1DA324-7D7A-4F9A-8EB5-EC6A4BD7D048}" srcOrd="4" destOrd="0" presId="urn:microsoft.com/office/officeart/2005/8/layout/chevron2"/>
    <dgm:cxn modelId="{277FCE1F-5D0B-458C-A21C-8FBE857BA7D9}" type="presParOf" srcId="{5E1DA324-7D7A-4F9A-8EB5-EC6A4BD7D048}" destId="{65AF5A43-355F-4DE0-9B21-1D16D29B65CC}" srcOrd="0" destOrd="0" presId="urn:microsoft.com/office/officeart/2005/8/layout/chevron2"/>
    <dgm:cxn modelId="{7E859DB0-101D-4395-ACC0-DE6B597320B4}" type="presParOf" srcId="{5E1DA324-7D7A-4F9A-8EB5-EC6A4BD7D048}" destId="{5298FE03-B9ED-4473-8CDC-EB5A4D819268}" srcOrd="1" destOrd="0" presId="urn:microsoft.com/office/officeart/2005/8/layout/chevron2"/>
    <dgm:cxn modelId="{D87BA368-CD25-4651-9830-410117D6247A}" type="presParOf" srcId="{8338F679-FE69-465F-B6AE-2D8F1E0FA860}" destId="{5B7D6E9A-FD8E-4651-946C-11457DFEE62E}" srcOrd="5" destOrd="0" presId="urn:microsoft.com/office/officeart/2005/8/layout/chevron2"/>
    <dgm:cxn modelId="{9C84610C-A31C-4A81-8B42-BC5CE5E1E307}" type="presParOf" srcId="{8338F679-FE69-465F-B6AE-2D8F1E0FA860}" destId="{96396404-CB8D-4AD3-9ACF-58C4237BC0E6}" srcOrd="6" destOrd="0" presId="urn:microsoft.com/office/officeart/2005/8/layout/chevron2"/>
    <dgm:cxn modelId="{4E84E61D-04D3-4003-9A4C-22F444BBBACA}" type="presParOf" srcId="{96396404-CB8D-4AD3-9ACF-58C4237BC0E6}" destId="{2E790930-91BC-41E1-867D-D92B355EDB35}" srcOrd="0" destOrd="0" presId="urn:microsoft.com/office/officeart/2005/8/layout/chevron2"/>
    <dgm:cxn modelId="{7E19A96A-DF85-4E95-A299-73E552BD0422}" type="presParOf" srcId="{96396404-CB8D-4AD3-9ACF-58C4237BC0E6}" destId="{AA08A126-475C-4EA8-A1B6-ACD2394A2B1B}" srcOrd="1" destOrd="0" presId="urn:microsoft.com/office/officeart/2005/8/layout/chevron2"/>
    <dgm:cxn modelId="{96FF68D1-7A7E-4B3E-84AA-F7C22A6C5526}" type="presParOf" srcId="{8338F679-FE69-465F-B6AE-2D8F1E0FA860}" destId="{A1825473-52FA-44FD-93BC-F612432A254E}" srcOrd="7" destOrd="0" presId="urn:microsoft.com/office/officeart/2005/8/layout/chevron2"/>
    <dgm:cxn modelId="{4D4DF7BE-FC47-4A68-89DF-F1E150B04124}" type="presParOf" srcId="{8338F679-FE69-465F-B6AE-2D8F1E0FA860}" destId="{22933384-4E3A-46B5-8DBD-2CBC1E8C5C0B}" srcOrd="8" destOrd="0" presId="urn:microsoft.com/office/officeart/2005/8/layout/chevron2"/>
    <dgm:cxn modelId="{C65158FE-516E-4AA6-A28E-1BA6DC0CC9A0}" type="presParOf" srcId="{22933384-4E3A-46B5-8DBD-2CBC1E8C5C0B}" destId="{C57FFE4E-CA69-406F-9BB7-CE2F850DEE33}" srcOrd="0" destOrd="0" presId="urn:microsoft.com/office/officeart/2005/8/layout/chevron2"/>
    <dgm:cxn modelId="{9324A603-7A56-4B5D-BBAD-A4B6279AD617}" type="presParOf" srcId="{22933384-4E3A-46B5-8DBD-2CBC1E8C5C0B}" destId="{233F412C-A3ED-49B2-ACFB-6F060F39A5F3}" srcOrd="1" destOrd="0" presId="urn:microsoft.com/office/officeart/2005/8/layout/chevron2"/>
    <dgm:cxn modelId="{D09799BA-BF53-4E32-BB88-216256421A8F}" type="presParOf" srcId="{8338F679-FE69-465F-B6AE-2D8F1E0FA860}" destId="{19160106-7484-48EE-9F45-67A85A5421DD}" srcOrd="9" destOrd="0" presId="urn:microsoft.com/office/officeart/2005/8/layout/chevron2"/>
    <dgm:cxn modelId="{509FDF66-56D0-4468-9035-97BF18CAA3C0}" type="presParOf" srcId="{8338F679-FE69-465F-B6AE-2D8F1E0FA860}" destId="{C6F00A4B-5DEA-4AB7-BCE0-DE4E5071A411}" srcOrd="10" destOrd="0" presId="urn:microsoft.com/office/officeart/2005/8/layout/chevron2"/>
    <dgm:cxn modelId="{4B901C80-83A6-47B6-B5B6-35E03346C6E0}" type="presParOf" srcId="{C6F00A4B-5DEA-4AB7-BCE0-DE4E5071A411}" destId="{25B347C0-2DA0-456C-805D-10C1C3228475}" srcOrd="0" destOrd="0" presId="urn:microsoft.com/office/officeart/2005/8/layout/chevron2"/>
    <dgm:cxn modelId="{31E02352-7ECF-464A-B46F-5701FDB3C5B7}" type="presParOf" srcId="{C6F00A4B-5DEA-4AB7-BCE0-DE4E5071A411}" destId="{40FBBAB1-92D8-42B9-B069-46A8944364FD}" srcOrd="1" destOrd="0" presId="urn:microsoft.com/office/officeart/2005/8/layout/chevron2"/>
    <dgm:cxn modelId="{45440772-A950-4E5A-81F3-A97D7F1F4B2C}" type="presParOf" srcId="{8338F679-FE69-465F-B6AE-2D8F1E0FA860}" destId="{00F41B35-2B07-4D8D-A528-DDA26FF1A0FD}" srcOrd="11" destOrd="0" presId="urn:microsoft.com/office/officeart/2005/8/layout/chevron2"/>
    <dgm:cxn modelId="{D625072B-AE8D-4DC8-94FF-339027D290B8}" type="presParOf" srcId="{8338F679-FE69-465F-B6AE-2D8F1E0FA860}" destId="{D5ED8825-DE8B-4287-8F7D-81A7B0A1C135}" srcOrd="12" destOrd="0" presId="urn:microsoft.com/office/officeart/2005/8/layout/chevron2"/>
    <dgm:cxn modelId="{5C95143C-E497-4AF5-853E-EA4C0156EBDF}" type="presParOf" srcId="{D5ED8825-DE8B-4287-8F7D-81A7B0A1C135}" destId="{9DA61017-3B22-434C-B33F-01831463842D}" srcOrd="0" destOrd="0" presId="urn:microsoft.com/office/officeart/2005/8/layout/chevron2"/>
    <dgm:cxn modelId="{12DDAF55-7EA3-450A-8761-096F1DADA34D}" type="presParOf" srcId="{D5ED8825-DE8B-4287-8F7D-81A7B0A1C135}" destId="{109D1F2E-AE62-4DDF-A603-17D7A83B6A1A}" srcOrd="1" destOrd="0" presId="urn:microsoft.com/office/officeart/2005/8/layout/chevron2"/>
    <dgm:cxn modelId="{9C616883-38B5-4B56-9764-BEC19C757FB8}" type="presParOf" srcId="{8338F679-FE69-465F-B6AE-2D8F1E0FA860}" destId="{89230B5E-0A77-4209-ADD7-490E2290912B}" srcOrd="13" destOrd="0" presId="urn:microsoft.com/office/officeart/2005/8/layout/chevron2"/>
    <dgm:cxn modelId="{46620F3B-44EF-46AB-96A9-7ED076C7E5DD}" type="presParOf" srcId="{8338F679-FE69-465F-B6AE-2D8F1E0FA860}" destId="{7D966D26-5D6D-46EA-B6A3-2E20DA0F3721}" srcOrd="14" destOrd="0" presId="urn:microsoft.com/office/officeart/2005/8/layout/chevron2"/>
    <dgm:cxn modelId="{CED5493F-8561-4DDF-A9F6-37F8AAA799EE}" type="presParOf" srcId="{7D966D26-5D6D-46EA-B6A3-2E20DA0F3721}" destId="{10053E08-597A-4534-AE5F-C2F3176CDBD2}" srcOrd="0" destOrd="0" presId="urn:microsoft.com/office/officeart/2005/8/layout/chevron2"/>
    <dgm:cxn modelId="{91A0A0E4-4122-42E6-B2F9-3D7F9837E16D}" type="presParOf" srcId="{7D966D26-5D6D-46EA-B6A3-2E20DA0F3721}" destId="{1D3CA9EB-75B0-4C53-AFD3-34ED8F36B4CD}" srcOrd="1" destOrd="0" presId="urn:microsoft.com/office/officeart/2005/8/layout/chevron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0D3176-4BBE-4548-A22E-E6B0383FF83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NZ"/>
        </a:p>
      </dgm:t>
    </dgm:pt>
    <dgm:pt modelId="{7D771A19-EA61-4AA2-A472-3B79CCBB7CD7}">
      <dgm:prSet/>
      <dgm:spPr/>
      <dgm:t>
        <a:bodyPr/>
        <a:lstStyle/>
        <a:p>
          <a:r>
            <a:rPr lang="en-NZ"/>
            <a:t>Statistical methods and population estimation</a:t>
          </a:r>
          <a:endParaRPr lang="en-NZ" i="1"/>
        </a:p>
      </dgm:t>
    </dgm:pt>
    <dgm:pt modelId="{29B2B27C-42A5-4E65-863E-0CE6B63BE8A9}" type="parTrans" cxnId="{EADDECBD-C55D-4555-8174-3A522EDF5070}">
      <dgm:prSet/>
      <dgm:spPr/>
      <dgm:t>
        <a:bodyPr/>
        <a:lstStyle/>
        <a:p>
          <a:endParaRPr lang="en-NZ"/>
        </a:p>
      </dgm:t>
    </dgm:pt>
    <dgm:pt modelId="{1B4F9E18-E884-4F87-A75F-EA6F92411154}" type="sibTrans" cxnId="{EADDECBD-C55D-4555-8174-3A522EDF5070}">
      <dgm:prSet/>
      <dgm:spPr/>
      <dgm:t>
        <a:bodyPr/>
        <a:lstStyle/>
        <a:p>
          <a:endParaRPr lang="en-NZ"/>
        </a:p>
      </dgm:t>
    </dgm:pt>
    <dgm:pt modelId="{0EAF29D4-421E-4A05-9673-56DDAC2F4FCD}">
      <dgm:prSet/>
      <dgm:spPr/>
      <dgm:t>
        <a:bodyPr/>
        <a:lstStyle/>
        <a:p>
          <a:r>
            <a:rPr lang="en-NZ" i="0"/>
            <a:t>Inclusion of Electoral Roll data looks promising</a:t>
          </a:r>
        </a:p>
      </dgm:t>
    </dgm:pt>
    <dgm:pt modelId="{169D8E23-8BEB-4DEB-AFC2-FDCBFC82FD00}" type="parTrans" cxnId="{84A432A2-94B4-45C6-A418-97EB92D8D340}">
      <dgm:prSet/>
      <dgm:spPr/>
      <dgm:t>
        <a:bodyPr/>
        <a:lstStyle/>
        <a:p>
          <a:endParaRPr lang="en-NZ"/>
        </a:p>
      </dgm:t>
    </dgm:pt>
    <dgm:pt modelId="{D661B990-F614-4520-AB92-5530A4100F5B}" type="sibTrans" cxnId="{84A432A2-94B4-45C6-A418-97EB92D8D340}">
      <dgm:prSet/>
      <dgm:spPr/>
      <dgm:t>
        <a:bodyPr/>
        <a:lstStyle/>
        <a:p>
          <a:endParaRPr lang="en-NZ"/>
        </a:p>
      </dgm:t>
    </dgm:pt>
    <dgm:pt modelId="{BD24DA64-2D48-4EDE-8E30-0AA042F02DE1}">
      <dgm:prSet/>
      <dgm:spPr/>
      <dgm:t>
        <a:bodyPr/>
        <a:lstStyle/>
        <a:p>
          <a:pPr rtl="0"/>
          <a:r>
            <a:rPr lang="en-NZ" i="0"/>
            <a:t>Similar to what occurs in the current census, statistical measures will be required to ensure high degree of representation.</a:t>
          </a:r>
          <a:r>
            <a:rPr lang="en-NZ" i="0">
              <a:latin typeface="Regular Bold"/>
            </a:rPr>
            <a:t>  </a:t>
          </a:r>
          <a:endParaRPr lang="en-NZ" i="0"/>
        </a:p>
      </dgm:t>
    </dgm:pt>
    <dgm:pt modelId="{88905488-0F1A-49B4-B0DE-F5CCC0ECFE46}" type="parTrans" cxnId="{9FB2406E-25C7-477C-88BC-AC8F10783A04}">
      <dgm:prSet/>
      <dgm:spPr/>
      <dgm:t>
        <a:bodyPr/>
        <a:lstStyle/>
        <a:p>
          <a:endParaRPr lang="en-NZ"/>
        </a:p>
      </dgm:t>
    </dgm:pt>
    <dgm:pt modelId="{278D2337-50C5-4AF1-8EC0-D4512714EF5F}" type="sibTrans" cxnId="{9FB2406E-25C7-477C-88BC-AC8F10783A04}">
      <dgm:prSet/>
      <dgm:spPr/>
      <dgm:t>
        <a:bodyPr/>
        <a:lstStyle/>
        <a:p>
          <a:endParaRPr lang="en-NZ"/>
        </a:p>
      </dgm:t>
    </dgm:pt>
    <dgm:pt modelId="{36762FEA-6611-4664-9F81-AD70029799F8}">
      <dgm:prSet/>
      <dgm:spPr/>
      <dgm:t>
        <a:bodyPr/>
        <a:lstStyle/>
        <a:p>
          <a:r>
            <a:rPr lang="en-NZ"/>
            <a:t>Ethnicity</a:t>
          </a:r>
        </a:p>
      </dgm:t>
    </dgm:pt>
    <dgm:pt modelId="{EE17822D-D006-41E3-9ED8-A826C5A67FC2}" type="parTrans" cxnId="{21118175-B1C5-416F-BF40-16582624D5F6}">
      <dgm:prSet/>
      <dgm:spPr/>
      <dgm:t>
        <a:bodyPr/>
        <a:lstStyle/>
        <a:p>
          <a:endParaRPr lang="en-NZ"/>
        </a:p>
      </dgm:t>
    </dgm:pt>
    <dgm:pt modelId="{28494119-17B4-470D-9A44-910D7CA44E5A}" type="sibTrans" cxnId="{21118175-B1C5-416F-BF40-16582624D5F6}">
      <dgm:prSet/>
      <dgm:spPr/>
      <dgm:t>
        <a:bodyPr/>
        <a:lstStyle/>
        <a:p>
          <a:endParaRPr lang="en-NZ"/>
        </a:p>
      </dgm:t>
    </dgm:pt>
    <dgm:pt modelId="{2A15B0FF-A8E5-46E2-8DE9-3E81CEB92673}">
      <dgm:prSet/>
      <dgm:spPr/>
      <dgm:t>
        <a:bodyPr/>
        <a:lstStyle/>
        <a:p>
          <a:r>
            <a:rPr lang="en-NZ" i="0"/>
            <a:t>Improvements in collection and coding of level 4 ethnicity data will be critical for meeting information needs for smaller ethnic populations.</a:t>
          </a:r>
        </a:p>
      </dgm:t>
    </dgm:pt>
    <dgm:pt modelId="{E669CCEC-6B1E-4FD6-8C92-BA78672F3E28}" type="parTrans" cxnId="{FC4696A9-80F2-462E-B9CB-31B6443DD76B}">
      <dgm:prSet/>
      <dgm:spPr/>
      <dgm:t>
        <a:bodyPr/>
        <a:lstStyle/>
        <a:p>
          <a:endParaRPr lang="en-NZ"/>
        </a:p>
      </dgm:t>
    </dgm:pt>
    <dgm:pt modelId="{D0D62C89-2EA2-4DFE-BF82-0751AEF4D6DF}" type="sibTrans" cxnId="{FC4696A9-80F2-462E-B9CB-31B6443DD76B}">
      <dgm:prSet/>
      <dgm:spPr/>
      <dgm:t>
        <a:bodyPr/>
        <a:lstStyle/>
        <a:p>
          <a:endParaRPr lang="en-NZ"/>
        </a:p>
      </dgm:t>
    </dgm:pt>
    <dgm:pt modelId="{327FD61C-770B-4143-BFE4-8B451B2D6800}">
      <dgm:prSet/>
      <dgm:spPr/>
      <dgm:t>
        <a:bodyPr/>
        <a:lstStyle/>
        <a:p>
          <a:pPr rtl="0"/>
          <a:r>
            <a:rPr lang="en-NZ"/>
            <a:t>Households and families</a:t>
          </a:r>
          <a:r>
            <a:rPr lang="en-NZ">
              <a:latin typeface="Regular Bold"/>
            </a:rPr>
            <a:t> </a:t>
          </a:r>
          <a:endParaRPr lang="en-NZ"/>
        </a:p>
      </dgm:t>
    </dgm:pt>
    <dgm:pt modelId="{744FF1AE-23D6-4E91-A30C-C6AB1D606AF8}" type="parTrans" cxnId="{219A8307-D8BD-4B18-8C7A-42C8C61162AB}">
      <dgm:prSet/>
      <dgm:spPr/>
      <dgm:t>
        <a:bodyPr/>
        <a:lstStyle/>
        <a:p>
          <a:endParaRPr lang="en-NZ"/>
        </a:p>
      </dgm:t>
    </dgm:pt>
    <dgm:pt modelId="{AA1ABB7A-2CFF-4FCE-8A18-547BD6BD4D29}" type="sibTrans" cxnId="{219A8307-D8BD-4B18-8C7A-42C8C61162AB}">
      <dgm:prSet/>
      <dgm:spPr/>
      <dgm:t>
        <a:bodyPr/>
        <a:lstStyle/>
        <a:p>
          <a:endParaRPr lang="en-NZ"/>
        </a:p>
      </dgm:t>
    </dgm:pt>
    <dgm:pt modelId="{F18FE2B6-683A-458F-BE8A-356308CA3F8F}">
      <dgm:prSet/>
      <dgm:spPr/>
      <dgm:t>
        <a:bodyPr/>
        <a:lstStyle/>
        <a:p>
          <a:r>
            <a:rPr lang="en-NZ" i="0"/>
            <a:t>Clear improvements possible in models used for assigning address and household to individuals.</a:t>
          </a:r>
        </a:p>
      </dgm:t>
    </dgm:pt>
    <dgm:pt modelId="{464EFDD4-21FD-4CE9-897A-0C2DD556657C}" type="parTrans" cxnId="{6C626E6F-7E74-4DF8-BEC2-00C36936873C}">
      <dgm:prSet/>
      <dgm:spPr/>
      <dgm:t>
        <a:bodyPr/>
        <a:lstStyle/>
        <a:p>
          <a:endParaRPr lang="en-NZ"/>
        </a:p>
      </dgm:t>
    </dgm:pt>
    <dgm:pt modelId="{9E3FECC9-3421-457E-BAA2-D53C67A53C63}" type="sibTrans" cxnId="{6C626E6F-7E74-4DF8-BEC2-00C36936873C}">
      <dgm:prSet/>
      <dgm:spPr/>
      <dgm:t>
        <a:bodyPr/>
        <a:lstStyle/>
        <a:p>
          <a:endParaRPr lang="en-NZ"/>
        </a:p>
      </dgm:t>
    </dgm:pt>
    <dgm:pt modelId="{4C3E180F-E366-446D-9866-190316241EB6}">
      <dgm:prSet/>
      <dgm:spPr/>
      <dgm:t>
        <a:bodyPr/>
        <a:lstStyle/>
        <a:p>
          <a:r>
            <a:rPr lang="en-NZ" i="0"/>
            <a:t>It is likely that a mix of admin and survey measures will need to be used with different use cases making use of the different sources.</a:t>
          </a:r>
        </a:p>
      </dgm:t>
    </dgm:pt>
    <dgm:pt modelId="{5700A74F-6187-46EE-8DDF-B447BA49CC27}" type="parTrans" cxnId="{43E9B791-F9A4-4387-BF9E-F5F0C13EB20D}">
      <dgm:prSet/>
      <dgm:spPr/>
      <dgm:t>
        <a:bodyPr/>
        <a:lstStyle/>
        <a:p>
          <a:endParaRPr lang="en-NZ"/>
        </a:p>
      </dgm:t>
    </dgm:pt>
    <dgm:pt modelId="{61E1FB03-5945-428D-AD50-3621CC54BA8F}" type="sibTrans" cxnId="{43E9B791-F9A4-4387-BF9E-F5F0C13EB20D}">
      <dgm:prSet/>
      <dgm:spPr/>
      <dgm:t>
        <a:bodyPr/>
        <a:lstStyle/>
        <a:p>
          <a:endParaRPr lang="en-NZ"/>
        </a:p>
      </dgm:t>
    </dgm:pt>
    <dgm:pt modelId="{7103322A-E5B7-4F85-96DD-6442067B1B4C}">
      <dgm:prSet/>
      <dgm:spPr/>
      <dgm:t>
        <a:bodyPr/>
        <a:lstStyle/>
        <a:p>
          <a:r>
            <a:rPr lang="en-NZ"/>
            <a:t>Details for new migrants</a:t>
          </a:r>
        </a:p>
      </dgm:t>
    </dgm:pt>
    <dgm:pt modelId="{714D887E-D2BA-412B-ABCA-8C834C3A2187}" type="parTrans" cxnId="{1889D80D-B2CC-4D1C-BBA8-43D7BC9E45D2}">
      <dgm:prSet/>
      <dgm:spPr/>
      <dgm:t>
        <a:bodyPr/>
        <a:lstStyle/>
        <a:p>
          <a:endParaRPr lang="en-NZ"/>
        </a:p>
      </dgm:t>
    </dgm:pt>
    <dgm:pt modelId="{F9B08628-FFDC-4522-A325-4A376B358AB6}" type="sibTrans" cxnId="{1889D80D-B2CC-4D1C-BBA8-43D7BC9E45D2}">
      <dgm:prSet/>
      <dgm:spPr/>
      <dgm:t>
        <a:bodyPr/>
        <a:lstStyle/>
        <a:p>
          <a:endParaRPr lang="en-NZ"/>
        </a:p>
      </dgm:t>
    </dgm:pt>
    <dgm:pt modelId="{7F90478E-0EC3-471A-A092-1E40E5459B44}">
      <dgm:prSet/>
      <dgm:spPr/>
      <dgm:t>
        <a:bodyPr/>
        <a:lstStyle/>
        <a:p>
          <a:r>
            <a:rPr lang="en-NZ"/>
            <a:t>Methodological improvements required to ensure migrants not using a visa are included in population counts.</a:t>
          </a:r>
        </a:p>
      </dgm:t>
    </dgm:pt>
    <dgm:pt modelId="{33E3F44E-8707-4225-83D3-C84285102757}" type="parTrans" cxnId="{CD9A4382-3F85-4D1E-AC4F-0181410544C1}">
      <dgm:prSet/>
      <dgm:spPr/>
      <dgm:t>
        <a:bodyPr/>
        <a:lstStyle/>
        <a:p>
          <a:endParaRPr lang="en-NZ"/>
        </a:p>
      </dgm:t>
    </dgm:pt>
    <dgm:pt modelId="{0C88AFBD-5F8C-4B36-AB9D-4DA8D3C01BC1}" type="sibTrans" cxnId="{CD9A4382-3F85-4D1E-AC4F-0181410544C1}">
      <dgm:prSet/>
      <dgm:spPr/>
      <dgm:t>
        <a:bodyPr/>
        <a:lstStyle/>
        <a:p>
          <a:endParaRPr lang="en-NZ"/>
        </a:p>
      </dgm:t>
    </dgm:pt>
    <dgm:pt modelId="{A1C39CCA-FE19-4BBD-9549-C0152F239075}">
      <dgm:prSet/>
      <dgm:spPr/>
      <dgm:t>
        <a:bodyPr/>
        <a:lstStyle/>
        <a:p>
          <a:r>
            <a:rPr lang="en-NZ"/>
            <a:t>Survey approaches to support estimation</a:t>
          </a:r>
        </a:p>
      </dgm:t>
    </dgm:pt>
    <dgm:pt modelId="{98C0CE68-4BD9-4B41-A898-6917A8E0BFAF}" type="parTrans" cxnId="{C3426325-CF29-47C7-A258-2585CEA16622}">
      <dgm:prSet/>
      <dgm:spPr/>
      <dgm:t>
        <a:bodyPr/>
        <a:lstStyle/>
        <a:p>
          <a:endParaRPr lang="en-NZ"/>
        </a:p>
      </dgm:t>
    </dgm:pt>
    <dgm:pt modelId="{F7180A93-2DD1-40D4-9EB1-1FD5946D3658}" type="sibTrans" cxnId="{C3426325-CF29-47C7-A258-2585CEA16622}">
      <dgm:prSet/>
      <dgm:spPr/>
      <dgm:t>
        <a:bodyPr/>
        <a:lstStyle/>
        <a:p>
          <a:endParaRPr lang="en-NZ"/>
        </a:p>
      </dgm:t>
    </dgm:pt>
    <dgm:pt modelId="{051B1726-4CE1-476A-88EB-E00FE67AA512}">
      <dgm:prSet/>
      <dgm:spPr/>
      <dgm:t>
        <a:bodyPr/>
        <a:lstStyle/>
        <a:p>
          <a:endParaRPr lang="en-NZ" i="0"/>
        </a:p>
      </dgm:t>
    </dgm:pt>
    <dgm:pt modelId="{145697E2-B6B8-4892-9E82-4751A750E4FC}" type="parTrans" cxnId="{6F18C7FC-FBB1-4B86-8527-EB219FE177EC}">
      <dgm:prSet/>
      <dgm:spPr/>
      <dgm:t>
        <a:bodyPr/>
        <a:lstStyle/>
        <a:p>
          <a:endParaRPr lang="en-NZ"/>
        </a:p>
      </dgm:t>
    </dgm:pt>
    <dgm:pt modelId="{F5AB5B9F-C004-4C15-A439-ABEC27EF2D82}" type="sibTrans" cxnId="{6F18C7FC-FBB1-4B86-8527-EB219FE177EC}">
      <dgm:prSet/>
      <dgm:spPr/>
      <dgm:t>
        <a:bodyPr/>
        <a:lstStyle/>
        <a:p>
          <a:endParaRPr lang="en-NZ"/>
        </a:p>
      </dgm:t>
    </dgm:pt>
    <dgm:pt modelId="{E5A4D116-1686-48B0-90D3-5FE41DBC5E75}">
      <dgm:prSet/>
      <dgm:spPr/>
      <dgm:t>
        <a:bodyPr/>
        <a:lstStyle/>
        <a:p>
          <a:endParaRPr lang="en-NZ" i="0"/>
        </a:p>
      </dgm:t>
    </dgm:pt>
    <dgm:pt modelId="{9A20B00B-BB84-4601-A075-D2F5C90E9B17}" type="parTrans" cxnId="{9A51A443-1527-48D4-9348-E5BD51CE89C9}">
      <dgm:prSet/>
      <dgm:spPr/>
      <dgm:t>
        <a:bodyPr/>
        <a:lstStyle/>
        <a:p>
          <a:endParaRPr lang="en-NZ"/>
        </a:p>
      </dgm:t>
    </dgm:pt>
    <dgm:pt modelId="{80073A76-5B69-4F2F-8834-4BDF9AEC64D9}" type="sibTrans" cxnId="{9A51A443-1527-48D4-9348-E5BD51CE89C9}">
      <dgm:prSet/>
      <dgm:spPr/>
      <dgm:t>
        <a:bodyPr/>
        <a:lstStyle/>
        <a:p>
          <a:endParaRPr lang="en-NZ"/>
        </a:p>
      </dgm:t>
    </dgm:pt>
    <dgm:pt modelId="{5D5BC853-58CD-4602-B4B2-06046049B9B2}">
      <dgm:prSet/>
      <dgm:spPr/>
      <dgm:t>
        <a:bodyPr/>
        <a:lstStyle/>
        <a:p>
          <a:r>
            <a:rPr lang="en-NZ"/>
            <a:t>Geographic location for the young and mobile</a:t>
          </a:r>
        </a:p>
      </dgm:t>
    </dgm:pt>
    <dgm:pt modelId="{F4E8A9D6-0668-4BD8-98AA-06BE7ABA0F4F}" type="parTrans" cxnId="{F3B11AB3-823D-4517-8F62-178A6321902E}">
      <dgm:prSet/>
      <dgm:spPr/>
      <dgm:t>
        <a:bodyPr/>
        <a:lstStyle/>
        <a:p>
          <a:endParaRPr lang="en-NZ"/>
        </a:p>
      </dgm:t>
    </dgm:pt>
    <dgm:pt modelId="{D700BD10-217F-4D22-8073-41CA885D0A89}" type="sibTrans" cxnId="{F3B11AB3-823D-4517-8F62-178A6321902E}">
      <dgm:prSet/>
      <dgm:spPr/>
      <dgm:t>
        <a:bodyPr/>
        <a:lstStyle/>
        <a:p>
          <a:endParaRPr lang="en-NZ"/>
        </a:p>
      </dgm:t>
    </dgm:pt>
    <dgm:pt modelId="{C8A88A82-41D2-4D1E-A5EE-47E288F9BD99}">
      <dgm:prSet/>
      <dgm:spPr/>
      <dgm:t>
        <a:bodyPr/>
        <a:lstStyle/>
        <a:p>
          <a:r>
            <a:rPr lang="en-NZ" i="0"/>
            <a:t>This will be a challenge and hard to improve substantially.</a:t>
          </a:r>
        </a:p>
      </dgm:t>
    </dgm:pt>
    <dgm:pt modelId="{940BD3AC-95D1-4D0E-9CFC-950F5B6993B4}" type="parTrans" cxnId="{25A3E088-B66D-4704-80DE-4E8DAD1C3104}">
      <dgm:prSet/>
      <dgm:spPr/>
      <dgm:t>
        <a:bodyPr/>
        <a:lstStyle/>
        <a:p>
          <a:endParaRPr lang="en-NZ"/>
        </a:p>
      </dgm:t>
    </dgm:pt>
    <dgm:pt modelId="{D8421818-DD46-4CDD-A578-6E659EEC914C}" type="sibTrans" cxnId="{25A3E088-B66D-4704-80DE-4E8DAD1C3104}">
      <dgm:prSet/>
      <dgm:spPr/>
      <dgm:t>
        <a:bodyPr/>
        <a:lstStyle/>
        <a:p>
          <a:endParaRPr lang="en-NZ"/>
        </a:p>
      </dgm:t>
    </dgm:pt>
    <dgm:pt modelId="{2DB5C96F-CCA0-48B8-B445-15878209B7AB}">
      <dgm:prSet/>
      <dgm:spPr/>
      <dgm:t>
        <a:bodyPr/>
        <a:lstStyle/>
        <a:p>
          <a:endParaRPr lang="en-NZ" i="0"/>
        </a:p>
      </dgm:t>
    </dgm:pt>
    <dgm:pt modelId="{4D395B30-1E13-42F5-9069-EB5CF739EF92}" type="parTrans" cxnId="{021DFBC6-3233-433D-8F7C-AEE3CADA5629}">
      <dgm:prSet/>
      <dgm:spPr/>
      <dgm:t>
        <a:bodyPr/>
        <a:lstStyle/>
        <a:p>
          <a:endParaRPr lang="en-NZ"/>
        </a:p>
      </dgm:t>
    </dgm:pt>
    <dgm:pt modelId="{A7E7D7F9-13E6-4CC4-A29F-7FF4F9DC2523}" type="sibTrans" cxnId="{021DFBC6-3233-433D-8F7C-AEE3CADA5629}">
      <dgm:prSet/>
      <dgm:spPr/>
      <dgm:t>
        <a:bodyPr/>
        <a:lstStyle/>
        <a:p>
          <a:endParaRPr lang="en-NZ"/>
        </a:p>
      </dgm:t>
    </dgm:pt>
    <dgm:pt modelId="{E835A9FB-8AF8-471C-A459-8538D506ED76}">
      <dgm:prSet/>
      <dgm:spPr/>
      <dgm:t>
        <a:bodyPr/>
        <a:lstStyle/>
        <a:p>
          <a:r>
            <a:rPr lang="en-NZ" i="0"/>
            <a:t>Some options include making use of education and employment information to estimate location, survey data to model predictable patterns of errors in location data.</a:t>
          </a:r>
        </a:p>
      </dgm:t>
    </dgm:pt>
    <dgm:pt modelId="{F247C7D5-F1A4-42AD-81BA-89129E382FC6}" type="parTrans" cxnId="{26F71D4F-81F1-4CD2-9C99-147E99A25F48}">
      <dgm:prSet/>
      <dgm:spPr/>
      <dgm:t>
        <a:bodyPr/>
        <a:lstStyle/>
        <a:p>
          <a:endParaRPr lang="en-NZ"/>
        </a:p>
      </dgm:t>
    </dgm:pt>
    <dgm:pt modelId="{AA62E437-25DE-49A2-A243-020120A90958}" type="sibTrans" cxnId="{26F71D4F-81F1-4CD2-9C99-147E99A25F48}">
      <dgm:prSet/>
      <dgm:spPr/>
      <dgm:t>
        <a:bodyPr/>
        <a:lstStyle/>
        <a:p>
          <a:endParaRPr lang="en-NZ"/>
        </a:p>
      </dgm:t>
    </dgm:pt>
    <dgm:pt modelId="{C3E253AC-5CDB-49CE-8BCD-DB85471ED48A}">
      <dgm:prSet/>
      <dgm:spPr/>
      <dgm:t>
        <a:bodyPr/>
        <a:lstStyle/>
        <a:p>
          <a:endParaRPr lang="en-NZ" i="0"/>
        </a:p>
      </dgm:t>
    </dgm:pt>
    <dgm:pt modelId="{F1A919D5-FFB6-4194-A138-FCB5DD6E73BB}" type="parTrans" cxnId="{70488CE0-D978-4E51-BB22-6D8AE97A99F0}">
      <dgm:prSet/>
      <dgm:spPr/>
      <dgm:t>
        <a:bodyPr/>
        <a:lstStyle/>
        <a:p>
          <a:endParaRPr lang="en-NZ"/>
        </a:p>
      </dgm:t>
    </dgm:pt>
    <dgm:pt modelId="{A6428F07-F0A2-4674-84FF-919EF5F78A90}" type="sibTrans" cxnId="{70488CE0-D978-4E51-BB22-6D8AE97A99F0}">
      <dgm:prSet/>
      <dgm:spPr/>
      <dgm:t>
        <a:bodyPr/>
        <a:lstStyle/>
        <a:p>
          <a:endParaRPr lang="en-NZ"/>
        </a:p>
      </dgm:t>
    </dgm:pt>
    <dgm:pt modelId="{A010A34C-5BC4-4E1A-B335-C7A554285D4D}">
      <dgm:prSet/>
      <dgm:spPr/>
      <dgm:t>
        <a:bodyPr/>
        <a:lstStyle/>
        <a:p>
          <a:r>
            <a:rPr lang="en-NZ" i="0"/>
            <a:t>The use of survey data and estimation methods may be required to adjust for systematic errors (e.g. students in university centres)</a:t>
          </a:r>
        </a:p>
      </dgm:t>
    </dgm:pt>
    <dgm:pt modelId="{F20B03AD-D846-44BE-8566-3DC81E864678}" type="parTrans" cxnId="{6BE92279-F377-4307-8D36-63C9578F9BD8}">
      <dgm:prSet/>
      <dgm:spPr/>
      <dgm:t>
        <a:bodyPr/>
        <a:lstStyle/>
        <a:p>
          <a:endParaRPr lang="en-NZ"/>
        </a:p>
      </dgm:t>
    </dgm:pt>
    <dgm:pt modelId="{4573CE7A-59CE-46A8-8C56-F1E99EAD71A0}" type="sibTrans" cxnId="{6BE92279-F377-4307-8D36-63C9578F9BD8}">
      <dgm:prSet/>
      <dgm:spPr/>
      <dgm:t>
        <a:bodyPr/>
        <a:lstStyle/>
        <a:p>
          <a:endParaRPr lang="en-NZ"/>
        </a:p>
      </dgm:t>
    </dgm:pt>
    <dgm:pt modelId="{F7357FF3-CA4E-4853-809B-3BFEF128A3F0}">
      <dgm:prSet/>
      <dgm:spPr/>
      <dgm:t>
        <a:bodyPr/>
        <a:lstStyle/>
        <a:p>
          <a:endParaRPr lang="en-NZ" i="0"/>
        </a:p>
      </dgm:t>
    </dgm:pt>
    <dgm:pt modelId="{FAAFCE84-E7DF-4AC8-AC92-F5A572B16852}" type="parTrans" cxnId="{1CFF6E6F-B0E3-4533-B1DE-B2863DC2718B}">
      <dgm:prSet/>
      <dgm:spPr/>
      <dgm:t>
        <a:bodyPr/>
        <a:lstStyle/>
        <a:p>
          <a:endParaRPr lang="en-NZ"/>
        </a:p>
      </dgm:t>
    </dgm:pt>
    <dgm:pt modelId="{59726264-B2E2-4EE5-8BB2-9E624B584766}" type="sibTrans" cxnId="{1CFF6E6F-B0E3-4533-B1DE-B2863DC2718B}">
      <dgm:prSet/>
      <dgm:spPr/>
      <dgm:t>
        <a:bodyPr/>
        <a:lstStyle/>
        <a:p>
          <a:endParaRPr lang="en-NZ"/>
        </a:p>
      </dgm:t>
    </dgm:pt>
    <dgm:pt modelId="{9EE5B63E-1547-4DC8-AA99-FDD17CF5FF59}">
      <dgm:prSet/>
      <dgm:spPr/>
      <dgm:t>
        <a:bodyPr/>
        <a:lstStyle/>
        <a:p>
          <a:pPr rtl="0"/>
          <a:r>
            <a:rPr lang="en-NZ" i="0"/>
            <a:t>Improvements in admin-households has potential to add huge value.</a:t>
          </a:r>
          <a:r>
            <a:rPr lang="en-NZ" i="0">
              <a:latin typeface="Regular Bold"/>
            </a:rPr>
            <a:t>  </a:t>
          </a:r>
          <a:endParaRPr lang="en-NZ" i="0"/>
        </a:p>
      </dgm:t>
    </dgm:pt>
    <dgm:pt modelId="{425C0DD3-A5C9-45B2-AD2C-E48BAB8AB51E}" type="parTrans" cxnId="{FDCCD4C6-4A91-4A91-A39B-4BC95CCFFE5D}">
      <dgm:prSet/>
      <dgm:spPr/>
      <dgm:t>
        <a:bodyPr/>
        <a:lstStyle/>
        <a:p>
          <a:endParaRPr lang="en-NZ"/>
        </a:p>
      </dgm:t>
    </dgm:pt>
    <dgm:pt modelId="{08FD99EC-77CC-4D9B-8AC3-10A87B1CA7FE}" type="sibTrans" cxnId="{FDCCD4C6-4A91-4A91-A39B-4BC95CCFFE5D}">
      <dgm:prSet/>
      <dgm:spPr/>
      <dgm:t>
        <a:bodyPr/>
        <a:lstStyle/>
        <a:p>
          <a:endParaRPr lang="en-NZ"/>
        </a:p>
      </dgm:t>
    </dgm:pt>
    <dgm:pt modelId="{F2533696-B961-43B3-98AE-F56C817B0DF3}">
      <dgm:prSet/>
      <dgm:spPr/>
      <dgm:t>
        <a:bodyPr/>
        <a:lstStyle/>
        <a:p>
          <a:endParaRPr lang="en-NZ" i="0"/>
        </a:p>
      </dgm:t>
    </dgm:pt>
    <dgm:pt modelId="{B5DAF124-A1B5-4DC8-A0C9-5F9BF176DFED}" type="parTrans" cxnId="{1805101D-0E32-4B8D-8112-4C5FA32D3185}">
      <dgm:prSet/>
      <dgm:spPr/>
      <dgm:t>
        <a:bodyPr/>
        <a:lstStyle/>
        <a:p>
          <a:endParaRPr lang="en-NZ"/>
        </a:p>
      </dgm:t>
    </dgm:pt>
    <dgm:pt modelId="{DD76DD21-EDA4-4E23-A1A9-0B1E480CB56E}" type="sibTrans" cxnId="{1805101D-0E32-4B8D-8112-4C5FA32D3185}">
      <dgm:prSet/>
      <dgm:spPr/>
      <dgm:t>
        <a:bodyPr/>
        <a:lstStyle/>
        <a:p>
          <a:endParaRPr lang="en-NZ"/>
        </a:p>
      </dgm:t>
    </dgm:pt>
    <dgm:pt modelId="{05BE3C1C-3F92-4011-A72C-216E30D8D11C}">
      <dgm:prSet/>
      <dgm:spPr/>
      <dgm:t>
        <a:bodyPr/>
        <a:lstStyle/>
        <a:p>
          <a:r>
            <a:rPr lang="en-NZ" i="0"/>
            <a:t>Building understanding measuring poverty persistence.</a:t>
          </a:r>
        </a:p>
      </dgm:t>
    </dgm:pt>
    <dgm:pt modelId="{AEB8DF24-4A63-4EB7-A922-A5BF4E1C7919}" type="parTrans" cxnId="{6430A2BB-FF83-4C9A-B8FD-59ABC4AACB68}">
      <dgm:prSet/>
      <dgm:spPr/>
      <dgm:t>
        <a:bodyPr/>
        <a:lstStyle/>
        <a:p>
          <a:endParaRPr lang="en-NZ"/>
        </a:p>
      </dgm:t>
    </dgm:pt>
    <dgm:pt modelId="{6A006A61-A71F-4089-AD82-286248028956}" type="sibTrans" cxnId="{6430A2BB-FF83-4C9A-B8FD-59ABC4AACB68}">
      <dgm:prSet/>
      <dgm:spPr/>
      <dgm:t>
        <a:bodyPr/>
        <a:lstStyle/>
        <a:p>
          <a:endParaRPr lang="en-NZ"/>
        </a:p>
      </dgm:t>
    </dgm:pt>
    <dgm:pt modelId="{A2781199-86AB-4D0C-959B-0926D2D0C1CA}">
      <dgm:prSet/>
      <dgm:spPr/>
      <dgm:t>
        <a:bodyPr/>
        <a:lstStyle/>
        <a:p>
          <a:endParaRPr lang="en-NZ" i="0"/>
        </a:p>
      </dgm:t>
    </dgm:pt>
    <dgm:pt modelId="{6899E0A0-0747-4A4C-93F6-755E43B5045A}" type="parTrans" cxnId="{FB8966C4-44A6-466C-817B-D64E433A2705}">
      <dgm:prSet/>
      <dgm:spPr/>
      <dgm:t>
        <a:bodyPr/>
        <a:lstStyle/>
        <a:p>
          <a:endParaRPr lang="en-NZ"/>
        </a:p>
      </dgm:t>
    </dgm:pt>
    <dgm:pt modelId="{1E61FF2C-1029-45F0-8863-9F3BDFD96882}" type="sibTrans" cxnId="{FB8966C4-44A6-466C-817B-D64E433A2705}">
      <dgm:prSet/>
      <dgm:spPr/>
      <dgm:t>
        <a:bodyPr/>
        <a:lstStyle/>
        <a:p>
          <a:endParaRPr lang="en-NZ"/>
        </a:p>
      </dgm:t>
    </dgm:pt>
    <dgm:pt modelId="{D45D6ECA-DE22-4412-B035-CD9012331ACA}">
      <dgm:prSet/>
      <dgm:spPr/>
      <dgm:t>
        <a:bodyPr/>
        <a:lstStyle/>
        <a:p>
          <a:r>
            <a:rPr lang="en-NZ" i="0"/>
            <a:t>The combination of administrative data and historic census data can provide population measures in the short term, but this is not sustainable</a:t>
          </a:r>
        </a:p>
      </dgm:t>
    </dgm:pt>
    <dgm:pt modelId="{67E82A28-5EFD-4C98-97F0-7CF28CD04D83}" type="parTrans" cxnId="{5599FCF8-335A-4273-9838-775EEB7D454A}">
      <dgm:prSet/>
      <dgm:spPr/>
      <dgm:t>
        <a:bodyPr/>
        <a:lstStyle/>
        <a:p>
          <a:endParaRPr lang="en-NZ"/>
        </a:p>
      </dgm:t>
    </dgm:pt>
    <dgm:pt modelId="{FB31B341-E894-4BBB-8307-1EB0D390CEAE}" type="sibTrans" cxnId="{5599FCF8-335A-4273-9838-775EEB7D454A}">
      <dgm:prSet/>
      <dgm:spPr/>
      <dgm:t>
        <a:bodyPr/>
        <a:lstStyle/>
        <a:p>
          <a:endParaRPr lang="en-NZ"/>
        </a:p>
      </dgm:t>
    </dgm:pt>
    <dgm:pt modelId="{820D9E06-0D07-47E4-86C2-691DCB9B3D40}">
      <dgm:prSet/>
      <dgm:spPr/>
      <dgm:t>
        <a:bodyPr/>
        <a:lstStyle/>
        <a:p>
          <a:endParaRPr lang="en-NZ" i="0"/>
        </a:p>
      </dgm:t>
    </dgm:pt>
    <dgm:pt modelId="{90CA6FC9-5BE8-4589-9BB8-E7748162C45E}" type="parTrans" cxnId="{0B22A9A5-89D5-4C9C-B81B-4E41A2A960A7}">
      <dgm:prSet/>
      <dgm:spPr/>
      <dgm:t>
        <a:bodyPr/>
        <a:lstStyle/>
        <a:p>
          <a:endParaRPr lang="en-NZ"/>
        </a:p>
      </dgm:t>
    </dgm:pt>
    <dgm:pt modelId="{AC2A57B5-6646-4C24-8153-A621465F3759}" type="sibTrans" cxnId="{0B22A9A5-89D5-4C9C-B81B-4E41A2A960A7}">
      <dgm:prSet/>
      <dgm:spPr/>
      <dgm:t>
        <a:bodyPr/>
        <a:lstStyle/>
        <a:p>
          <a:endParaRPr lang="en-NZ"/>
        </a:p>
      </dgm:t>
    </dgm:pt>
    <dgm:pt modelId="{C9437003-4AF7-45BA-83B2-1512A0FFFB51}">
      <dgm:prSet/>
      <dgm:spPr/>
      <dgm:t>
        <a:bodyPr/>
        <a:lstStyle/>
        <a:p>
          <a:r>
            <a:rPr lang="en-NZ"/>
            <a:t>Some potential for increasing data provided on visa (e.g. ethnicity)</a:t>
          </a:r>
        </a:p>
      </dgm:t>
    </dgm:pt>
    <dgm:pt modelId="{6D39A29E-BE12-48EC-98AF-5C6812A1678E}" type="parTrans" cxnId="{713E559E-610D-4205-ABA2-996D298E37AC}">
      <dgm:prSet/>
      <dgm:spPr/>
      <dgm:t>
        <a:bodyPr/>
        <a:lstStyle/>
        <a:p>
          <a:endParaRPr lang="en-NZ"/>
        </a:p>
      </dgm:t>
    </dgm:pt>
    <dgm:pt modelId="{65000722-B071-4145-B7CB-7C75AFBF697D}" type="sibTrans" cxnId="{713E559E-610D-4205-ABA2-996D298E37AC}">
      <dgm:prSet/>
      <dgm:spPr/>
      <dgm:t>
        <a:bodyPr/>
        <a:lstStyle/>
        <a:p>
          <a:endParaRPr lang="en-NZ"/>
        </a:p>
      </dgm:t>
    </dgm:pt>
    <dgm:pt modelId="{2BDDF895-0A15-4312-B107-91540A8230CC}">
      <dgm:prSet/>
      <dgm:spPr/>
      <dgm:t>
        <a:bodyPr/>
        <a:lstStyle/>
        <a:p>
          <a:endParaRPr lang="en-NZ"/>
        </a:p>
      </dgm:t>
    </dgm:pt>
    <dgm:pt modelId="{59775D6F-542C-487C-8635-BFFD9A4A9CE5}" type="parTrans" cxnId="{ACFB6FE7-4536-4775-AA23-7E27453188DA}">
      <dgm:prSet/>
      <dgm:spPr/>
      <dgm:t>
        <a:bodyPr/>
        <a:lstStyle/>
        <a:p>
          <a:endParaRPr lang="en-NZ"/>
        </a:p>
      </dgm:t>
    </dgm:pt>
    <dgm:pt modelId="{5BED3892-0668-4541-B78E-0607FDB53C78}" type="sibTrans" cxnId="{ACFB6FE7-4536-4775-AA23-7E27453188DA}">
      <dgm:prSet/>
      <dgm:spPr/>
      <dgm:t>
        <a:bodyPr/>
        <a:lstStyle/>
        <a:p>
          <a:endParaRPr lang="en-NZ"/>
        </a:p>
      </dgm:t>
    </dgm:pt>
    <dgm:pt modelId="{9C3B6F20-E5DB-401F-BB1F-6D7D59E278E9}">
      <dgm:prSet/>
      <dgm:spPr/>
      <dgm:t>
        <a:bodyPr/>
        <a:lstStyle/>
        <a:p>
          <a:endParaRPr lang="en-NZ"/>
        </a:p>
      </dgm:t>
    </dgm:pt>
    <dgm:pt modelId="{E33AAB57-2FD2-4C0C-BA38-AC1760B2B747}" type="parTrans" cxnId="{67173621-5AB2-421B-9CF6-B2C5E19FA834}">
      <dgm:prSet/>
      <dgm:spPr/>
      <dgm:t>
        <a:bodyPr/>
        <a:lstStyle/>
        <a:p>
          <a:endParaRPr lang="en-NZ"/>
        </a:p>
      </dgm:t>
    </dgm:pt>
    <dgm:pt modelId="{38B904B8-B864-4971-8810-D1E753EBC459}" type="sibTrans" cxnId="{67173621-5AB2-421B-9CF6-B2C5E19FA834}">
      <dgm:prSet/>
      <dgm:spPr/>
      <dgm:t>
        <a:bodyPr/>
        <a:lstStyle/>
        <a:p>
          <a:endParaRPr lang="en-NZ"/>
        </a:p>
      </dgm:t>
    </dgm:pt>
    <dgm:pt modelId="{59E8B02D-329B-4EC8-9560-68E3EFB23B7B}">
      <dgm:prSet/>
      <dgm:spPr/>
      <dgm:t>
        <a:bodyPr/>
        <a:lstStyle/>
        <a:p>
          <a:r>
            <a:rPr lang="mi-NZ" err="1"/>
            <a:t>The</a:t>
          </a:r>
          <a:r>
            <a:rPr lang="mi-NZ"/>
            <a:t> APC </a:t>
          </a:r>
          <a:r>
            <a:rPr lang="mi-NZ" err="1"/>
            <a:t>currently</a:t>
          </a:r>
          <a:r>
            <a:rPr lang="mi-NZ"/>
            <a:t> </a:t>
          </a:r>
          <a:r>
            <a:rPr lang="mi-NZ" err="1"/>
            <a:t>counts</a:t>
          </a:r>
          <a:r>
            <a:rPr lang="mi-NZ"/>
            <a:t> </a:t>
          </a:r>
          <a:r>
            <a:rPr lang="mi-NZ" err="1"/>
            <a:t>the</a:t>
          </a:r>
          <a:r>
            <a:rPr lang="mi-NZ"/>
            <a:t> </a:t>
          </a:r>
          <a:r>
            <a:rPr lang="mi-NZ" err="1"/>
            <a:t>population</a:t>
          </a:r>
          <a:r>
            <a:rPr lang="mi-NZ"/>
            <a:t> </a:t>
          </a:r>
          <a:r>
            <a:rPr lang="mi-NZ" err="1"/>
            <a:t>but</a:t>
          </a:r>
          <a:r>
            <a:rPr lang="mi-NZ"/>
            <a:t> </a:t>
          </a:r>
          <a:r>
            <a:rPr lang="mi-NZ" err="1"/>
            <a:t>does</a:t>
          </a:r>
          <a:r>
            <a:rPr lang="mi-NZ"/>
            <a:t> </a:t>
          </a:r>
          <a:r>
            <a:rPr lang="mi-NZ" err="1"/>
            <a:t>not</a:t>
          </a:r>
          <a:r>
            <a:rPr lang="mi-NZ"/>
            <a:t> </a:t>
          </a:r>
          <a:r>
            <a:rPr lang="mi-NZ" err="1"/>
            <a:t>use</a:t>
          </a:r>
          <a:r>
            <a:rPr lang="mi-NZ"/>
            <a:t> </a:t>
          </a:r>
          <a:r>
            <a:rPr lang="mi-NZ" err="1"/>
            <a:t>statistical</a:t>
          </a:r>
          <a:r>
            <a:rPr lang="mi-NZ"/>
            <a:t> </a:t>
          </a:r>
          <a:r>
            <a:rPr lang="mi-NZ" err="1"/>
            <a:t>procedures</a:t>
          </a:r>
          <a:r>
            <a:rPr lang="mi-NZ"/>
            <a:t> </a:t>
          </a:r>
          <a:r>
            <a:rPr lang="mi-NZ" err="1"/>
            <a:t>such</a:t>
          </a:r>
          <a:r>
            <a:rPr lang="mi-NZ"/>
            <a:t> </a:t>
          </a:r>
          <a:r>
            <a:rPr lang="mi-NZ" err="1"/>
            <a:t>as</a:t>
          </a:r>
          <a:r>
            <a:rPr lang="mi-NZ"/>
            <a:t> </a:t>
          </a:r>
          <a:r>
            <a:rPr lang="mi-NZ" err="1"/>
            <a:t>imputation</a:t>
          </a:r>
          <a:endParaRPr lang="en-NZ" err="1"/>
        </a:p>
      </dgm:t>
    </dgm:pt>
    <dgm:pt modelId="{60616730-A691-44A5-BFCE-FBA948988F5B}" type="parTrans" cxnId="{612DCC22-576B-4313-AEA9-2902F6FA6FAE}">
      <dgm:prSet/>
      <dgm:spPr/>
      <dgm:t>
        <a:bodyPr/>
        <a:lstStyle/>
        <a:p>
          <a:endParaRPr lang="en-NZ"/>
        </a:p>
      </dgm:t>
    </dgm:pt>
    <dgm:pt modelId="{E39C2395-7B01-43A6-ABAC-573672DD4A82}" type="sibTrans" cxnId="{612DCC22-576B-4313-AEA9-2902F6FA6FAE}">
      <dgm:prSet/>
      <dgm:spPr/>
      <dgm:t>
        <a:bodyPr/>
        <a:lstStyle/>
        <a:p>
          <a:endParaRPr lang="en-NZ"/>
        </a:p>
      </dgm:t>
    </dgm:pt>
    <dgm:pt modelId="{345B5776-E274-45B2-AF29-4707FDC812A2}">
      <dgm:prSet/>
      <dgm:spPr/>
      <dgm:t>
        <a:bodyPr/>
        <a:lstStyle/>
        <a:p>
          <a:endParaRPr lang="en-NZ"/>
        </a:p>
      </dgm:t>
    </dgm:pt>
    <dgm:pt modelId="{91AF3F99-9075-4A0C-A214-4BAE07CAAE67}" type="parTrans" cxnId="{A6A80F31-EC93-43DE-84A9-7544BFCC4046}">
      <dgm:prSet/>
      <dgm:spPr/>
      <dgm:t>
        <a:bodyPr/>
        <a:lstStyle/>
        <a:p>
          <a:endParaRPr lang="en-NZ"/>
        </a:p>
      </dgm:t>
    </dgm:pt>
    <dgm:pt modelId="{8ED6BC6A-CC7B-4D89-84C5-9F9BFFADF65C}" type="sibTrans" cxnId="{A6A80F31-EC93-43DE-84A9-7544BFCC4046}">
      <dgm:prSet/>
      <dgm:spPr/>
      <dgm:t>
        <a:bodyPr/>
        <a:lstStyle/>
        <a:p>
          <a:endParaRPr lang="en-NZ"/>
        </a:p>
      </dgm:t>
    </dgm:pt>
    <dgm:pt modelId="{3438722F-4887-47ED-BE8E-BD9DB2EF3A14}">
      <dgm:prSet/>
      <dgm:spPr/>
      <dgm:t>
        <a:bodyPr/>
        <a:lstStyle/>
        <a:p>
          <a:endParaRPr lang="en-NZ"/>
        </a:p>
      </dgm:t>
    </dgm:pt>
    <dgm:pt modelId="{B526396A-6475-4F87-A396-4FFA08B1ADEC}" type="parTrans" cxnId="{4BA0097C-43F2-4F40-AC2A-4C8709D7DD58}">
      <dgm:prSet/>
      <dgm:spPr/>
      <dgm:t>
        <a:bodyPr/>
        <a:lstStyle/>
        <a:p>
          <a:endParaRPr lang="en-NZ"/>
        </a:p>
      </dgm:t>
    </dgm:pt>
    <dgm:pt modelId="{F9A80284-2D32-488E-A164-64329742581B}" type="sibTrans" cxnId="{4BA0097C-43F2-4F40-AC2A-4C8709D7DD58}">
      <dgm:prSet/>
      <dgm:spPr/>
      <dgm:t>
        <a:bodyPr/>
        <a:lstStyle/>
        <a:p>
          <a:endParaRPr lang="en-NZ"/>
        </a:p>
      </dgm:t>
    </dgm:pt>
    <dgm:pt modelId="{9F023F5C-23DA-4D53-A6AE-B3BD6095C0CB}">
      <dgm:prSet/>
      <dgm:spPr/>
      <dgm:t>
        <a:bodyPr/>
        <a:lstStyle/>
        <a:p>
          <a:r>
            <a:rPr lang="en-NZ"/>
            <a:t>Statistical methods will continue to be required to measure and account for systematic errors (under-coverage, misclassification)</a:t>
          </a:r>
        </a:p>
      </dgm:t>
    </dgm:pt>
    <dgm:pt modelId="{E79BB511-EBC7-4B89-8E39-C0A4334BBB9C}" type="parTrans" cxnId="{55308B63-71D6-441C-9DD9-485E48E9A0C8}">
      <dgm:prSet/>
      <dgm:spPr/>
      <dgm:t>
        <a:bodyPr/>
        <a:lstStyle/>
        <a:p>
          <a:endParaRPr lang="en-NZ"/>
        </a:p>
      </dgm:t>
    </dgm:pt>
    <dgm:pt modelId="{873D302C-CE81-47DA-9FA6-AC29B5311F8D}" type="sibTrans" cxnId="{55308B63-71D6-441C-9DD9-485E48E9A0C8}">
      <dgm:prSet/>
      <dgm:spPr/>
      <dgm:t>
        <a:bodyPr/>
        <a:lstStyle/>
        <a:p>
          <a:endParaRPr lang="en-NZ"/>
        </a:p>
      </dgm:t>
    </dgm:pt>
    <dgm:pt modelId="{1321066F-B031-42E7-A733-B3CE4D50941A}">
      <dgm:prSet/>
      <dgm:spPr/>
      <dgm:t>
        <a:bodyPr/>
        <a:lstStyle/>
        <a:p>
          <a:endParaRPr lang="en-NZ"/>
        </a:p>
      </dgm:t>
    </dgm:pt>
    <dgm:pt modelId="{5B6B5217-F080-442D-A4B2-39BF5EEC1A19}" type="parTrans" cxnId="{C116FC69-72E5-49D1-86AA-D597FEB1973F}">
      <dgm:prSet/>
      <dgm:spPr/>
      <dgm:t>
        <a:bodyPr/>
        <a:lstStyle/>
        <a:p>
          <a:endParaRPr lang="en-NZ"/>
        </a:p>
      </dgm:t>
    </dgm:pt>
    <dgm:pt modelId="{B2550666-D201-4A1D-97C6-036536D6AFD1}" type="sibTrans" cxnId="{C116FC69-72E5-49D1-86AA-D597FEB1973F}">
      <dgm:prSet/>
      <dgm:spPr/>
      <dgm:t>
        <a:bodyPr/>
        <a:lstStyle/>
        <a:p>
          <a:endParaRPr lang="en-NZ"/>
        </a:p>
      </dgm:t>
    </dgm:pt>
    <dgm:pt modelId="{DDAA156F-E080-4E74-854C-3445C56A1163}">
      <dgm:prSet/>
      <dgm:spPr/>
      <dgm:t>
        <a:bodyPr/>
        <a:lstStyle/>
        <a:p>
          <a:endParaRPr lang="en-NZ"/>
        </a:p>
      </dgm:t>
    </dgm:pt>
    <dgm:pt modelId="{6310B4E0-69AF-4DDF-8E3D-A7B4B67B9626}" type="parTrans" cxnId="{4C266AAE-B413-4AB3-A1A2-32C91CEBE024}">
      <dgm:prSet/>
      <dgm:spPr/>
      <dgm:t>
        <a:bodyPr/>
        <a:lstStyle/>
        <a:p>
          <a:endParaRPr lang="en-NZ"/>
        </a:p>
      </dgm:t>
    </dgm:pt>
    <dgm:pt modelId="{51AB7AAE-CF68-43F4-9FC0-2C51EEE61496}" type="sibTrans" cxnId="{4C266AAE-B413-4AB3-A1A2-32C91CEBE024}">
      <dgm:prSet/>
      <dgm:spPr/>
      <dgm:t>
        <a:bodyPr/>
        <a:lstStyle/>
        <a:p>
          <a:endParaRPr lang="en-NZ"/>
        </a:p>
      </dgm:t>
    </dgm:pt>
    <dgm:pt modelId="{D25706BC-C376-4156-BC2B-E93A8E2BD45A}">
      <dgm:prSet/>
      <dgm:spPr/>
      <dgm:t>
        <a:bodyPr/>
        <a:lstStyle/>
        <a:p>
          <a:pPr rtl="0"/>
          <a:r>
            <a:rPr lang="en-NZ"/>
            <a:t>With more frequent census products clearer relationship between population estimates and the APC will be needed</a:t>
          </a:r>
          <a:r>
            <a:rPr lang="en-NZ">
              <a:latin typeface="Regular Bold"/>
            </a:rPr>
            <a:t> </a:t>
          </a:r>
        </a:p>
      </dgm:t>
    </dgm:pt>
    <dgm:pt modelId="{B5A7B7CE-2269-4DBF-88E8-FFDBD003340D}" type="parTrans" cxnId="{C1F40F42-B858-4E77-9712-A08C4B3B55D0}">
      <dgm:prSet/>
      <dgm:spPr/>
      <dgm:t>
        <a:bodyPr/>
        <a:lstStyle/>
        <a:p>
          <a:endParaRPr lang="en-NZ"/>
        </a:p>
      </dgm:t>
    </dgm:pt>
    <dgm:pt modelId="{1F715AA8-E84E-46BA-B548-BFB2C951E5CB}" type="sibTrans" cxnId="{C1F40F42-B858-4E77-9712-A08C4B3B55D0}">
      <dgm:prSet/>
      <dgm:spPr/>
      <dgm:t>
        <a:bodyPr/>
        <a:lstStyle/>
        <a:p>
          <a:endParaRPr lang="en-NZ"/>
        </a:p>
      </dgm:t>
    </dgm:pt>
    <dgm:pt modelId="{F5CB6245-BCBD-4DB1-BAB2-36E79133D025}">
      <dgm:prSet/>
      <dgm:spPr/>
      <dgm:t>
        <a:bodyPr/>
        <a:lstStyle/>
        <a:p>
          <a:r>
            <a:rPr lang="en-NZ"/>
            <a:t>Māori descent</a:t>
          </a:r>
          <a:endParaRPr lang="en-NZ" i="1"/>
        </a:p>
      </dgm:t>
    </dgm:pt>
    <dgm:pt modelId="{76563DC0-3324-47C6-B39E-B7DE56AFCF99}" type="parTrans" cxnId="{860B12F8-667D-43D4-8FBE-4D8FD83EC6E9}">
      <dgm:prSet/>
      <dgm:spPr/>
      <dgm:t>
        <a:bodyPr/>
        <a:lstStyle/>
        <a:p>
          <a:endParaRPr lang="en-NZ"/>
        </a:p>
      </dgm:t>
    </dgm:pt>
    <dgm:pt modelId="{BBF6093D-F13D-4DCD-B2D5-CA5CA451F908}" type="sibTrans" cxnId="{860B12F8-667D-43D4-8FBE-4D8FD83EC6E9}">
      <dgm:prSet/>
      <dgm:spPr/>
      <dgm:t>
        <a:bodyPr/>
        <a:lstStyle/>
        <a:p>
          <a:endParaRPr lang="en-NZ"/>
        </a:p>
      </dgm:t>
    </dgm:pt>
    <dgm:pt modelId="{CB630DE1-E119-4223-A363-0E1860EE0995}">
      <dgm:prSet/>
      <dgm:spPr/>
      <dgm:t>
        <a:bodyPr/>
        <a:lstStyle/>
        <a:p>
          <a:r>
            <a:rPr lang="en-NZ" i="0"/>
            <a:t>Longer term Improvements across admin data will need to be made e.g. to support information for Māori returning to Aotearoa.</a:t>
          </a:r>
        </a:p>
      </dgm:t>
    </dgm:pt>
    <dgm:pt modelId="{046CD76D-6005-4928-861B-33824E9E6D48}" type="parTrans" cxnId="{0695ACAD-CA8B-442B-98B7-48B3D5346EF3}">
      <dgm:prSet/>
      <dgm:spPr/>
    </dgm:pt>
    <dgm:pt modelId="{DCC01E2C-3EE3-4525-B6B8-0711CE41562A}" type="sibTrans" cxnId="{0695ACAD-CA8B-442B-98B7-48B3D5346EF3}">
      <dgm:prSet/>
      <dgm:spPr/>
    </dgm:pt>
    <dgm:pt modelId="{4FD26043-F3E2-40B4-B278-4E86B20F675A}">
      <dgm:prSet/>
      <dgm:spPr/>
      <dgm:t>
        <a:bodyPr/>
        <a:lstStyle/>
        <a:p>
          <a:endParaRPr lang="en-NZ" i="0"/>
        </a:p>
      </dgm:t>
    </dgm:pt>
    <dgm:pt modelId="{B156AAA4-B76A-4BCB-96A4-DB709F5D2685}" type="parTrans" cxnId="{8956CEE1-5525-4150-991C-60E6FFD22301}">
      <dgm:prSet/>
      <dgm:spPr/>
    </dgm:pt>
    <dgm:pt modelId="{CA337564-7EB0-4DA9-AFB3-A0C11C821479}" type="sibTrans" cxnId="{8956CEE1-5525-4150-991C-60E6FFD22301}">
      <dgm:prSet/>
      <dgm:spPr/>
    </dgm:pt>
    <dgm:pt modelId="{DBCD612D-FEB4-4944-A094-E9F0960A8DAD}" type="pres">
      <dgm:prSet presAssocID="{860D3176-4BBE-4548-A22E-E6B0383FF833}" presName="Name0" presStyleCnt="0">
        <dgm:presLayoutVars>
          <dgm:dir/>
          <dgm:animLvl val="lvl"/>
          <dgm:resizeHandles val="exact"/>
        </dgm:presLayoutVars>
      </dgm:prSet>
      <dgm:spPr/>
    </dgm:pt>
    <dgm:pt modelId="{662EDD94-4D56-4046-AE0A-468F6FA72B1F}" type="pres">
      <dgm:prSet presAssocID="{7D771A19-EA61-4AA2-A472-3B79CCBB7CD7}" presName="composite" presStyleCnt="0"/>
      <dgm:spPr/>
    </dgm:pt>
    <dgm:pt modelId="{899F9C6C-723F-4B00-A81B-F34246E9B372}" type="pres">
      <dgm:prSet presAssocID="{7D771A19-EA61-4AA2-A472-3B79CCBB7CD7}" presName="parTx" presStyleLbl="alignNode1" presStyleIdx="0" presStyleCnt="6">
        <dgm:presLayoutVars>
          <dgm:chMax val="0"/>
          <dgm:chPref val="0"/>
          <dgm:bulletEnabled val="1"/>
        </dgm:presLayoutVars>
      </dgm:prSet>
      <dgm:spPr/>
    </dgm:pt>
    <dgm:pt modelId="{A9D2BFD8-B898-4A74-92FD-03E0D0668EE7}" type="pres">
      <dgm:prSet presAssocID="{7D771A19-EA61-4AA2-A472-3B79CCBB7CD7}" presName="desTx" presStyleLbl="alignAccFollowNode1" presStyleIdx="0" presStyleCnt="6">
        <dgm:presLayoutVars>
          <dgm:bulletEnabled val="1"/>
        </dgm:presLayoutVars>
      </dgm:prSet>
      <dgm:spPr/>
    </dgm:pt>
    <dgm:pt modelId="{991D3020-A3A0-4A7A-81DB-6BE0D9017761}" type="pres">
      <dgm:prSet presAssocID="{1B4F9E18-E884-4F87-A75F-EA6F92411154}" presName="space" presStyleCnt="0"/>
      <dgm:spPr/>
    </dgm:pt>
    <dgm:pt modelId="{866E33AE-445F-4C9F-9F4F-D177A1141E24}" type="pres">
      <dgm:prSet presAssocID="{F5CB6245-BCBD-4DB1-BAB2-36E79133D025}" presName="composite" presStyleCnt="0"/>
      <dgm:spPr/>
    </dgm:pt>
    <dgm:pt modelId="{9F59402A-21A8-4DB6-B6D0-7BDF16544E97}" type="pres">
      <dgm:prSet presAssocID="{F5CB6245-BCBD-4DB1-BAB2-36E79133D025}" presName="parTx" presStyleLbl="alignNode1" presStyleIdx="1" presStyleCnt="6">
        <dgm:presLayoutVars>
          <dgm:chMax val="0"/>
          <dgm:chPref val="0"/>
          <dgm:bulletEnabled val="1"/>
        </dgm:presLayoutVars>
      </dgm:prSet>
      <dgm:spPr/>
    </dgm:pt>
    <dgm:pt modelId="{CD03AC43-7176-4FB8-8534-9917A2978394}" type="pres">
      <dgm:prSet presAssocID="{F5CB6245-BCBD-4DB1-BAB2-36E79133D025}" presName="desTx" presStyleLbl="alignAccFollowNode1" presStyleIdx="1" presStyleCnt="6">
        <dgm:presLayoutVars>
          <dgm:bulletEnabled val="1"/>
        </dgm:presLayoutVars>
      </dgm:prSet>
      <dgm:spPr/>
    </dgm:pt>
    <dgm:pt modelId="{84D30DBD-D025-449C-91DF-4DDAA09D2D43}" type="pres">
      <dgm:prSet presAssocID="{BBF6093D-F13D-4DCD-B2D5-CA5CA451F908}" presName="space" presStyleCnt="0"/>
      <dgm:spPr/>
    </dgm:pt>
    <dgm:pt modelId="{356B3806-7D89-4569-9A53-BA4B04A4C2BB}" type="pres">
      <dgm:prSet presAssocID="{36762FEA-6611-4664-9F81-AD70029799F8}" presName="composite" presStyleCnt="0"/>
      <dgm:spPr/>
    </dgm:pt>
    <dgm:pt modelId="{0D484DF0-3B98-4099-9220-4D5BA170CF17}" type="pres">
      <dgm:prSet presAssocID="{36762FEA-6611-4664-9F81-AD70029799F8}" presName="parTx" presStyleLbl="alignNode1" presStyleIdx="2" presStyleCnt="6">
        <dgm:presLayoutVars>
          <dgm:chMax val="0"/>
          <dgm:chPref val="0"/>
          <dgm:bulletEnabled val="1"/>
        </dgm:presLayoutVars>
      </dgm:prSet>
      <dgm:spPr/>
    </dgm:pt>
    <dgm:pt modelId="{72597B3B-8434-4CBB-B9B3-E5F84C6F4B4A}" type="pres">
      <dgm:prSet presAssocID="{36762FEA-6611-4664-9F81-AD70029799F8}" presName="desTx" presStyleLbl="alignAccFollowNode1" presStyleIdx="2" presStyleCnt="6">
        <dgm:presLayoutVars>
          <dgm:bulletEnabled val="1"/>
        </dgm:presLayoutVars>
      </dgm:prSet>
      <dgm:spPr/>
    </dgm:pt>
    <dgm:pt modelId="{7C14857C-1DC8-43BE-B250-E24001369240}" type="pres">
      <dgm:prSet presAssocID="{28494119-17B4-470D-9A44-910D7CA44E5A}" presName="space" presStyleCnt="0"/>
      <dgm:spPr/>
    </dgm:pt>
    <dgm:pt modelId="{4FBE6407-8124-4E88-8875-380E2B7EC75D}" type="pres">
      <dgm:prSet presAssocID="{327FD61C-770B-4143-BFE4-8B451B2D6800}" presName="composite" presStyleCnt="0"/>
      <dgm:spPr/>
    </dgm:pt>
    <dgm:pt modelId="{C2920DDD-FB0A-431D-BD1D-331650F4152F}" type="pres">
      <dgm:prSet presAssocID="{327FD61C-770B-4143-BFE4-8B451B2D6800}" presName="parTx" presStyleLbl="alignNode1" presStyleIdx="3" presStyleCnt="6">
        <dgm:presLayoutVars>
          <dgm:chMax val="0"/>
          <dgm:chPref val="0"/>
          <dgm:bulletEnabled val="1"/>
        </dgm:presLayoutVars>
      </dgm:prSet>
      <dgm:spPr/>
    </dgm:pt>
    <dgm:pt modelId="{91887C31-3F21-4F59-A802-6EB497B6F5D5}" type="pres">
      <dgm:prSet presAssocID="{327FD61C-770B-4143-BFE4-8B451B2D6800}" presName="desTx" presStyleLbl="alignAccFollowNode1" presStyleIdx="3" presStyleCnt="6">
        <dgm:presLayoutVars>
          <dgm:bulletEnabled val="1"/>
        </dgm:presLayoutVars>
      </dgm:prSet>
      <dgm:spPr/>
    </dgm:pt>
    <dgm:pt modelId="{9546BB2F-28C5-4857-9310-C78D8CF81E08}" type="pres">
      <dgm:prSet presAssocID="{AA1ABB7A-2CFF-4FCE-8A18-547BD6BD4D29}" presName="space" presStyleCnt="0"/>
      <dgm:spPr/>
    </dgm:pt>
    <dgm:pt modelId="{CAF91AC2-31C2-4EA9-8D6B-A6AB3B4BA99C}" type="pres">
      <dgm:prSet presAssocID="{5D5BC853-58CD-4602-B4B2-06046049B9B2}" presName="composite" presStyleCnt="0"/>
      <dgm:spPr/>
    </dgm:pt>
    <dgm:pt modelId="{32663D66-CAF2-4A54-AD37-AD10747D62F7}" type="pres">
      <dgm:prSet presAssocID="{5D5BC853-58CD-4602-B4B2-06046049B9B2}" presName="parTx" presStyleLbl="alignNode1" presStyleIdx="4" presStyleCnt="6">
        <dgm:presLayoutVars>
          <dgm:chMax val="0"/>
          <dgm:chPref val="0"/>
          <dgm:bulletEnabled val="1"/>
        </dgm:presLayoutVars>
      </dgm:prSet>
      <dgm:spPr/>
    </dgm:pt>
    <dgm:pt modelId="{E4BEEAAC-8C87-4079-8854-CFC1C5B6749A}" type="pres">
      <dgm:prSet presAssocID="{5D5BC853-58CD-4602-B4B2-06046049B9B2}" presName="desTx" presStyleLbl="alignAccFollowNode1" presStyleIdx="4" presStyleCnt="6">
        <dgm:presLayoutVars>
          <dgm:bulletEnabled val="1"/>
        </dgm:presLayoutVars>
      </dgm:prSet>
      <dgm:spPr/>
    </dgm:pt>
    <dgm:pt modelId="{B727BF1C-BA29-4C46-9961-0570DB48D495}" type="pres">
      <dgm:prSet presAssocID="{D700BD10-217F-4D22-8073-41CA885D0A89}" presName="space" presStyleCnt="0"/>
      <dgm:spPr/>
    </dgm:pt>
    <dgm:pt modelId="{C64AB3FA-D50D-4471-B147-223B1BD85C1D}" type="pres">
      <dgm:prSet presAssocID="{7103322A-E5B7-4F85-96DD-6442067B1B4C}" presName="composite" presStyleCnt="0"/>
      <dgm:spPr/>
    </dgm:pt>
    <dgm:pt modelId="{4D41F74B-113F-48E1-B004-887B39E63FCC}" type="pres">
      <dgm:prSet presAssocID="{7103322A-E5B7-4F85-96DD-6442067B1B4C}" presName="parTx" presStyleLbl="alignNode1" presStyleIdx="5" presStyleCnt="6">
        <dgm:presLayoutVars>
          <dgm:chMax val="0"/>
          <dgm:chPref val="0"/>
          <dgm:bulletEnabled val="1"/>
        </dgm:presLayoutVars>
      </dgm:prSet>
      <dgm:spPr/>
    </dgm:pt>
    <dgm:pt modelId="{DE7CF07B-5351-4FD9-B787-64AF8741F4D5}" type="pres">
      <dgm:prSet presAssocID="{7103322A-E5B7-4F85-96DD-6442067B1B4C}" presName="desTx" presStyleLbl="alignAccFollowNode1" presStyleIdx="5" presStyleCnt="6">
        <dgm:presLayoutVars>
          <dgm:bulletEnabled val="1"/>
        </dgm:presLayoutVars>
      </dgm:prSet>
      <dgm:spPr/>
    </dgm:pt>
  </dgm:ptLst>
  <dgm:cxnLst>
    <dgm:cxn modelId="{219A8307-D8BD-4B18-8C7A-42C8C61162AB}" srcId="{860D3176-4BBE-4548-A22E-E6B0383FF833}" destId="{327FD61C-770B-4143-BFE4-8B451B2D6800}" srcOrd="3" destOrd="0" parTransId="{744FF1AE-23D6-4E91-A30C-C6AB1D606AF8}" sibTransId="{AA1ABB7A-2CFF-4FCE-8A18-547BD6BD4D29}"/>
    <dgm:cxn modelId="{37AE9B08-4A6B-4198-8799-D0D6E2E77A12}" type="presOf" srcId="{C3E253AC-5CDB-49CE-8BCD-DB85471ED48A}" destId="{72597B3B-8434-4CBB-B9B3-E5F84C6F4B4A}" srcOrd="0" destOrd="3" presId="urn:microsoft.com/office/officeart/2005/8/layout/hList1"/>
    <dgm:cxn modelId="{3475710C-E029-4906-9683-9CEE91A75773}" type="presOf" srcId="{7D771A19-EA61-4AA2-A472-3B79CCBB7CD7}" destId="{899F9C6C-723F-4B00-A81B-F34246E9B372}" srcOrd="0" destOrd="0" presId="urn:microsoft.com/office/officeart/2005/8/layout/hList1"/>
    <dgm:cxn modelId="{1889D80D-B2CC-4D1C-BBA8-43D7BC9E45D2}" srcId="{860D3176-4BBE-4548-A22E-E6B0383FF833}" destId="{7103322A-E5B7-4F85-96DD-6442067B1B4C}" srcOrd="5" destOrd="0" parTransId="{714D887E-D2BA-412B-ABCA-8C834C3A2187}" sibTransId="{F9B08628-FFDC-4522-A325-4A376B358AB6}"/>
    <dgm:cxn modelId="{B1763819-9E28-491E-9ABA-05DBD72A65E7}" type="presOf" srcId="{2A15B0FF-A8E5-46E2-8DE9-3E81CEB92673}" destId="{72597B3B-8434-4CBB-B9B3-E5F84C6F4B4A}" srcOrd="0" destOrd="2" presId="urn:microsoft.com/office/officeart/2005/8/layout/hList1"/>
    <dgm:cxn modelId="{E4C6A71C-63B7-41FF-8086-505D97BB0A48}" type="presOf" srcId="{327FD61C-770B-4143-BFE4-8B451B2D6800}" destId="{C2920DDD-FB0A-431D-BD1D-331650F4152F}" srcOrd="0" destOrd="0" presId="urn:microsoft.com/office/officeart/2005/8/layout/hList1"/>
    <dgm:cxn modelId="{1805101D-0E32-4B8D-8112-4C5FA32D3185}" srcId="{327FD61C-770B-4143-BFE4-8B451B2D6800}" destId="{F2533696-B961-43B3-98AE-F56C817B0DF3}" srcOrd="1" destOrd="0" parTransId="{B5DAF124-A1B5-4DC8-A0C9-5F9BF176DFED}" sibTransId="{DD76DD21-EDA4-4E23-A1A9-0B1E480CB56E}"/>
    <dgm:cxn modelId="{CA5F311D-3572-4B6D-A1CE-3894F7D5C573}" type="presOf" srcId="{860D3176-4BBE-4548-A22E-E6B0383FF833}" destId="{DBCD612D-FEB4-4944-A094-E9F0960A8DAD}" srcOrd="0" destOrd="0" presId="urn:microsoft.com/office/officeart/2005/8/layout/hList1"/>
    <dgm:cxn modelId="{E4C5ED1D-1392-455C-ADC2-0454AEF14737}" type="presOf" srcId="{820D9E06-0D07-47E4-86C2-691DCB9B3D40}" destId="{72597B3B-8434-4CBB-B9B3-E5F84C6F4B4A}" srcOrd="0" destOrd="1" presId="urn:microsoft.com/office/officeart/2005/8/layout/hList1"/>
    <dgm:cxn modelId="{67173621-5AB2-421B-9CF6-B2C5E19FA834}" srcId="{7103322A-E5B7-4F85-96DD-6442067B1B4C}" destId="{9C3B6F20-E5DB-401F-BB1F-6D7D59E278E9}" srcOrd="3" destOrd="0" parTransId="{E33AAB57-2FD2-4C0C-BA38-AC1760B2B747}" sibTransId="{38B904B8-B864-4971-8810-D1E753EBC459}"/>
    <dgm:cxn modelId="{612DCC22-576B-4313-AEA9-2902F6FA6FAE}" srcId="{7D771A19-EA61-4AA2-A472-3B79CCBB7CD7}" destId="{59E8B02D-329B-4EC8-9560-68E3EFB23B7B}" srcOrd="0" destOrd="0" parTransId="{60616730-A691-44A5-BFCE-FBA948988F5B}" sibTransId="{E39C2395-7B01-43A6-ABAC-573672DD4A82}"/>
    <dgm:cxn modelId="{C3426325-CF29-47C7-A258-2585CEA16622}" srcId="{7103322A-E5B7-4F85-96DD-6442067B1B4C}" destId="{A1C39CCA-FE19-4BBD-9549-C0152F239075}" srcOrd="4" destOrd="0" parTransId="{98C0CE68-4BD9-4B41-A898-6917A8E0BFAF}" sibTransId="{F7180A93-2DD1-40D4-9EB1-1FD5946D3658}"/>
    <dgm:cxn modelId="{25B5A926-3F2E-4996-B207-141B212EE0CA}" type="presOf" srcId="{2BDDF895-0A15-4312-B107-91540A8230CC}" destId="{DE7CF07B-5351-4FD9-B787-64AF8741F4D5}" srcOrd="0" destOrd="1" presId="urn:microsoft.com/office/officeart/2005/8/layout/hList1"/>
    <dgm:cxn modelId="{42D4B728-9C0C-4EFF-B924-0FC295D8525F}" type="presOf" srcId="{D45D6ECA-DE22-4412-B035-CD9012331ACA}" destId="{72597B3B-8434-4CBB-B9B3-E5F84C6F4B4A}" srcOrd="0" destOrd="0" presId="urn:microsoft.com/office/officeart/2005/8/layout/hList1"/>
    <dgm:cxn modelId="{FD070730-5731-4AEA-A473-CBA19BBF342B}" type="presOf" srcId="{051B1726-4CE1-476A-88EB-E00FE67AA512}" destId="{CD03AC43-7176-4FB8-8534-9917A2978394}" srcOrd="0" destOrd="1" presId="urn:microsoft.com/office/officeart/2005/8/layout/hList1"/>
    <dgm:cxn modelId="{A6A80F31-EC93-43DE-84A9-7544BFCC4046}" srcId="{7D771A19-EA61-4AA2-A472-3B79CCBB7CD7}" destId="{345B5776-E274-45B2-AF29-4707FDC812A2}" srcOrd="1" destOrd="0" parTransId="{91AF3F99-9075-4A0C-A214-4BAE07CAAE67}" sibTransId="{8ED6BC6A-CC7B-4D89-84C5-9F9BFFADF65C}"/>
    <dgm:cxn modelId="{C1F40F42-B858-4E77-9712-A08C4B3B55D0}" srcId="{7D771A19-EA61-4AA2-A472-3B79CCBB7CD7}" destId="{D25706BC-C376-4156-BC2B-E93A8E2BD45A}" srcOrd="6" destOrd="0" parTransId="{B5A7B7CE-2269-4DBF-88E8-FFDBD003340D}" sibTransId="{1F715AA8-E84E-46BA-B548-BFB2C951E5CB}"/>
    <dgm:cxn modelId="{54F79842-0A80-4295-8938-4C55719514BC}" type="presOf" srcId="{DDAA156F-E080-4E74-854C-3445C56A1163}" destId="{A9D2BFD8-B898-4A74-92FD-03E0D0668EE7}" srcOrd="0" destOrd="5" presId="urn:microsoft.com/office/officeart/2005/8/layout/hList1"/>
    <dgm:cxn modelId="{1BCC5043-01D6-45CA-A3E5-D147CCC6FCCD}" type="presOf" srcId="{9EE5B63E-1547-4DC8-AA99-FDD17CF5FF59}" destId="{91887C31-3F21-4F59-A802-6EB497B6F5D5}" srcOrd="0" destOrd="2" presId="urn:microsoft.com/office/officeart/2005/8/layout/hList1"/>
    <dgm:cxn modelId="{55308B63-71D6-441C-9DD9-485E48E9A0C8}" srcId="{7D771A19-EA61-4AA2-A472-3B79CCBB7CD7}" destId="{9F023F5C-23DA-4D53-A6AE-B3BD6095C0CB}" srcOrd="3" destOrd="0" parTransId="{E79BB511-EBC7-4B89-8E39-C0A4334BBB9C}" sibTransId="{873D302C-CE81-47DA-9FA6-AC29B5311F8D}"/>
    <dgm:cxn modelId="{9A51A443-1527-48D4-9348-E5BD51CE89C9}" srcId="{327FD61C-770B-4143-BFE4-8B451B2D6800}" destId="{E5A4D116-1686-48B0-90D3-5FE41DBC5E75}" srcOrd="5" destOrd="0" parTransId="{9A20B00B-BB84-4601-A075-D2F5C90E9B17}" sibTransId="{80073A76-5B69-4F2F-8834-4BDF9AEC64D9}"/>
    <dgm:cxn modelId="{C116FC69-72E5-49D1-86AA-D597FEB1973F}" srcId="{7D771A19-EA61-4AA2-A472-3B79CCBB7CD7}" destId="{1321066F-B031-42E7-A733-B3CE4D50941A}" srcOrd="4" destOrd="0" parTransId="{5B6B5217-F080-442D-A4B2-39BF5EEC1A19}" sibTransId="{B2550666-D201-4A1D-97C6-036536D6AFD1}"/>
    <dgm:cxn modelId="{6863BF4C-954F-4498-9A14-3BEF3EC37BE2}" type="presOf" srcId="{F7357FF3-CA4E-4853-809B-3BFEF128A3F0}" destId="{E4BEEAAC-8C87-4079-8854-CFC1C5B6749A}" srcOrd="0" destOrd="3" presId="urn:microsoft.com/office/officeart/2005/8/layout/hList1"/>
    <dgm:cxn modelId="{9FB2406E-25C7-477C-88BC-AC8F10783A04}" srcId="{F5CB6245-BCBD-4DB1-BAB2-36E79133D025}" destId="{BD24DA64-2D48-4EDE-8E30-0AA042F02DE1}" srcOrd="2" destOrd="0" parTransId="{88905488-0F1A-49B4-B0DE-F5CCC0ECFE46}" sibTransId="{278D2337-50C5-4AF1-8EC0-D4512714EF5F}"/>
    <dgm:cxn modelId="{26F71D4F-81F1-4CD2-9C99-147E99A25F48}" srcId="{5D5BC853-58CD-4602-B4B2-06046049B9B2}" destId="{E835A9FB-8AF8-471C-A459-8538D506ED76}" srcOrd="2" destOrd="0" parTransId="{F247C7D5-F1A4-42AD-81BA-89129E382FC6}" sibTransId="{AA62E437-25DE-49A2-A243-020120A90958}"/>
    <dgm:cxn modelId="{6C626E6F-7E74-4DF8-BEC2-00C36936873C}" srcId="{327FD61C-770B-4143-BFE4-8B451B2D6800}" destId="{F18FE2B6-683A-458F-BE8A-356308CA3F8F}" srcOrd="0" destOrd="0" parTransId="{464EFDD4-21FD-4CE9-897A-0C2DD556657C}" sibTransId="{9E3FECC9-3421-457E-BAA2-D53C67A53C63}"/>
    <dgm:cxn modelId="{1CFF6E6F-B0E3-4533-B1DE-B2863DC2718B}" srcId="{5D5BC853-58CD-4602-B4B2-06046049B9B2}" destId="{F7357FF3-CA4E-4853-809B-3BFEF128A3F0}" srcOrd="3" destOrd="0" parTransId="{FAAFCE84-E7DF-4AC8-AC92-F5A572B16852}" sibTransId="{59726264-B2E2-4EE5-8BB2-9E624B584766}"/>
    <dgm:cxn modelId="{E2948A50-1E40-4880-8BA4-667BDB66BB9D}" type="presOf" srcId="{E835A9FB-8AF8-471C-A459-8538D506ED76}" destId="{E4BEEAAC-8C87-4079-8854-CFC1C5B6749A}" srcOrd="0" destOrd="2" presId="urn:microsoft.com/office/officeart/2005/8/layout/hList1"/>
    <dgm:cxn modelId="{7BBF7674-6FEA-494C-91C0-9B5357209992}" type="presOf" srcId="{F5CB6245-BCBD-4DB1-BAB2-36E79133D025}" destId="{9F59402A-21A8-4DB6-B6D0-7BDF16544E97}" srcOrd="0" destOrd="0" presId="urn:microsoft.com/office/officeart/2005/8/layout/hList1"/>
    <dgm:cxn modelId="{21118175-B1C5-416F-BF40-16582624D5F6}" srcId="{860D3176-4BBE-4548-A22E-E6B0383FF833}" destId="{36762FEA-6611-4664-9F81-AD70029799F8}" srcOrd="2" destOrd="0" parTransId="{EE17822D-D006-41E3-9ED8-A826C5A67FC2}" sibTransId="{28494119-17B4-470D-9A44-910D7CA44E5A}"/>
    <dgm:cxn modelId="{D6277958-74F7-4703-A1A1-E4BE0D42E85C}" type="presOf" srcId="{345B5776-E274-45B2-AF29-4707FDC812A2}" destId="{A9D2BFD8-B898-4A74-92FD-03E0D0668EE7}" srcOrd="0" destOrd="1" presId="urn:microsoft.com/office/officeart/2005/8/layout/hList1"/>
    <dgm:cxn modelId="{6BE92279-F377-4307-8D36-63C9578F9BD8}" srcId="{5D5BC853-58CD-4602-B4B2-06046049B9B2}" destId="{A010A34C-5BC4-4E1A-B335-C7A554285D4D}" srcOrd="4" destOrd="0" parTransId="{F20B03AD-D846-44BE-8566-3DC81E864678}" sibTransId="{4573CE7A-59CE-46A8-8C56-F1E99EAD71A0}"/>
    <dgm:cxn modelId="{4BA0097C-43F2-4F40-AC2A-4C8709D7DD58}" srcId="{7D771A19-EA61-4AA2-A472-3B79CCBB7CD7}" destId="{3438722F-4887-47ED-BE8E-BD9DB2EF3A14}" srcOrd="2" destOrd="0" parTransId="{B526396A-6475-4F87-A396-4FFA08B1ADEC}" sibTransId="{F9A80284-2D32-488E-A164-64329742581B}"/>
    <dgm:cxn modelId="{04A52080-5A37-441A-9F8C-1BF38A3BFE1D}" type="presOf" srcId="{F18FE2B6-683A-458F-BE8A-356308CA3F8F}" destId="{91887C31-3F21-4F59-A802-6EB497B6F5D5}" srcOrd="0" destOrd="0" presId="urn:microsoft.com/office/officeart/2005/8/layout/hList1"/>
    <dgm:cxn modelId="{CD9A4382-3F85-4D1E-AC4F-0181410544C1}" srcId="{7103322A-E5B7-4F85-96DD-6442067B1B4C}" destId="{7F90478E-0EC3-471A-A092-1E40E5459B44}" srcOrd="0" destOrd="0" parTransId="{33E3F44E-8707-4225-83D3-C84285102757}" sibTransId="{0C88AFBD-5F8C-4B36-AB9D-4DA8D3C01BC1}"/>
    <dgm:cxn modelId="{CF0A0E87-5702-4F20-BA94-5618497A68DC}" type="presOf" srcId="{C8A88A82-41D2-4D1E-A5EE-47E288F9BD99}" destId="{E4BEEAAC-8C87-4079-8854-CFC1C5B6749A}" srcOrd="0" destOrd="0" presId="urn:microsoft.com/office/officeart/2005/8/layout/hList1"/>
    <dgm:cxn modelId="{25A3E088-B66D-4704-80DE-4E8DAD1C3104}" srcId="{5D5BC853-58CD-4602-B4B2-06046049B9B2}" destId="{C8A88A82-41D2-4D1E-A5EE-47E288F9BD99}" srcOrd="0" destOrd="0" parTransId="{940BD3AC-95D1-4D0E-9CFC-950F5B6993B4}" sibTransId="{D8421818-DD46-4CDD-A578-6E659EEC914C}"/>
    <dgm:cxn modelId="{A930D18B-D235-49F5-8193-E4F76732A107}" type="presOf" srcId="{CB630DE1-E119-4223-A363-0E1860EE0995}" destId="{CD03AC43-7176-4FB8-8534-9917A2978394}" srcOrd="0" destOrd="4" presId="urn:microsoft.com/office/officeart/2005/8/layout/hList1"/>
    <dgm:cxn modelId="{43E9B791-F9A4-4387-BF9E-F5F0C13EB20D}" srcId="{327FD61C-770B-4143-BFE4-8B451B2D6800}" destId="{4C3E180F-E366-446D-9866-190316241EB6}" srcOrd="6" destOrd="0" parTransId="{5700A74F-6187-46EE-8DDF-B447BA49CC27}" sibTransId="{61E1FB03-5945-428D-AD50-3621CC54BA8F}"/>
    <dgm:cxn modelId="{A9C83C93-5EA7-4CA3-8738-69DD9F76F5BD}" type="presOf" srcId="{05BE3C1C-3F92-4011-A72C-216E30D8D11C}" destId="{91887C31-3F21-4F59-A802-6EB497B6F5D5}" srcOrd="0" destOrd="4" presId="urn:microsoft.com/office/officeart/2005/8/layout/hList1"/>
    <dgm:cxn modelId="{FFE4FA9A-1D77-4990-BD69-BE1A0BBE4417}" type="presOf" srcId="{0EAF29D4-421E-4A05-9673-56DDAC2F4FCD}" destId="{CD03AC43-7176-4FB8-8534-9917A2978394}" srcOrd="0" destOrd="0" presId="urn:microsoft.com/office/officeart/2005/8/layout/hList1"/>
    <dgm:cxn modelId="{713E559E-610D-4205-ABA2-996D298E37AC}" srcId="{7103322A-E5B7-4F85-96DD-6442067B1B4C}" destId="{C9437003-4AF7-45BA-83B2-1512A0FFFB51}" srcOrd="2" destOrd="0" parTransId="{6D39A29E-BE12-48EC-98AF-5C6812A1678E}" sibTransId="{65000722-B071-4145-B7CB-7C75AFBF697D}"/>
    <dgm:cxn modelId="{84A432A2-94B4-45C6-A418-97EB92D8D340}" srcId="{F5CB6245-BCBD-4DB1-BAB2-36E79133D025}" destId="{0EAF29D4-421E-4A05-9673-56DDAC2F4FCD}" srcOrd="0" destOrd="0" parTransId="{169D8E23-8BEB-4DEB-AFC2-FDCBFC82FD00}" sibTransId="{D661B990-F614-4520-AB92-5530A4100F5B}"/>
    <dgm:cxn modelId="{5FE5A5A3-678A-45C4-9076-F27EABFFF438}" type="presOf" srcId="{3438722F-4887-47ED-BE8E-BD9DB2EF3A14}" destId="{A9D2BFD8-B898-4A74-92FD-03E0D0668EE7}" srcOrd="0" destOrd="2" presId="urn:microsoft.com/office/officeart/2005/8/layout/hList1"/>
    <dgm:cxn modelId="{0B22A9A5-89D5-4C9C-B81B-4E41A2A960A7}" srcId="{36762FEA-6611-4664-9F81-AD70029799F8}" destId="{820D9E06-0D07-47E4-86C2-691DCB9B3D40}" srcOrd="1" destOrd="0" parTransId="{90CA6FC9-5BE8-4589-9BB8-E7748162C45E}" sibTransId="{AC2A57B5-6646-4C24-8153-A621465F3759}"/>
    <dgm:cxn modelId="{FC4696A9-80F2-462E-B9CB-31B6443DD76B}" srcId="{36762FEA-6611-4664-9F81-AD70029799F8}" destId="{2A15B0FF-A8E5-46E2-8DE9-3E81CEB92673}" srcOrd="2" destOrd="0" parTransId="{E669CCEC-6B1E-4FD6-8C92-BA78672F3E28}" sibTransId="{D0D62C89-2EA2-4DFE-BF82-0751AEF4D6DF}"/>
    <dgm:cxn modelId="{16EEB6AC-C83C-494E-A78B-564A684B1EBC}" type="presOf" srcId="{C9437003-4AF7-45BA-83B2-1512A0FFFB51}" destId="{DE7CF07B-5351-4FD9-B787-64AF8741F4D5}" srcOrd="0" destOrd="2" presId="urn:microsoft.com/office/officeart/2005/8/layout/hList1"/>
    <dgm:cxn modelId="{0695ACAD-CA8B-442B-98B7-48B3D5346EF3}" srcId="{F5CB6245-BCBD-4DB1-BAB2-36E79133D025}" destId="{CB630DE1-E119-4223-A363-0E1860EE0995}" srcOrd="4" destOrd="0" parTransId="{046CD76D-6005-4928-861B-33824E9E6D48}" sibTransId="{DCC01E2C-3EE3-4525-B6B8-0711CE41562A}"/>
    <dgm:cxn modelId="{4C266AAE-B413-4AB3-A1A2-32C91CEBE024}" srcId="{7D771A19-EA61-4AA2-A472-3B79CCBB7CD7}" destId="{DDAA156F-E080-4E74-854C-3445C56A1163}" srcOrd="5" destOrd="0" parTransId="{6310B4E0-69AF-4DDF-8E3D-A7B4B67B9626}" sibTransId="{51AB7AAE-CF68-43F4-9FC0-2C51EEE61496}"/>
    <dgm:cxn modelId="{B6D74DB0-C7D9-4DBC-A05A-45A24C8B9F9C}" type="presOf" srcId="{1321066F-B031-42E7-A733-B3CE4D50941A}" destId="{A9D2BFD8-B898-4A74-92FD-03E0D0668EE7}" srcOrd="0" destOrd="4" presId="urn:microsoft.com/office/officeart/2005/8/layout/hList1"/>
    <dgm:cxn modelId="{F3B11AB3-823D-4517-8F62-178A6321902E}" srcId="{860D3176-4BBE-4548-A22E-E6B0383FF833}" destId="{5D5BC853-58CD-4602-B4B2-06046049B9B2}" srcOrd="4" destOrd="0" parTransId="{F4E8A9D6-0668-4BD8-98AA-06BE7ABA0F4F}" sibTransId="{D700BD10-217F-4D22-8073-41CA885D0A89}"/>
    <dgm:cxn modelId="{6430A2BB-FF83-4C9A-B8FD-59ABC4AACB68}" srcId="{327FD61C-770B-4143-BFE4-8B451B2D6800}" destId="{05BE3C1C-3F92-4011-A72C-216E30D8D11C}" srcOrd="4" destOrd="0" parTransId="{AEB8DF24-4A63-4EB7-A922-A5BF4E1C7919}" sibTransId="{6A006A61-A71F-4089-AD82-286248028956}"/>
    <dgm:cxn modelId="{EADDECBD-C55D-4555-8174-3A522EDF5070}" srcId="{860D3176-4BBE-4548-A22E-E6B0383FF833}" destId="{7D771A19-EA61-4AA2-A472-3B79CCBB7CD7}" srcOrd="0" destOrd="0" parTransId="{29B2B27C-42A5-4E65-863E-0CE6B63BE8A9}" sibTransId="{1B4F9E18-E884-4F87-A75F-EA6F92411154}"/>
    <dgm:cxn modelId="{FB8966C4-44A6-466C-817B-D64E433A2705}" srcId="{327FD61C-770B-4143-BFE4-8B451B2D6800}" destId="{A2781199-86AB-4D0C-959B-0926D2D0C1CA}" srcOrd="3" destOrd="0" parTransId="{6899E0A0-0747-4A4C-93F6-755E43B5045A}" sibTransId="{1E61FF2C-1029-45F0-8863-9F3BDFD96882}"/>
    <dgm:cxn modelId="{1E0605C5-BFB3-4886-A228-FE3DEEDB960A}" type="presOf" srcId="{E5A4D116-1686-48B0-90D3-5FE41DBC5E75}" destId="{91887C31-3F21-4F59-A802-6EB497B6F5D5}" srcOrd="0" destOrd="5" presId="urn:microsoft.com/office/officeart/2005/8/layout/hList1"/>
    <dgm:cxn modelId="{E87FE6C5-022E-42E1-BB43-DF2757E9350D}" type="presOf" srcId="{9C3B6F20-E5DB-401F-BB1F-6D7D59E278E9}" destId="{DE7CF07B-5351-4FD9-B787-64AF8741F4D5}" srcOrd="0" destOrd="3" presId="urn:microsoft.com/office/officeart/2005/8/layout/hList1"/>
    <dgm:cxn modelId="{A9D338C6-61C0-4E90-AE5C-73FE1988648D}" type="presOf" srcId="{A010A34C-5BC4-4E1A-B335-C7A554285D4D}" destId="{E4BEEAAC-8C87-4079-8854-CFC1C5B6749A}" srcOrd="0" destOrd="4" presId="urn:microsoft.com/office/officeart/2005/8/layout/hList1"/>
    <dgm:cxn modelId="{FDCCD4C6-4A91-4A91-A39B-4BC95CCFFE5D}" srcId="{327FD61C-770B-4143-BFE4-8B451B2D6800}" destId="{9EE5B63E-1547-4DC8-AA99-FDD17CF5FF59}" srcOrd="2" destOrd="0" parTransId="{425C0DD3-A5C9-45B2-AD2C-E48BAB8AB51E}" sibTransId="{08FD99EC-77CC-4D9B-8AC3-10A87B1CA7FE}"/>
    <dgm:cxn modelId="{021DFBC6-3233-433D-8F7C-AEE3CADA5629}" srcId="{5D5BC853-58CD-4602-B4B2-06046049B9B2}" destId="{2DB5C96F-CCA0-48B8-B445-15878209B7AB}" srcOrd="1" destOrd="0" parTransId="{4D395B30-1E13-42F5-9069-EB5CF739EF92}" sibTransId="{A7E7D7F9-13E6-4CC4-A29F-7FF4F9DC2523}"/>
    <dgm:cxn modelId="{AA78DED6-86F4-423C-A8D7-12A54148344A}" type="presOf" srcId="{A2781199-86AB-4D0C-959B-0926D2D0C1CA}" destId="{91887C31-3F21-4F59-A802-6EB497B6F5D5}" srcOrd="0" destOrd="3" presId="urn:microsoft.com/office/officeart/2005/8/layout/hList1"/>
    <dgm:cxn modelId="{C08FC3DC-5562-441D-B62A-1EECB663E29F}" type="presOf" srcId="{59E8B02D-329B-4EC8-9560-68E3EFB23B7B}" destId="{A9D2BFD8-B898-4A74-92FD-03E0D0668EE7}" srcOrd="0" destOrd="0" presId="urn:microsoft.com/office/officeart/2005/8/layout/hList1"/>
    <dgm:cxn modelId="{70488CE0-D978-4E51-BB22-6D8AE97A99F0}" srcId="{36762FEA-6611-4664-9F81-AD70029799F8}" destId="{C3E253AC-5CDB-49CE-8BCD-DB85471ED48A}" srcOrd="3" destOrd="0" parTransId="{F1A919D5-FFB6-4194-A138-FCB5DD6E73BB}" sibTransId="{A6428F07-F0A2-4674-84FF-919EF5F78A90}"/>
    <dgm:cxn modelId="{8956CEE1-5525-4150-991C-60E6FFD22301}" srcId="{F5CB6245-BCBD-4DB1-BAB2-36E79133D025}" destId="{4FD26043-F3E2-40B4-B278-4E86B20F675A}" srcOrd="3" destOrd="0" parTransId="{B156AAA4-B76A-4BCB-96A4-DB709F5D2685}" sibTransId="{CA337564-7EB0-4DA9-AFB3-A0C11C821479}"/>
    <dgm:cxn modelId="{B3EEFFE4-8986-403D-9F51-ADBB8905EAD6}" type="presOf" srcId="{4C3E180F-E366-446D-9866-190316241EB6}" destId="{91887C31-3F21-4F59-A802-6EB497B6F5D5}" srcOrd="0" destOrd="6" presId="urn:microsoft.com/office/officeart/2005/8/layout/hList1"/>
    <dgm:cxn modelId="{ACFB6FE7-4536-4775-AA23-7E27453188DA}" srcId="{7103322A-E5B7-4F85-96DD-6442067B1B4C}" destId="{2BDDF895-0A15-4312-B107-91540A8230CC}" srcOrd="1" destOrd="0" parTransId="{59775D6F-542C-487C-8635-BFFD9A4A9CE5}" sibTransId="{5BED3892-0668-4541-B78E-0607FDB53C78}"/>
    <dgm:cxn modelId="{C3DA30E8-FF24-477A-8E42-C3620636702E}" type="presOf" srcId="{7F90478E-0EC3-471A-A092-1E40E5459B44}" destId="{DE7CF07B-5351-4FD9-B787-64AF8741F4D5}" srcOrd="0" destOrd="0" presId="urn:microsoft.com/office/officeart/2005/8/layout/hList1"/>
    <dgm:cxn modelId="{5BC35DE8-C8ED-49EE-8CB8-DE4A8C91DD31}" type="presOf" srcId="{A1C39CCA-FE19-4BBD-9549-C0152F239075}" destId="{DE7CF07B-5351-4FD9-B787-64AF8741F4D5}" srcOrd="0" destOrd="4" presId="urn:microsoft.com/office/officeart/2005/8/layout/hList1"/>
    <dgm:cxn modelId="{37400BEB-FD2D-4952-B5EF-C14438FC6A35}" type="presOf" srcId="{5D5BC853-58CD-4602-B4B2-06046049B9B2}" destId="{32663D66-CAF2-4A54-AD37-AD10747D62F7}" srcOrd="0" destOrd="0" presId="urn:microsoft.com/office/officeart/2005/8/layout/hList1"/>
    <dgm:cxn modelId="{7DDE7FEE-4D09-405B-9B21-C863DDF9DEE7}" type="presOf" srcId="{9F023F5C-23DA-4D53-A6AE-B3BD6095C0CB}" destId="{A9D2BFD8-B898-4A74-92FD-03E0D0668EE7}" srcOrd="0" destOrd="3" presId="urn:microsoft.com/office/officeart/2005/8/layout/hList1"/>
    <dgm:cxn modelId="{E82765F0-7F01-44AC-B292-87C096D2E24C}" type="presOf" srcId="{36762FEA-6611-4664-9F81-AD70029799F8}" destId="{0D484DF0-3B98-4099-9220-4D5BA170CF17}" srcOrd="0" destOrd="0" presId="urn:microsoft.com/office/officeart/2005/8/layout/hList1"/>
    <dgm:cxn modelId="{BB265BF3-4A8B-4BFB-982B-8CC18FFFA081}" type="presOf" srcId="{BD24DA64-2D48-4EDE-8E30-0AA042F02DE1}" destId="{CD03AC43-7176-4FB8-8534-9917A2978394}" srcOrd="0" destOrd="2" presId="urn:microsoft.com/office/officeart/2005/8/layout/hList1"/>
    <dgm:cxn modelId="{7642B4F4-7AD6-40CD-8EF0-C3644E6526CB}" type="presOf" srcId="{2DB5C96F-CCA0-48B8-B445-15878209B7AB}" destId="{E4BEEAAC-8C87-4079-8854-CFC1C5B6749A}" srcOrd="0" destOrd="1" presId="urn:microsoft.com/office/officeart/2005/8/layout/hList1"/>
    <dgm:cxn modelId="{939211F5-1940-4051-8CB2-5E797C28ED06}" type="presOf" srcId="{7103322A-E5B7-4F85-96DD-6442067B1B4C}" destId="{4D41F74B-113F-48E1-B004-887B39E63FCC}" srcOrd="0" destOrd="0" presId="urn:microsoft.com/office/officeart/2005/8/layout/hList1"/>
    <dgm:cxn modelId="{8CC0DAF5-899D-4E6D-BBF1-48061C6F5A45}" type="presOf" srcId="{D25706BC-C376-4156-BC2B-E93A8E2BD45A}" destId="{A9D2BFD8-B898-4A74-92FD-03E0D0668EE7}" srcOrd="0" destOrd="6" presId="urn:microsoft.com/office/officeart/2005/8/layout/hList1"/>
    <dgm:cxn modelId="{AFF31BF6-2133-4140-9955-0F833A263D66}" type="presOf" srcId="{F2533696-B961-43B3-98AE-F56C817B0DF3}" destId="{91887C31-3F21-4F59-A802-6EB497B6F5D5}" srcOrd="0" destOrd="1" presId="urn:microsoft.com/office/officeart/2005/8/layout/hList1"/>
    <dgm:cxn modelId="{21A9D8F7-4270-49EA-A45D-78A2C9C75D86}" type="presOf" srcId="{4FD26043-F3E2-40B4-B278-4E86B20F675A}" destId="{CD03AC43-7176-4FB8-8534-9917A2978394}" srcOrd="0" destOrd="3" presId="urn:microsoft.com/office/officeart/2005/8/layout/hList1"/>
    <dgm:cxn modelId="{860B12F8-667D-43D4-8FBE-4D8FD83EC6E9}" srcId="{860D3176-4BBE-4548-A22E-E6B0383FF833}" destId="{F5CB6245-BCBD-4DB1-BAB2-36E79133D025}" srcOrd="1" destOrd="0" parTransId="{76563DC0-3324-47C6-B39E-B7DE56AFCF99}" sibTransId="{BBF6093D-F13D-4DCD-B2D5-CA5CA451F908}"/>
    <dgm:cxn modelId="{5599FCF8-335A-4273-9838-775EEB7D454A}" srcId="{36762FEA-6611-4664-9F81-AD70029799F8}" destId="{D45D6ECA-DE22-4412-B035-CD9012331ACA}" srcOrd="0" destOrd="0" parTransId="{67E82A28-5EFD-4C98-97F0-7CF28CD04D83}" sibTransId="{FB31B341-E894-4BBB-8307-1EB0D390CEAE}"/>
    <dgm:cxn modelId="{6F18C7FC-FBB1-4B86-8527-EB219FE177EC}" srcId="{F5CB6245-BCBD-4DB1-BAB2-36E79133D025}" destId="{051B1726-4CE1-476A-88EB-E00FE67AA512}" srcOrd="1" destOrd="0" parTransId="{145697E2-B6B8-4892-9E82-4751A750E4FC}" sibTransId="{F5AB5B9F-C004-4C15-A439-ABEC27EF2D82}"/>
    <dgm:cxn modelId="{C0723E23-8CE4-417D-8E40-4076D78B6B36}" type="presParOf" srcId="{DBCD612D-FEB4-4944-A094-E9F0960A8DAD}" destId="{662EDD94-4D56-4046-AE0A-468F6FA72B1F}" srcOrd="0" destOrd="0" presId="urn:microsoft.com/office/officeart/2005/8/layout/hList1"/>
    <dgm:cxn modelId="{3BD7D75B-C196-4EDE-BB90-D98258795EA1}" type="presParOf" srcId="{662EDD94-4D56-4046-AE0A-468F6FA72B1F}" destId="{899F9C6C-723F-4B00-A81B-F34246E9B372}" srcOrd="0" destOrd="0" presId="urn:microsoft.com/office/officeart/2005/8/layout/hList1"/>
    <dgm:cxn modelId="{343EE1E1-28A0-407C-97D0-7E18E83EF403}" type="presParOf" srcId="{662EDD94-4D56-4046-AE0A-468F6FA72B1F}" destId="{A9D2BFD8-B898-4A74-92FD-03E0D0668EE7}" srcOrd="1" destOrd="0" presId="urn:microsoft.com/office/officeart/2005/8/layout/hList1"/>
    <dgm:cxn modelId="{D15D732F-D3F5-49DA-8D2A-C8616289F392}" type="presParOf" srcId="{DBCD612D-FEB4-4944-A094-E9F0960A8DAD}" destId="{991D3020-A3A0-4A7A-81DB-6BE0D9017761}" srcOrd="1" destOrd="0" presId="urn:microsoft.com/office/officeart/2005/8/layout/hList1"/>
    <dgm:cxn modelId="{C9E7A1EA-BDF5-46B4-B05A-7A1DE9523086}" type="presParOf" srcId="{DBCD612D-FEB4-4944-A094-E9F0960A8DAD}" destId="{866E33AE-445F-4C9F-9F4F-D177A1141E24}" srcOrd="2" destOrd="0" presId="urn:microsoft.com/office/officeart/2005/8/layout/hList1"/>
    <dgm:cxn modelId="{A95D090C-FAC6-4F23-9182-A931DE78CD39}" type="presParOf" srcId="{866E33AE-445F-4C9F-9F4F-D177A1141E24}" destId="{9F59402A-21A8-4DB6-B6D0-7BDF16544E97}" srcOrd="0" destOrd="0" presId="urn:microsoft.com/office/officeart/2005/8/layout/hList1"/>
    <dgm:cxn modelId="{EB383DA5-6071-48FE-ABBF-2549942528C7}" type="presParOf" srcId="{866E33AE-445F-4C9F-9F4F-D177A1141E24}" destId="{CD03AC43-7176-4FB8-8534-9917A2978394}" srcOrd="1" destOrd="0" presId="urn:microsoft.com/office/officeart/2005/8/layout/hList1"/>
    <dgm:cxn modelId="{E4610BE8-28C3-4715-9884-C0E1A7595A3C}" type="presParOf" srcId="{DBCD612D-FEB4-4944-A094-E9F0960A8DAD}" destId="{84D30DBD-D025-449C-91DF-4DDAA09D2D43}" srcOrd="3" destOrd="0" presId="urn:microsoft.com/office/officeart/2005/8/layout/hList1"/>
    <dgm:cxn modelId="{23BE1E32-2040-4187-83FE-C40A3E3F98B1}" type="presParOf" srcId="{DBCD612D-FEB4-4944-A094-E9F0960A8DAD}" destId="{356B3806-7D89-4569-9A53-BA4B04A4C2BB}" srcOrd="4" destOrd="0" presId="urn:microsoft.com/office/officeart/2005/8/layout/hList1"/>
    <dgm:cxn modelId="{F81299CE-1ECD-4BCA-B04D-05798C83603B}" type="presParOf" srcId="{356B3806-7D89-4569-9A53-BA4B04A4C2BB}" destId="{0D484DF0-3B98-4099-9220-4D5BA170CF17}" srcOrd="0" destOrd="0" presId="urn:microsoft.com/office/officeart/2005/8/layout/hList1"/>
    <dgm:cxn modelId="{34C78203-080D-46AF-BBCC-2243017039BB}" type="presParOf" srcId="{356B3806-7D89-4569-9A53-BA4B04A4C2BB}" destId="{72597B3B-8434-4CBB-B9B3-E5F84C6F4B4A}" srcOrd="1" destOrd="0" presId="urn:microsoft.com/office/officeart/2005/8/layout/hList1"/>
    <dgm:cxn modelId="{193E129E-BCBB-4DE7-8EBB-C8E535CC8901}" type="presParOf" srcId="{DBCD612D-FEB4-4944-A094-E9F0960A8DAD}" destId="{7C14857C-1DC8-43BE-B250-E24001369240}" srcOrd="5" destOrd="0" presId="urn:microsoft.com/office/officeart/2005/8/layout/hList1"/>
    <dgm:cxn modelId="{A21BBCF0-EBCE-4881-A59D-DD95A99F85D9}" type="presParOf" srcId="{DBCD612D-FEB4-4944-A094-E9F0960A8DAD}" destId="{4FBE6407-8124-4E88-8875-380E2B7EC75D}" srcOrd="6" destOrd="0" presId="urn:microsoft.com/office/officeart/2005/8/layout/hList1"/>
    <dgm:cxn modelId="{27BBA224-91C7-4CA5-9D7B-B19009A2F142}" type="presParOf" srcId="{4FBE6407-8124-4E88-8875-380E2B7EC75D}" destId="{C2920DDD-FB0A-431D-BD1D-331650F4152F}" srcOrd="0" destOrd="0" presId="urn:microsoft.com/office/officeart/2005/8/layout/hList1"/>
    <dgm:cxn modelId="{C0630D4D-E0B7-451B-98A9-FB9BDF843E32}" type="presParOf" srcId="{4FBE6407-8124-4E88-8875-380E2B7EC75D}" destId="{91887C31-3F21-4F59-A802-6EB497B6F5D5}" srcOrd="1" destOrd="0" presId="urn:microsoft.com/office/officeart/2005/8/layout/hList1"/>
    <dgm:cxn modelId="{EAA833BE-E424-4725-85F2-017487F07D02}" type="presParOf" srcId="{DBCD612D-FEB4-4944-A094-E9F0960A8DAD}" destId="{9546BB2F-28C5-4857-9310-C78D8CF81E08}" srcOrd="7" destOrd="0" presId="urn:microsoft.com/office/officeart/2005/8/layout/hList1"/>
    <dgm:cxn modelId="{0678EADA-4C3D-4F5D-B5AA-76FD2AE06C73}" type="presParOf" srcId="{DBCD612D-FEB4-4944-A094-E9F0960A8DAD}" destId="{CAF91AC2-31C2-4EA9-8D6B-A6AB3B4BA99C}" srcOrd="8" destOrd="0" presId="urn:microsoft.com/office/officeart/2005/8/layout/hList1"/>
    <dgm:cxn modelId="{B4B32E6E-964F-46EB-B548-DEB0212EA837}" type="presParOf" srcId="{CAF91AC2-31C2-4EA9-8D6B-A6AB3B4BA99C}" destId="{32663D66-CAF2-4A54-AD37-AD10747D62F7}" srcOrd="0" destOrd="0" presId="urn:microsoft.com/office/officeart/2005/8/layout/hList1"/>
    <dgm:cxn modelId="{A3BBD76F-A3F6-4B9A-8E2A-9078F5250BAF}" type="presParOf" srcId="{CAF91AC2-31C2-4EA9-8D6B-A6AB3B4BA99C}" destId="{E4BEEAAC-8C87-4079-8854-CFC1C5B6749A}" srcOrd="1" destOrd="0" presId="urn:microsoft.com/office/officeart/2005/8/layout/hList1"/>
    <dgm:cxn modelId="{EB3650E1-36AB-4C18-82C1-5F84CF907B58}" type="presParOf" srcId="{DBCD612D-FEB4-4944-A094-E9F0960A8DAD}" destId="{B727BF1C-BA29-4C46-9961-0570DB48D495}" srcOrd="9" destOrd="0" presId="urn:microsoft.com/office/officeart/2005/8/layout/hList1"/>
    <dgm:cxn modelId="{650EB6FD-9C82-4A09-A913-3F6918937B9D}" type="presParOf" srcId="{DBCD612D-FEB4-4944-A094-E9F0960A8DAD}" destId="{C64AB3FA-D50D-4471-B147-223B1BD85C1D}" srcOrd="10" destOrd="0" presId="urn:microsoft.com/office/officeart/2005/8/layout/hList1"/>
    <dgm:cxn modelId="{39991DE1-A8E8-40C0-8EB3-FACDD88F9635}" type="presParOf" srcId="{C64AB3FA-D50D-4471-B147-223B1BD85C1D}" destId="{4D41F74B-113F-48E1-B004-887B39E63FCC}" srcOrd="0" destOrd="0" presId="urn:microsoft.com/office/officeart/2005/8/layout/hList1"/>
    <dgm:cxn modelId="{BA140335-7C4A-492C-A4A4-E080C144008D}" type="presParOf" srcId="{C64AB3FA-D50D-4471-B147-223B1BD85C1D}" destId="{DE7CF07B-5351-4FD9-B787-64AF8741F4D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512AD4-8680-480C-86CE-45DBEFD5CF2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NZ"/>
        </a:p>
      </dgm:t>
    </dgm:pt>
    <dgm:pt modelId="{EC86FB6C-1D55-491A-B33B-693870F449F3}">
      <dgm:prSet phldrT="[Text]"/>
      <dgm:spPr/>
      <dgm:t>
        <a:bodyPr/>
        <a:lstStyle/>
        <a:p>
          <a:r>
            <a:rPr lang="mi-NZ"/>
            <a:t>Ethnicity – often the safe and independent collection is mentioned</a:t>
          </a:r>
          <a:endParaRPr lang="en-NZ"/>
        </a:p>
      </dgm:t>
    </dgm:pt>
    <dgm:pt modelId="{9197C9B0-AB38-43D9-B3B1-885B8C73F869}" type="parTrans" cxnId="{DDE99819-D5B3-454C-A82D-0655C71F3B6A}">
      <dgm:prSet/>
      <dgm:spPr/>
      <dgm:t>
        <a:bodyPr/>
        <a:lstStyle/>
        <a:p>
          <a:endParaRPr lang="en-NZ"/>
        </a:p>
      </dgm:t>
    </dgm:pt>
    <dgm:pt modelId="{428B4C67-34BF-4F23-AE16-28E7B7753B2C}" type="sibTrans" cxnId="{DDE99819-D5B3-454C-A82D-0655C71F3B6A}">
      <dgm:prSet/>
      <dgm:spPr/>
      <dgm:t>
        <a:bodyPr/>
        <a:lstStyle/>
        <a:p>
          <a:endParaRPr lang="en-NZ"/>
        </a:p>
      </dgm:t>
    </dgm:pt>
    <dgm:pt modelId="{7D4261C1-107B-4249-8380-BDFA778328CE}">
      <dgm:prSet/>
      <dgm:spPr/>
      <dgm:t>
        <a:bodyPr/>
        <a:lstStyle/>
        <a:p>
          <a:r>
            <a:rPr lang="mi-NZ"/>
            <a:t>Concern about key population variables not in admin data (iwi, rainbow, level 4 ethnicity).</a:t>
          </a:r>
        </a:p>
      </dgm:t>
    </dgm:pt>
    <dgm:pt modelId="{4896D987-B006-4351-88DE-5027B96CCC85}" type="parTrans" cxnId="{D15FF66B-E64E-4A0E-B253-59A3F3E6B9E2}">
      <dgm:prSet/>
      <dgm:spPr/>
      <dgm:t>
        <a:bodyPr/>
        <a:lstStyle/>
        <a:p>
          <a:endParaRPr lang="en-NZ"/>
        </a:p>
      </dgm:t>
    </dgm:pt>
    <dgm:pt modelId="{15697FD2-AC54-4C03-BB39-183171642268}" type="sibTrans" cxnId="{D15FF66B-E64E-4A0E-B253-59A3F3E6B9E2}">
      <dgm:prSet/>
      <dgm:spPr/>
      <dgm:t>
        <a:bodyPr/>
        <a:lstStyle/>
        <a:p>
          <a:endParaRPr lang="en-NZ"/>
        </a:p>
      </dgm:t>
    </dgm:pt>
    <dgm:pt modelId="{E59850FC-4D71-404D-92F0-AEAF537A722C}">
      <dgm:prSet/>
      <dgm:spPr/>
      <dgm:t>
        <a:bodyPr/>
        <a:lstStyle/>
        <a:p>
          <a:r>
            <a:rPr lang="mi-NZ"/>
            <a:t>Appetite for increased timeliness.</a:t>
          </a:r>
        </a:p>
      </dgm:t>
    </dgm:pt>
    <dgm:pt modelId="{B96A30F9-7838-45CC-82F5-AD5F449DFE3F}" type="parTrans" cxnId="{0D248A27-83E2-41EB-9695-3C5B616B5A89}">
      <dgm:prSet/>
      <dgm:spPr/>
      <dgm:t>
        <a:bodyPr/>
        <a:lstStyle/>
        <a:p>
          <a:endParaRPr lang="en-NZ"/>
        </a:p>
      </dgm:t>
    </dgm:pt>
    <dgm:pt modelId="{FE5F572F-0816-407D-81F6-2F3162DBE19D}" type="sibTrans" cxnId="{0D248A27-83E2-41EB-9695-3C5B616B5A89}">
      <dgm:prSet/>
      <dgm:spPr/>
      <dgm:t>
        <a:bodyPr/>
        <a:lstStyle/>
        <a:p>
          <a:endParaRPr lang="en-NZ"/>
        </a:p>
      </dgm:t>
    </dgm:pt>
    <dgm:pt modelId="{32EF63CA-BF67-480A-B5F2-0DC9D2489577}">
      <dgm:prSet/>
      <dgm:spPr/>
      <dgm:t>
        <a:bodyPr/>
        <a:lstStyle/>
        <a:p>
          <a:r>
            <a:rPr lang="mi-NZ"/>
            <a:t>Wary of losing detailed information (e.g. small ethnic populations, health research, multi-dimensions)</a:t>
          </a:r>
        </a:p>
      </dgm:t>
    </dgm:pt>
    <dgm:pt modelId="{3CFBB841-5F19-41A0-BF5C-F583C2052A35}" type="parTrans" cxnId="{47F71E28-C91D-4E66-B0F1-A1B17EFB4FE3}">
      <dgm:prSet/>
      <dgm:spPr/>
      <dgm:t>
        <a:bodyPr/>
        <a:lstStyle/>
        <a:p>
          <a:endParaRPr lang="en-NZ"/>
        </a:p>
      </dgm:t>
    </dgm:pt>
    <dgm:pt modelId="{2447F03E-25CA-469A-9C0C-45A32DD08C50}" type="sibTrans" cxnId="{47F71E28-C91D-4E66-B0F1-A1B17EFB4FE3}">
      <dgm:prSet/>
      <dgm:spPr/>
      <dgm:t>
        <a:bodyPr/>
        <a:lstStyle/>
        <a:p>
          <a:endParaRPr lang="en-NZ"/>
        </a:p>
      </dgm:t>
    </dgm:pt>
    <dgm:pt modelId="{B184A051-CD84-4B2D-8751-527B2003CB89}">
      <dgm:prSet/>
      <dgm:spPr/>
      <dgm:t>
        <a:bodyPr/>
        <a:lstStyle/>
        <a:p>
          <a:r>
            <a:rPr lang="mi-NZ"/>
            <a:t>Concern about the need to calibrate the system.</a:t>
          </a:r>
        </a:p>
      </dgm:t>
    </dgm:pt>
    <dgm:pt modelId="{A08C9689-5D8D-46B5-AFA7-F4D0396D85C9}" type="parTrans" cxnId="{DFB414F3-528E-4E66-A2D0-3913F1089A89}">
      <dgm:prSet/>
      <dgm:spPr/>
      <dgm:t>
        <a:bodyPr/>
        <a:lstStyle/>
        <a:p>
          <a:endParaRPr lang="en-NZ"/>
        </a:p>
      </dgm:t>
    </dgm:pt>
    <dgm:pt modelId="{EF8C590C-15BA-4B1E-B360-640A38D4A39B}" type="sibTrans" cxnId="{DFB414F3-528E-4E66-A2D0-3913F1089A89}">
      <dgm:prSet/>
      <dgm:spPr/>
      <dgm:t>
        <a:bodyPr/>
        <a:lstStyle/>
        <a:p>
          <a:endParaRPr lang="en-NZ"/>
        </a:p>
      </dgm:t>
    </dgm:pt>
    <dgm:pt modelId="{8A1B215E-AEEC-4821-A283-08B9A08DCB22}">
      <dgm:prSet/>
      <dgm:spPr/>
      <dgm:t>
        <a:bodyPr/>
        <a:lstStyle/>
        <a:p>
          <a:r>
            <a:rPr lang="mi-NZ"/>
            <a:t>Lots of research papers – missed a trick publishing an overview tech paper.</a:t>
          </a:r>
        </a:p>
      </dgm:t>
    </dgm:pt>
    <dgm:pt modelId="{B3FC1CE2-6301-4A48-A628-C757F9ACB674}" type="parTrans" cxnId="{F9212D1E-294E-401F-9148-59C9B61CC1F1}">
      <dgm:prSet/>
      <dgm:spPr/>
      <dgm:t>
        <a:bodyPr/>
        <a:lstStyle/>
        <a:p>
          <a:endParaRPr lang="en-NZ"/>
        </a:p>
      </dgm:t>
    </dgm:pt>
    <dgm:pt modelId="{AC7847B0-1D27-488D-92B7-83CFE7B6F586}" type="sibTrans" cxnId="{F9212D1E-294E-401F-9148-59C9B61CC1F1}">
      <dgm:prSet/>
      <dgm:spPr/>
      <dgm:t>
        <a:bodyPr/>
        <a:lstStyle/>
        <a:p>
          <a:endParaRPr lang="en-NZ"/>
        </a:p>
      </dgm:t>
    </dgm:pt>
    <dgm:pt modelId="{95460D46-857E-470A-9724-30BC8D509821}" type="pres">
      <dgm:prSet presAssocID="{D7512AD4-8680-480C-86CE-45DBEFD5CF20}" presName="diagram" presStyleCnt="0">
        <dgm:presLayoutVars>
          <dgm:dir/>
          <dgm:resizeHandles val="exact"/>
        </dgm:presLayoutVars>
      </dgm:prSet>
      <dgm:spPr/>
    </dgm:pt>
    <dgm:pt modelId="{055DCD70-89F8-4805-9E74-A9467A636599}" type="pres">
      <dgm:prSet presAssocID="{EC86FB6C-1D55-491A-B33B-693870F449F3}" presName="node" presStyleLbl="node1" presStyleIdx="0" presStyleCnt="6">
        <dgm:presLayoutVars>
          <dgm:bulletEnabled val="1"/>
        </dgm:presLayoutVars>
      </dgm:prSet>
      <dgm:spPr/>
    </dgm:pt>
    <dgm:pt modelId="{5DBD4ED4-2E86-4395-92BA-3677F2C7CFF1}" type="pres">
      <dgm:prSet presAssocID="{428B4C67-34BF-4F23-AE16-28E7B7753B2C}" presName="sibTrans" presStyleCnt="0"/>
      <dgm:spPr/>
    </dgm:pt>
    <dgm:pt modelId="{57C82BD7-95E7-4691-948D-1D76E3D7C43A}" type="pres">
      <dgm:prSet presAssocID="{7D4261C1-107B-4249-8380-BDFA778328CE}" presName="node" presStyleLbl="node1" presStyleIdx="1" presStyleCnt="6">
        <dgm:presLayoutVars>
          <dgm:bulletEnabled val="1"/>
        </dgm:presLayoutVars>
      </dgm:prSet>
      <dgm:spPr/>
    </dgm:pt>
    <dgm:pt modelId="{DAD17EF8-7805-4950-ACB5-30D93FDCF8D0}" type="pres">
      <dgm:prSet presAssocID="{15697FD2-AC54-4C03-BB39-183171642268}" presName="sibTrans" presStyleCnt="0"/>
      <dgm:spPr/>
    </dgm:pt>
    <dgm:pt modelId="{6A8D5808-1B8A-4ACA-BA1E-9B09160EC8A3}" type="pres">
      <dgm:prSet presAssocID="{E59850FC-4D71-404D-92F0-AEAF537A722C}" presName="node" presStyleLbl="node1" presStyleIdx="2" presStyleCnt="6">
        <dgm:presLayoutVars>
          <dgm:bulletEnabled val="1"/>
        </dgm:presLayoutVars>
      </dgm:prSet>
      <dgm:spPr/>
    </dgm:pt>
    <dgm:pt modelId="{3A2AA372-05F0-40D2-BB48-9F9E10E5FBE5}" type="pres">
      <dgm:prSet presAssocID="{FE5F572F-0816-407D-81F6-2F3162DBE19D}" presName="sibTrans" presStyleCnt="0"/>
      <dgm:spPr/>
    </dgm:pt>
    <dgm:pt modelId="{0D386870-9798-46C2-A31C-3924B690E2C5}" type="pres">
      <dgm:prSet presAssocID="{32EF63CA-BF67-480A-B5F2-0DC9D2489577}" presName="node" presStyleLbl="node1" presStyleIdx="3" presStyleCnt="6">
        <dgm:presLayoutVars>
          <dgm:bulletEnabled val="1"/>
        </dgm:presLayoutVars>
      </dgm:prSet>
      <dgm:spPr/>
    </dgm:pt>
    <dgm:pt modelId="{F98C2DAC-76A2-4636-B9AA-7CB9E9D843A9}" type="pres">
      <dgm:prSet presAssocID="{2447F03E-25CA-469A-9C0C-45A32DD08C50}" presName="sibTrans" presStyleCnt="0"/>
      <dgm:spPr/>
    </dgm:pt>
    <dgm:pt modelId="{4F89BD3B-127A-49A3-A67B-6B85F5BCBA0B}" type="pres">
      <dgm:prSet presAssocID="{B184A051-CD84-4B2D-8751-527B2003CB89}" presName="node" presStyleLbl="node1" presStyleIdx="4" presStyleCnt="6">
        <dgm:presLayoutVars>
          <dgm:bulletEnabled val="1"/>
        </dgm:presLayoutVars>
      </dgm:prSet>
      <dgm:spPr/>
    </dgm:pt>
    <dgm:pt modelId="{EE802251-B900-4C0C-9B3E-264EA112BB7D}" type="pres">
      <dgm:prSet presAssocID="{EF8C590C-15BA-4B1E-B360-640A38D4A39B}" presName="sibTrans" presStyleCnt="0"/>
      <dgm:spPr/>
    </dgm:pt>
    <dgm:pt modelId="{6EDEE14F-04D9-4031-8DD9-E4370C4E426D}" type="pres">
      <dgm:prSet presAssocID="{8A1B215E-AEEC-4821-A283-08B9A08DCB22}" presName="node" presStyleLbl="node1" presStyleIdx="5" presStyleCnt="6">
        <dgm:presLayoutVars>
          <dgm:bulletEnabled val="1"/>
        </dgm:presLayoutVars>
      </dgm:prSet>
      <dgm:spPr/>
    </dgm:pt>
  </dgm:ptLst>
  <dgm:cxnLst>
    <dgm:cxn modelId="{91D8530E-749D-46E9-BD7F-06FA81C3E156}" type="presOf" srcId="{32EF63CA-BF67-480A-B5F2-0DC9D2489577}" destId="{0D386870-9798-46C2-A31C-3924B690E2C5}" srcOrd="0" destOrd="0" presId="urn:microsoft.com/office/officeart/2005/8/layout/default"/>
    <dgm:cxn modelId="{DDE99819-D5B3-454C-A82D-0655C71F3B6A}" srcId="{D7512AD4-8680-480C-86CE-45DBEFD5CF20}" destId="{EC86FB6C-1D55-491A-B33B-693870F449F3}" srcOrd="0" destOrd="0" parTransId="{9197C9B0-AB38-43D9-B3B1-885B8C73F869}" sibTransId="{428B4C67-34BF-4F23-AE16-28E7B7753B2C}"/>
    <dgm:cxn modelId="{F9212D1E-294E-401F-9148-59C9B61CC1F1}" srcId="{D7512AD4-8680-480C-86CE-45DBEFD5CF20}" destId="{8A1B215E-AEEC-4821-A283-08B9A08DCB22}" srcOrd="5" destOrd="0" parTransId="{B3FC1CE2-6301-4A48-A628-C757F9ACB674}" sibTransId="{AC7847B0-1D27-488D-92B7-83CFE7B6F586}"/>
    <dgm:cxn modelId="{0D248A27-83E2-41EB-9695-3C5B616B5A89}" srcId="{D7512AD4-8680-480C-86CE-45DBEFD5CF20}" destId="{E59850FC-4D71-404D-92F0-AEAF537A722C}" srcOrd="2" destOrd="0" parTransId="{B96A30F9-7838-45CC-82F5-AD5F449DFE3F}" sibTransId="{FE5F572F-0816-407D-81F6-2F3162DBE19D}"/>
    <dgm:cxn modelId="{47F71E28-C91D-4E66-B0F1-A1B17EFB4FE3}" srcId="{D7512AD4-8680-480C-86CE-45DBEFD5CF20}" destId="{32EF63CA-BF67-480A-B5F2-0DC9D2489577}" srcOrd="3" destOrd="0" parTransId="{3CFBB841-5F19-41A0-BF5C-F583C2052A35}" sibTransId="{2447F03E-25CA-469A-9C0C-45A32DD08C50}"/>
    <dgm:cxn modelId="{3FB2C436-4F2C-4C90-B79E-6748DB68A192}" type="presOf" srcId="{D7512AD4-8680-480C-86CE-45DBEFD5CF20}" destId="{95460D46-857E-470A-9724-30BC8D509821}" srcOrd="0" destOrd="0" presId="urn:microsoft.com/office/officeart/2005/8/layout/default"/>
    <dgm:cxn modelId="{D15FF66B-E64E-4A0E-B253-59A3F3E6B9E2}" srcId="{D7512AD4-8680-480C-86CE-45DBEFD5CF20}" destId="{7D4261C1-107B-4249-8380-BDFA778328CE}" srcOrd="1" destOrd="0" parTransId="{4896D987-B006-4351-88DE-5027B96CCC85}" sibTransId="{15697FD2-AC54-4C03-BB39-183171642268}"/>
    <dgm:cxn modelId="{41DD6C4D-8EE4-4AE4-97BE-C76603E146B4}" type="presOf" srcId="{B184A051-CD84-4B2D-8751-527B2003CB89}" destId="{4F89BD3B-127A-49A3-A67B-6B85F5BCBA0B}" srcOrd="0" destOrd="0" presId="urn:microsoft.com/office/officeart/2005/8/layout/default"/>
    <dgm:cxn modelId="{D226A46D-055A-484C-97E4-A36F22B683CB}" type="presOf" srcId="{E59850FC-4D71-404D-92F0-AEAF537A722C}" destId="{6A8D5808-1B8A-4ACA-BA1E-9B09160EC8A3}" srcOrd="0" destOrd="0" presId="urn:microsoft.com/office/officeart/2005/8/layout/default"/>
    <dgm:cxn modelId="{5850BD6E-D036-45AD-89F2-F079EE531EF1}" type="presOf" srcId="{8A1B215E-AEEC-4821-A283-08B9A08DCB22}" destId="{6EDEE14F-04D9-4031-8DD9-E4370C4E426D}" srcOrd="0" destOrd="0" presId="urn:microsoft.com/office/officeart/2005/8/layout/default"/>
    <dgm:cxn modelId="{03D2807D-F519-4DA0-A9B2-14DD491B5D1D}" type="presOf" srcId="{EC86FB6C-1D55-491A-B33B-693870F449F3}" destId="{055DCD70-89F8-4805-9E74-A9467A636599}" srcOrd="0" destOrd="0" presId="urn:microsoft.com/office/officeart/2005/8/layout/default"/>
    <dgm:cxn modelId="{4560E0B1-C39B-46CD-B00E-0F8326874811}" type="presOf" srcId="{7D4261C1-107B-4249-8380-BDFA778328CE}" destId="{57C82BD7-95E7-4691-948D-1D76E3D7C43A}" srcOrd="0" destOrd="0" presId="urn:microsoft.com/office/officeart/2005/8/layout/default"/>
    <dgm:cxn modelId="{DFB414F3-528E-4E66-A2D0-3913F1089A89}" srcId="{D7512AD4-8680-480C-86CE-45DBEFD5CF20}" destId="{B184A051-CD84-4B2D-8751-527B2003CB89}" srcOrd="4" destOrd="0" parTransId="{A08C9689-5D8D-46B5-AFA7-F4D0396D85C9}" sibTransId="{EF8C590C-15BA-4B1E-B360-640A38D4A39B}"/>
    <dgm:cxn modelId="{01441450-0BF2-4815-9EA1-3AE64555ABDC}" type="presParOf" srcId="{95460D46-857E-470A-9724-30BC8D509821}" destId="{055DCD70-89F8-4805-9E74-A9467A636599}" srcOrd="0" destOrd="0" presId="urn:microsoft.com/office/officeart/2005/8/layout/default"/>
    <dgm:cxn modelId="{373A4C0C-A67B-4BC1-BBCD-61253DB9D4BD}" type="presParOf" srcId="{95460D46-857E-470A-9724-30BC8D509821}" destId="{5DBD4ED4-2E86-4395-92BA-3677F2C7CFF1}" srcOrd="1" destOrd="0" presId="urn:microsoft.com/office/officeart/2005/8/layout/default"/>
    <dgm:cxn modelId="{269C0104-8940-4455-815B-A81A611ECC03}" type="presParOf" srcId="{95460D46-857E-470A-9724-30BC8D509821}" destId="{57C82BD7-95E7-4691-948D-1D76E3D7C43A}" srcOrd="2" destOrd="0" presId="urn:microsoft.com/office/officeart/2005/8/layout/default"/>
    <dgm:cxn modelId="{99B56C52-B20D-460C-B48D-83202C4CECDC}" type="presParOf" srcId="{95460D46-857E-470A-9724-30BC8D509821}" destId="{DAD17EF8-7805-4950-ACB5-30D93FDCF8D0}" srcOrd="3" destOrd="0" presId="urn:microsoft.com/office/officeart/2005/8/layout/default"/>
    <dgm:cxn modelId="{FAACE3BA-36E3-4115-9587-B1BDEA21A852}" type="presParOf" srcId="{95460D46-857E-470A-9724-30BC8D509821}" destId="{6A8D5808-1B8A-4ACA-BA1E-9B09160EC8A3}" srcOrd="4" destOrd="0" presId="urn:microsoft.com/office/officeart/2005/8/layout/default"/>
    <dgm:cxn modelId="{F1915DCB-2AF0-4350-810E-F2A5E9B5CFE4}" type="presParOf" srcId="{95460D46-857E-470A-9724-30BC8D509821}" destId="{3A2AA372-05F0-40D2-BB48-9F9E10E5FBE5}" srcOrd="5" destOrd="0" presId="urn:microsoft.com/office/officeart/2005/8/layout/default"/>
    <dgm:cxn modelId="{1D214A5F-51B0-4B32-BD91-4731D22C04CB}" type="presParOf" srcId="{95460D46-857E-470A-9724-30BC8D509821}" destId="{0D386870-9798-46C2-A31C-3924B690E2C5}" srcOrd="6" destOrd="0" presId="urn:microsoft.com/office/officeart/2005/8/layout/default"/>
    <dgm:cxn modelId="{C32A74DD-E675-4337-9F61-0CAA8A5FCBD3}" type="presParOf" srcId="{95460D46-857E-470A-9724-30BC8D509821}" destId="{F98C2DAC-76A2-4636-B9AA-7CB9E9D843A9}" srcOrd="7" destOrd="0" presId="urn:microsoft.com/office/officeart/2005/8/layout/default"/>
    <dgm:cxn modelId="{24E3D957-D89D-40F9-B62F-8633F0C7FC02}" type="presParOf" srcId="{95460D46-857E-470A-9724-30BC8D509821}" destId="{4F89BD3B-127A-49A3-A67B-6B85F5BCBA0B}" srcOrd="8" destOrd="0" presId="urn:microsoft.com/office/officeart/2005/8/layout/default"/>
    <dgm:cxn modelId="{E0A9BC3C-A65C-44FD-B68D-C13B861D2269}" type="presParOf" srcId="{95460D46-857E-470A-9724-30BC8D509821}" destId="{EE802251-B900-4C0C-9B3E-264EA112BB7D}" srcOrd="9" destOrd="0" presId="urn:microsoft.com/office/officeart/2005/8/layout/default"/>
    <dgm:cxn modelId="{700FCD5E-1D39-431D-AD81-625706B89D9C}" type="presParOf" srcId="{95460D46-857E-470A-9724-30BC8D509821}" destId="{6EDEE14F-04D9-4031-8DD9-E4370C4E426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4E293C-AD38-469B-A5AD-7E7438CE2F1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NZ"/>
        </a:p>
      </dgm:t>
    </dgm:pt>
    <dgm:pt modelId="{E870EB54-B00F-4BE9-A7D6-5CB9E04287C0}">
      <dgm:prSet phldrT="[Text]" custT="1"/>
      <dgm:spPr/>
      <dgm:t>
        <a:bodyPr/>
        <a:lstStyle/>
        <a:p>
          <a:r>
            <a:rPr lang="en-NZ" sz="1800" b="1"/>
            <a:t>Timeliness</a:t>
          </a:r>
          <a:endParaRPr lang="en-NZ" sz="1400"/>
        </a:p>
      </dgm:t>
    </dgm:pt>
    <dgm:pt modelId="{4AF0550E-0A16-46AC-B27E-784F8DC24552}" type="parTrans" cxnId="{FA2B644B-75BC-4844-83D5-DAF03315EB90}">
      <dgm:prSet/>
      <dgm:spPr/>
      <dgm:t>
        <a:bodyPr/>
        <a:lstStyle/>
        <a:p>
          <a:endParaRPr lang="en-NZ"/>
        </a:p>
      </dgm:t>
    </dgm:pt>
    <dgm:pt modelId="{D54D62CB-2FA8-4E9C-967E-D577EEC5A90B}" type="sibTrans" cxnId="{FA2B644B-75BC-4844-83D5-DAF03315EB90}">
      <dgm:prSet/>
      <dgm:spPr/>
      <dgm:t>
        <a:bodyPr/>
        <a:lstStyle/>
        <a:p>
          <a:endParaRPr lang="en-NZ"/>
        </a:p>
      </dgm:t>
    </dgm:pt>
    <dgm:pt modelId="{4178C67C-9EA4-4EE6-BAF7-4FDC8B3F7DBC}">
      <dgm:prSet phldrT="[Text]" custT="1"/>
      <dgm:spPr/>
      <dgm:t>
        <a:bodyPr/>
        <a:lstStyle/>
        <a:p>
          <a:r>
            <a:rPr lang="en-NZ" sz="1800" b="1"/>
            <a:t>Accessibility</a:t>
          </a:r>
          <a:endParaRPr lang="en-NZ" sz="1400"/>
        </a:p>
      </dgm:t>
    </dgm:pt>
    <dgm:pt modelId="{5867B158-AF40-44BC-B49F-FD9ED7988255}" type="parTrans" cxnId="{9D388E29-671B-4B09-AD45-CE4D02FF423C}">
      <dgm:prSet/>
      <dgm:spPr/>
      <dgm:t>
        <a:bodyPr/>
        <a:lstStyle/>
        <a:p>
          <a:endParaRPr lang="en-NZ"/>
        </a:p>
      </dgm:t>
    </dgm:pt>
    <dgm:pt modelId="{77AF4449-238F-4E2A-9F86-D03560DDCA76}" type="sibTrans" cxnId="{9D388E29-671B-4B09-AD45-CE4D02FF423C}">
      <dgm:prSet/>
      <dgm:spPr/>
      <dgm:t>
        <a:bodyPr/>
        <a:lstStyle/>
        <a:p>
          <a:endParaRPr lang="en-NZ"/>
        </a:p>
      </dgm:t>
    </dgm:pt>
    <dgm:pt modelId="{02190EA1-C7B5-48BF-8873-FE9FD0630212}">
      <dgm:prSet phldrT="[Text]" custT="1"/>
      <dgm:spPr/>
      <dgm:t>
        <a:bodyPr/>
        <a:lstStyle/>
        <a:p>
          <a:r>
            <a:rPr lang="en-NZ" sz="1800" b="1"/>
            <a:t>Consistency/coherency</a:t>
          </a:r>
          <a:endParaRPr lang="en-NZ" sz="1800"/>
        </a:p>
      </dgm:t>
    </dgm:pt>
    <dgm:pt modelId="{7C83F7D0-CE45-4DC2-8E1C-4F5EDF2050D7}" type="parTrans" cxnId="{77161F30-8AEA-4BBD-A3E8-851A66A8BCDD}">
      <dgm:prSet/>
      <dgm:spPr/>
      <dgm:t>
        <a:bodyPr/>
        <a:lstStyle/>
        <a:p>
          <a:endParaRPr lang="en-NZ"/>
        </a:p>
      </dgm:t>
    </dgm:pt>
    <dgm:pt modelId="{0C87A510-6452-4DA3-AB2B-E227208558FF}" type="sibTrans" cxnId="{77161F30-8AEA-4BBD-A3E8-851A66A8BCDD}">
      <dgm:prSet/>
      <dgm:spPr/>
      <dgm:t>
        <a:bodyPr/>
        <a:lstStyle/>
        <a:p>
          <a:endParaRPr lang="en-NZ"/>
        </a:p>
      </dgm:t>
    </dgm:pt>
    <dgm:pt modelId="{3D5DE156-01FE-4366-93C3-D37896B05C28}">
      <dgm:prSet phldrT="[Text]" custT="1"/>
      <dgm:spPr/>
      <dgm:t>
        <a:bodyPr/>
        <a:lstStyle/>
        <a:p>
          <a:r>
            <a:rPr lang="en-NZ" sz="1100">
              <a:solidFill>
                <a:schemeClr val="bg1">
                  <a:lumMod val="50000"/>
                </a:schemeClr>
              </a:solidFill>
            </a:rPr>
            <a:t>Source data and statistical techniques are sound and statistical outputs sufficiently portray the reality they are designed to represent.</a:t>
          </a:r>
          <a:endParaRPr lang="en-NZ" sz="1100"/>
        </a:p>
      </dgm:t>
    </dgm:pt>
    <dgm:pt modelId="{A89AFC6A-7CF5-47D7-83B2-D622613A4EF0}" type="parTrans" cxnId="{C0467BBE-7B77-4AEC-96CE-F99CDCC85418}">
      <dgm:prSet/>
      <dgm:spPr/>
      <dgm:t>
        <a:bodyPr/>
        <a:lstStyle/>
        <a:p>
          <a:endParaRPr lang="en-NZ"/>
        </a:p>
      </dgm:t>
    </dgm:pt>
    <dgm:pt modelId="{CC9856BA-0DEE-40B7-8456-5E45E8ADE2C6}" type="sibTrans" cxnId="{C0467BBE-7B77-4AEC-96CE-F99CDCC85418}">
      <dgm:prSet/>
      <dgm:spPr/>
      <dgm:t>
        <a:bodyPr/>
        <a:lstStyle/>
        <a:p>
          <a:endParaRPr lang="en-NZ"/>
        </a:p>
      </dgm:t>
    </dgm:pt>
    <dgm:pt modelId="{90F6DED2-88DC-4918-B64F-1E148477D55F}">
      <dgm:prSet phldrT="[Text]" custT="1"/>
      <dgm:spPr/>
      <dgm:t>
        <a:bodyPr/>
        <a:lstStyle/>
        <a:p>
          <a:r>
            <a:rPr lang="en-NZ" sz="1100">
              <a:solidFill>
                <a:schemeClr val="bg1">
                  <a:lumMod val="50000"/>
                </a:schemeClr>
              </a:solidFill>
            </a:rPr>
            <a:t>The interpretability of statistical information reflects the availability of supplementary information and metadata necessary to interpret and use it. </a:t>
          </a:r>
          <a:endParaRPr lang="en-NZ" sz="1100"/>
        </a:p>
      </dgm:t>
    </dgm:pt>
    <dgm:pt modelId="{8BA5876D-5216-4590-83BE-A873E9841628}" type="parTrans" cxnId="{9058F30B-BB9B-4A45-9533-6EB109766FD4}">
      <dgm:prSet/>
      <dgm:spPr/>
      <dgm:t>
        <a:bodyPr/>
        <a:lstStyle/>
        <a:p>
          <a:endParaRPr lang="en-NZ"/>
        </a:p>
      </dgm:t>
    </dgm:pt>
    <dgm:pt modelId="{89242C9A-54BE-4B9B-96AB-48ED62119522}" type="sibTrans" cxnId="{9058F30B-BB9B-4A45-9533-6EB109766FD4}">
      <dgm:prSet/>
      <dgm:spPr/>
      <dgm:t>
        <a:bodyPr/>
        <a:lstStyle/>
        <a:p>
          <a:endParaRPr lang="en-NZ"/>
        </a:p>
      </dgm:t>
    </dgm:pt>
    <dgm:pt modelId="{1D97F9B1-D35C-4838-BB27-61F1C27EF2AF}">
      <dgm:prSet phldrT="[Text]" custT="1"/>
      <dgm:spPr/>
      <dgm:t>
        <a:bodyPr/>
        <a:lstStyle/>
        <a:p>
          <a:r>
            <a:rPr lang="en-NZ" sz="1100">
              <a:solidFill>
                <a:schemeClr val="bg1">
                  <a:lumMod val="50000"/>
                </a:schemeClr>
              </a:solidFill>
            </a:rPr>
            <a:t>The census data and information is consistent and coherent within census datasets and metadata, it can be successfully brought together with other statistical data and information within a broad analytical </a:t>
          </a:r>
          <a:endParaRPr lang="en-NZ" sz="1100"/>
        </a:p>
      </dgm:t>
    </dgm:pt>
    <dgm:pt modelId="{B54D5309-D13F-4F64-97F9-7FA5758204B6}" type="parTrans" cxnId="{E077E148-4E6C-45BC-93CD-263A4631A384}">
      <dgm:prSet/>
      <dgm:spPr/>
      <dgm:t>
        <a:bodyPr/>
        <a:lstStyle/>
        <a:p>
          <a:endParaRPr lang="en-NZ"/>
        </a:p>
      </dgm:t>
    </dgm:pt>
    <dgm:pt modelId="{F1FA72DB-6A55-4257-BBC6-1B494DB7BF5E}" type="sibTrans" cxnId="{E077E148-4E6C-45BC-93CD-263A4631A384}">
      <dgm:prSet/>
      <dgm:spPr/>
      <dgm:t>
        <a:bodyPr/>
        <a:lstStyle/>
        <a:p>
          <a:endParaRPr lang="en-NZ"/>
        </a:p>
      </dgm:t>
    </dgm:pt>
    <dgm:pt modelId="{85230C3A-B45A-4D33-BA68-390372F8B43E}">
      <dgm:prSet phldrT="[Text]" custT="1"/>
      <dgm:spPr/>
      <dgm:t>
        <a:bodyPr/>
        <a:lstStyle/>
        <a:p>
          <a:r>
            <a:rPr lang="en-NZ" sz="1100">
              <a:solidFill>
                <a:schemeClr val="bg1">
                  <a:lumMod val="50000"/>
                </a:schemeClr>
              </a:solidFill>
            </a:rPr>
            <a:t>Statistics and information about data (metadata) are presented in a clear and understandable way, they are provided in suitable mediums for access, users are aware of their availability, and they are easily obtained and widely disseminated. </a:t>
          </a:r>
          <a:endParaRPr lang="en-NZ" sz="1100"/>
        </a:p>
      </dgm:t>
    </dgm:pt>
    <dgm:pt modelId="{E2A995B9-E257-4E2D-83D2-C44C906A86A0}" type="parTrans" cxnId="{DA94C1A7-E471-44CE-9B6B-80D3EC996089}">
      <dgm:prSet/>
      <dgm:spPr/>
      <dgm:t>
        <a:bodyPr/>
        <a:lstStyle/>
        <a:p>
          <a:endParaRPr lang="en-NZ"/>
        </a:p>
      </dgm:t>
    </dgm:pt>
    <dgm:pt modelId="{0E279217-3488-4E8C-8BEF-DF87AD8E2CFF}" type="sibTrans" cxnId="{DA94C1A7-E471-44CE-9B6B-80D3EC996089}">
      <dgm:prSet/>
      <dgm:spPr/>
      <dgm:t>
        <a:bodyPr/>
        <a:lstStyle/>
        <a:p>
          <a:endParaRPr lang="en-NZ"/>
        </a:p>
      </dgm:t>
    </dgm:pt>
    <dgm:pt modelId="{3CF98A44-240F-4F3C-8AF3-82A7260F6B6E}">
      <dgm:prSet phldrT="[Text]" custT="1"/>
      <dgm:spPr/>
      <dgm:t>
        <a:bodyPr/>
        <a:lstStyle/>
        <a:p>
          <a:r>
            <a:rPr lang="en-NZ" sz="1100">
              <a:solidFill>
                <a:schemeClr val="bg1">
                  <a:lumMod val="50000"/>
                </a:schemeClr>
              </a:solidFill>
            </a:rPr>
            <a:t>Data are released within a time period that permits the information to be of value to users. </a:t>
          </a:r>
          <a:endParaRPr lang="en-NZ" sz="1100"/>
        </a:p>
      </dgm:t>
    </dgm:pt>
    <dgm:pt modelId="{9A7D606C-4E3D-46AF-A465-480409650B25}" type="parTrans" cxnId="{CD9CA578-71F4-4825-9C4F-F685C546AB22}">
      <dgm:prSet/>
      <dgm:spPr/>
      <dgm:t>
        <a:bodyPr/>
        <a:lstStyle/>
        <a:p>
          <a:endParaRPr lang="en-NZ"/>
        </a:p>
      </dgm:t>
    </dgm:pt>
    <dgm:pt modelId="{F3884CB8-76E1-4ABE-9116-B06731179503}" type="sibTrans" cxnId="{CD9CA578-71F4-4825-9C4F-F685C546AB22}">
      <dgm:prSet/>
      <dgm:spPr/>
      <dgm:t>
        <a:bodyPr/>
        <a:lstStyle/>
        <a:p>
          <a:endParaRPr lang="en-NZ"/>
        </a:p>
      </dgm:t>
    </dgm:pt>
    <dgm:pt modelId="{99831F13-0B7B-4DAB-877F-F5C1E07C4254}">
      <dgm:prSet phldrT="[Text]" custT="1"/>
      <dgm:spPr/>
      <dgm:t>
        <a:bodyPr/>
        <a:lstStyle/>
        <a:p>
          <a:r>
            <a:rPr lang="en-NZ" sz="1800" b="1">
              <a:solidFill>
                <a:srgbClr val="76A93F"/>
              </a:solidFill>
            </a:rPr>
            <a:t>Accuracy</a:t>
          </a:r>
          <a:endParaRPr lang="en-NZ" sz="1400"/>
        </a:p>
      </dgm:t>
    </dgm:pt>
    <dgm:pt modelId="{D964C063-8F2C-4809-B636-8004D7E888CF}" type="sibTrans" cxnId="{B73108FF-4974-43AC-8B74-CB701CD4D4EA}">
      <dgm:prSet/>
      <dgm:spPr/>
      <dgm:t>
        <a:bodyPr/>
        <a:lstStyle/>
        <a:p>
          <a:endParaRPr lang="en-NZ"/>
        </a:p>
      </dgm:t>
    </dgm:pt>
    <dgm:pt modelId="{F99E099C-A4EC-4DB3-B2A9-FC44954A9179}" type="parTrans" cxnId="{B73108FF-4974-43AC-8B74-CB701CD4D4EA}">
      <dgm:prSet/>
      <dgm:spPr/>
      <dgm:t>
        <a:bodyPr/>
        <a:lstStyle/>
        <a:p>
          <a:endParaRPr lang="en-NZ"/>
        </a:p>
      </dgm:t>
    </dgm:pt>
    <dgm:pt modelId="{D1A41057-B573-4814-B010-D69D49AD2642}">
      <dgm:prSet phldrT="[Text]" custT="1"/>
      <dgm:spPr/>
      <dgm:t>
        <a:bodyPr/>
        <a:lstStyle/>
        <a:p>
          <a:r>
            <a:rPr lang="en-NZ" sz="1800" b="1"/>
            <a:t>Interpretability</a:t>
          </a:r>
          <a:endParaRPr lang="en-NZ" sz="1400"/>
        </a:p>
      </dgm:t>
    </dgm:pt>
    <dgm:pt modelId="{C1FF3480-3774-4FAD-AB8F-E687A6FF53DB}" type="sibTrans" cxnId="{D2C411E4-9014-4973-A773-F37260AAA8DF}">
      <dgm:prSet/>
      <dgm:spPr/>
      <dgm:t>
        <a:bodyPr/>
        <a:lstStyle/>
        <a:p>
          <a:endParaRPr lang="en-NZ"/>
        </a:p>
      </dgm:t>
    </dgm:pt>
    <dgm:pt modelId="{390F73A4-7F7D-4065-A12D-C79C73A066C3}" type="parTrans" cxnId="{D2C411E4-9014-4973-A773-F37260AAA8DF}">
      <dgm:prSet/>
      <dgm:spPr/>
      <dgm:t>
        <a:bodyPr/>
        <a:lstStyle/>
        <a:p>
          <a:endParaRPr lang="en-NZ"/>
        </a:p>
      </dgm:t>
    </dgm:pt>
    <dgm:pt modelId="{EEAF7672-AA1F-417C-A605-8A2F665CDC74}">
      <dgm:prSet phldrT="[Text]" custT="1"/>
      <dgm:spPr/>
      <dgm:t>
        <a:bodyPr/>
        <a:lstStyle/>
        <a:p>
          <a:r>
            <a:rPr lang="en-NZ" sz="1800" b="1"/>
            <a:t>Relevance</a:t>
          </a:r>
          <a:endParaRPr lang="en-NZ" sz="1800"/>
        </a:p>
      </dgm:t>
    </dgm:pt>
    <dgm:pt modelId="{C293487A-8C62-4587-88E4-5B97ADAE3784}" type="sibTrans" cxnId="{29958194-B369-4539-A1E4-B3D6EE00F1BA}">
      <dgm:prSet/>
      <dgm:spPr/>
      <dgm:t>
        <a:bodyPr/>
        <a:lstStyle/>
        <a:p>
          <a:endParaRPr lang="en-NZ"/>
        </a:p>
      </dgm:t>
    </dgm:pt>
    <dgm:pt modelId="{8FFB3E70-0C68-487E-8ABC-155E103EBF4C}" type="parTrans" cxnId="{29958194-B369-4539-A1E4-B3D6EE00F1BA}">
      <dgm:prSet/>
      <dgm:spPr/>
      <dgm:t>
        <a:bodyPr/>
        <a:lstStyle/>
        <a:p>
          <a:endParaRPr lang="en-NZ"/>
        </a:p>
      </dgm:t>
    </dgm:pt>
    <dgm:pt modelId="{74F79EFB-CFD5-4603-A404-FE917E330F99}">
      <dgm:prSet phldrT="[Text]" custT="1"/>
      <dgm:spPr/>
      <dgm:t>
        <a:bodyPr/>
        <a:lstStyle/>
        <a:p>
          <a:r>
            <a:rPr lang="en-NZ" sz="1100">
              <a:solidFill>
                <a:schemeClr val="bg1">
                  <a:lumMod val="50000"/>
                </a:schemeClr>
              </a:solidFill>
            </a:rPr>
            <a:t>The relevance of statistical information reflects the degree to which it meets the needs of the users. </a:t>
          </a:r>
          <a:endParaRPr lang="en-NZ" sz="1100"/>
        </a:p>
      </dgm:t>
    </dgm:pt>
    <dgm:pt modelId="{02010EBD-E11F-4166-98D8-CD3158EB928D}" type="sibTrans" cxnId="{07C2782B-F963-4503-B1D0-9482049ED9AA}">
      <dgm:prSet/>
      <dgm:spPr/>
      <dgm:t>
        <a:bodyPr/>
        <a:lstStyle/>
        <a:p>
          <a:endParaRPr lang="en-NZ"/>
        </a:p>
      </dgm:t>
    </dgm:pt>
    <dgm:pt modelId="{2F310945-79E9-4F37-9D46-9ACBBF37C65A}" type="parTrans" cxnId="{07C2782B-F963-4503-B1D0-9482049ED9AA}">
      <dgm:prSet/>
      <dgm:spPr/>
      <dgm:t>
        <a:bodyPr/>
        <a:lstStyle/>
        <a:p>
          <a:endParaRPr lang="en-NZ"/>
        </a:p>
      </dgm:t>
    </dgm:pt>
    <dgm:pt modelId="{CC75E4E3-C303-4915-9FA4-BBF9E1455473}" type="pres">
      <dgm:prSet presAssocID="{EC4E293C-AD38-469B-A5AD-7E7438CE2F1B}" presName="Name0" presStyleCnt="0">
        <dgm:presLayoutVars>
          <dgm:dir/>
          <dgm:resizeHandles val="exact"/>
        </dgm:presLayoutVars>
      </dgm:prSet>
      <dgm:spPr/>
    </dgm:pt>
    <dgm:pt modelId="{0B841B3F-0CC4-4D15-9FF6-447B38478ED1}" type="pres">
      <dgm:prSet presAssocID="{E870EB54-B00F-4BE9-A7D6-5CB9E04287C0}" presName="compNode" presStyleCnt="0"/>
      <dgm:spPr/>
    </dgm:pt>
    <dgm:pt modelId="{CA5CAF46-D63A-43C4-B663-A288DC48AF7C}" type="pres">
      <dgm:prSet presAssocID="{E870EB54-B00F-4BE9-A7D6-5CB9E04287C0}" presName="pictRect" presStyleLbl="node1" presStyleIdx="0" presStyleCnt="6" custScaleX="35478" custScaleY="5149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CFA7A379-DB79-42C3-B489-55A03E8CE324}" type="pres">
      <dgm:prSet presAssocID="{E870EB54-B00F-4BE9-A7D6-5CB9E04287C0}" presName="textRect" presStyleLbl="revTx" presStyleIdx="0" presStyleCnt="6" custLinFactNeighborX="-375" custLinFactNeighborY="-21067">
        <dgm:presLayoutVars>
          <dgm:bulletEnabled val="1"/>
        </dgm:presLayoutVars>
      </dgm:prSet>
      <dgm:spPr/>
    </dgm:pt>
    <dgm:pt modelId="{CF3387D7-0FA3-41E7-A92E-90EBD779D974}" type="pres">
      <dgm:prSet presAssocID="{D54D62CB-2FA8-4E9C-967E-D577EEC5A90B}" presName="sibTrans" presStyleLbl="sibTrans2D1" presStyleIdx="0" presStyleCnt="0"/>
      <dgm:spPr/>
    </dgm:pt>
    <dgm:pt modelId="{7B9A8AF0-325B-4149-98C1-E97AAC81F3DC}" type="pres">
      <dgm:prSet presAssocID="{4178C67C-9EA4-4EE6-BAF7-4FDC8B3F7DBC}" presName="compNode" presStyleCnt="0"/>
      <dgm:spPr/>
    </dgm:pt>
    <dgm:pt modelId="{042809A5-877F-4D46-9E8E-B9E6E918BA60}" type="pres">
      <dgm:prSet presAssocID="{4178C67C-9EA4-4EE6-BAF7-4FDC8B3F7DBC}" presName="pictRect" presStyleLbl="node1" presStyleIdx="1" presStyleCnt="6" custScaleX="35478" custScaleY="5149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02BA28DB-757E-42E9-ACE9-B693ACB91D8C}" type="pres">
      <dgm:prSet presAssocID="{4178C67C-9EA4-4EE6-BAF7-4FDC8B3F7DBC}" presName="textRect" presStyleLbl="revTx" presStyleIdx="1" presStyleCnt="6" custLinFactNeighborX="-375" custLinFactNeighborY="-21067">
        <dgm:presLayoutVars>
          <dgm:bulletEnabled val="1"/>
        </dgm:presLayoutVars>
      </dgm:prSet>
      <dgm:spPr/>
    </dgm:pt>
    <dgm:pt modelId="{BBB50298-ECAC-4E07-AC72-1C61F6C2A6BA}" type="pres">
      <dgm:prSet presAssocID="{77AF4449-238F-4E2A-9F86-D03560DDCA76}" presName="sibTrans" presStyleLbl="sibTrans2D1" presStyleIdx="0" presStyleCnt="0"/>
      <dgm:spPr/>
    </dgm:pt>
    <dgm:pt modelId="{7461BF29-6714-4CCD-89C6-A5E44411DE28}" type="pres">
      <dgm:prSet presAssocID="{02190EA1-C7B5-48BF-8873-FE9FD0630212}" presName="compNode" presStyleCnt="0"/>
      <dgm:spPr/>
    </dgm:pt>
    <dgm:pt modelId="{FB7530C7-8ABB-4DA9-AF55-B852C7171D7E}" type="pres">
      <dgm:prSet presAssocID="{02190EA1-C7B5-48BF-8873-FE9FD0630212}" presName="pictRect" presStyleLbl="node1" presStyleIdx="2" presStyleCnt="6" custScaleX="35478" custScaleY="51492" custLinFactNeighborX="2502"/>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40CECCA1-6012-4F1C-92B7-CB545B2C1713}" type="pres">
      <dgm:prSet presAssocID="{02190EA1-C7B5-48BF-8873-FE9FD0630212}" presName="textRect" presStyleLbl="revTx" presStyleIdx="2" presStyleCnt="6" custLinFactNeighborX="2127" custLinFactNeighborY="-21067">
        <dgm:presLayoutVars>
          <dgm:bulletEnabled val="1"/>
        </dgm:presLayoutVars>
      </dgm:prSet>
      <dgm:spPr/>
    </dgm:pt>
    <dgm:pt modelId="{D64BD8E6-BC7A-4331-A0F0-3B2B92A93EC2}" type="pres">
      <dgm:prSet presAssocID="{0C87A510-6452-4DA3-AB2B-E227208558FF}" presName="sibTrans" presStyleLbl="sibTrans2D1" presStyleIdx="0" presStyleCnt="0"/>
      <dgm:spPr/>
    </dgm:pt>
    <dgm:pt modelId="{0C2B1E31-64E0-47E5-846F-ABE11212B11E}" type="pres">
      <dgm:prSet presAssocID="{99831F13-0B7B-4DAB-877F-F5C1E07C4254}" presName="compNode" presStyleCnt="0"/>
      <dgm:spPr/>
    </dgm:pt>
    <dgm:pt modelId="{58FABFD0-489A-434D-B31B-5B879413DF43}" type="pres">
      <dgm:prSet presAssocID="{99831F13-0B7B-4DAB-877F-F5C1E07C4254}" presName="pictRect" presStyleLbl="node1" presStyleIdx="3" presStyleCnt="6" custScaleX="35478" custScaleY="51492" custLinFactNeighborY="-15875"/>
      <dgm:spPr>
        <a:blipFill dpi="0" rotWithShape="1">
          <a:blip xmlns:r="http://schemas.openxmlformats.org/officeDocument/2006/relationships"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2B7CC04F-B90A-49C5-B2CD-B1FA2EBA7391}" type="pres">
      <dgm:prSet presAssocID="{99831F13-0B7B-4DAB-877F-F5C1E07C4254}" presName="textRect" presStyleLbl="revTx" presStyleIdx="3" presStyleCnt="6" custLinFactNeighborX="-63" custLinFactNeighborY="-53677">
        <dgm:presLayoutVars>
          <dgm:bulletEnabled val="1"/>
        </dgm:presLayoutVars>
      </dgm:prSet>
      <dgm:spPr/>
    </dgm:pt>
    <dgm:pt modelId="{E6FC7E0C-9DAD-4A18-A056-65CA42BA5DDD}" type="pres">
      <dgm:prSet presAssocID="{D964C063-8F2C-4809-B636-8004D7E888CF}" presName="sibTrans" presStyleLbl="sibTrans2D1" presStyleIdx="0" presStyleCnt="0"/>
      <dgm:spPr/>
    </dgm:pt>
    <dgm:pt modelId="{FF6C9CF9-E312-4C73-9C0B-A2CE6B8B2E93}" type="pres">
      <dgm:prSet presAssocID="{EEAF7672-AA1F-417C-A605-8A2F665CDC74}" presName="compNode" presStyleCnt="0"/>
      <dgm:spPr/>
    </dgm:pt>
    <dgm:pt modelId="{999E3AA6-ED5D-4729-9B17-BE5A63589401}" type="pres">
      <dgm:prSet presAssocID="{EEAF7672-AA1F-417C-A605-8A2F665CDC74}" presName="pictRect" presStyleLbl="node1" presStyleIdx="4" presStyleCnt="6" custScaleX="35478" custScaleY="51492" custLinFactNeighborY="-15875"/>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5A1D6C08-F6AC-42F7-B6DE-7112075DB50B}" type="pres">
      <dgm:prSet presAssocID="{EEAF7672-AA1F-417C-A605-8A2F665CDC74}" presName="textRect" presStyleLbl="revTx" presStyleIdx="4" presStyleCnt="6" custLinFactNeighborX="-750" custLinFactNeighborY="-53677">
        <dgm:presLayoutVars>
          <dgm:bulletEnabled val="1"/>
        </dgm:presLayoutVars>
      </dgm:prSet>
      <dgm:spPr/>
    </dgm:pt>
    <dgm:pt modelId="{1ED3C10C-9C5C-4301-9396-93116D4EC3C5}" type="pres">
      <dgm:prSet presAssocID="{C293487A-8C62-4587-88E4-5B97ADAE3784}" presName="sibTrans" presStyleLbl="sibTrans2D1" presStyleIdx="0" presStyleCnt="0"/>
      <dgm:spPr/>
    </dgm:pt>
    <dgm:pt modelId="{CF28F9F1-8128-49B5-8469-609B583E9060}" type="pres">
      <dgm:prSet presAssocID="{D1A41057-B573-4814-B010-D69D49AD2642}" presName="compNode" presStyleCnt="0"/>
      <dgm:spPr/>
    </dgm:pt>
    <dgm:pt modelId="{3C709A97-C52A-4014-89E1-5BDA732FCB1C}" type="pres">
      <dgm:prSet presAssocID="{D1A41057-B573-4814-B010-D69D49AD2642}" presName="pictRect" presStyleLbl="node1" presStyleIdx="5" presStyleCnt="6" custScaleX="35478" custScaleY="51492" custLinFactNeighborX="2502" custLinFactNeighborY="-15875"/>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F71C10E2-3667-426F-8E08-33D2F88FA22C}" type="pres">
      <dgm:prSet presAssocID="{D1A41057-B573-4814-B010-D69D49AD2642}" presName="textRect" presStyleLbl="revTx" presStyleIdx="5" presStyleCnt="6" custLinFactNeighborX="1752" custLinFactNeighborY="-53677">
        <dgm:presLayoutVars>
          <dgm:bulletEnabled val="1"/>
        </dgm:presLayoutVars>
      </dgm:prSet>
      <dgm:spPr/>
    </dgm:pt>
  </dgm:ptLst>
  <dgm:cxnLst>
    <dgm:cxn modelId="{BE658F06-FC9A-4F24-9ECD-B9707A6FF4CD}" type="presOf" srcId="{EEAF7672-AA1F-417C-A605-8A2F665CDC74}" destId="{5A1D6C08-F6AC-42F7-B6DE-7112075DB50B}" srcOrd="0" destOrd="0" presId="urn:microsoft.com/office/officeart/2005/8/layout/pList1"/>
    <dgm:cxn modelId="{9058F30B-BB9B-4A45-9533-6EB109766FD4}" srcId="{D1A41057-B573-4814-B010-D69D49AD2642}" destId="{90F6DED2-88DC-4918-B64F-1E148477D55F}" srcOrd="0" destOrd="0" parTransId="{8BA5876D-5216-4590-83BE-A873E9841628}" sibTransId="{89242C9A-54BE-4B9B-96AB-48ED62119522}"/>
    <dgm:cxn modelId="{FE9A7417-C829-425B-9E51-351961F6B660}" type="presOf" srcId="{90F6DED2-88DC-4918-B64F-1E148477D55F}" destId="{F71C10E2-3667-426F-8E08-33D2F88FA22C}" srcOrd="0" destOrd="1" presId="urn:microsoft.com/office/officeart/2005/8/layout/pList1"/>
    <dgm:cxn modelId="{7764B427-86A1-438D-AE5D-9DDD7291E2F0}" type="presOf" srcId="{E870EB54-B00F-4BE9-A7D6-5CB9E04287C0}" destId="{CFA7A379-DB79-42C3-B489-55A03E8CE324}" srcOrd="0" destOrd="0" presId="urn:microsoft.com/office/officeart/2005/8/layout/pList1"/>
    <dgm:cxn modelId="{9D388E29-671B-4B09-AD45-CE4D02FF423C}" srcId="{EC4E293C-AD38-469B-A5AD-7E7438CE2F1B}" destId="{4178C67C-9EA4-4EE6-BAF7-4FDC8B3F7DBC}" srcOrd="1" destOrd="0" parTransId="{5867B158-AF40-44BC-B49F-FD9ED7988255}" sibTransId="{77AF4449-238F-4E2A-9F86-D03560DDCA76}"/>
    <dgm:cxn modelId="{F6A0AC2A-CAF3-4D7E-A055-99BF8C96D0AF}" type="presOf" srcId="{EC4E293C-AD38-469B-A5AD-7E7438CE2F1B}" destId="{CC75E4E3-C303-4915-9FA4-BBF9E1455473}" srcOrd="0" destOrd="0" presId="urn:microsoft.com/office/officeart/2005/8/layout/pList1"/>
    <dgm:cxn modelId="{07C2782B-F963-4503-B1D0-9482049ED9AA}" srcId="{EEAF7672-AA1F-417C-A605-8A2F665CDC74}" destId="{74F79EFB-CFD5-4603-A404-FE917E330F99}" srcOrd="0" destOrd="0" parTransId="{2F310945-79E9-4F37-9D46-9ACBBF37C65A}" sibTransId="{02010EBD-E11F-4166-98D8-CD3158EB928D}"/>
    <dgm:cxn modelId="{77161F30-8AEA-4BBD-A3E8-851A66A8BCDD}" srcId="{EC4E293C-AD38-469B-A5AD-7E7438CE2F1B}" destId="{02190EA1-C7B5-48BF-8873-FE9FD0630212}" srcOrd="2" destOrd="0" parTransId="{7C83F7D0-CE45-4DC2-8E1C-4F5EDF2050D7}" sibTransId="{0C87A510-6452-4DA3-AB2B-E227208558FF}"/>
    <dgm:cxn modelId="{399B2C32-9D36-4BD2-8616-94A7FB8FAC80}" type="presOf" srcId="{3D5DE156-01FE-4366-93C3-D37896B05C28}" destId="{2B7CC04F-B90A-49C5-B2CD-B1FA2EBA7391}" srcOrd="0" destOrd="1" presId="urn:microsoft.com/office/officeart/2005/8/layout/pList1"/>
    <dgm:cxn modelId="{A7EF4534-05E0-448A-9FAE-E02361DA6350}" type="presOf" srcId="{85230C3A-B45A-4D33-BA68-390372F8B43E}" destId="{02BA28DB-757E-42E9-ACE9-B693ACB91D8C}" srcOrd="0" destOrd="1" presId="urn:microsoft.com/office/officeart/2005/8/layout/pList1"/>
    <dgm:cxn modelId="{B02F055D-07CE-4B81-A369-F9536DAD97D8}" type="presOf" srcId="{3CF98A44-240F-4F3C-8AF3-82A7260F6B6E}" destId="{CFA7A379-DB79-42C3-B489-55A03E8CE324}" srcOrd="0" destOrd="1" presId="urn:microsoft.com/office/officeart/2005/8/layout/pList1"/>
    <dgm:cxn modelId="{E077E148-4E6C-45BC-93CD-263A4631A384}" srcId="{02190EA1-C7B5-48BF-8873-FE9FD0630212}" destId="{1D97F9B1-D35C-4838-BB27-61F1C27EF2AF}" srcOrd="0" destOrd="0" parTransId="{B54D5309-D13F-4F64-97F9-7FA5758204B6}" sibTransId="{F1FA72DB-6A55-4257-BBC6-1B494DB7BF5E}"/>
    <dgm:cxn modelId="{38D55D49-054D-43F0-8B34-9F06D2454BDD}" type="presOf" srcId="{4178C67C-9EA4-4EE6-BAF7-4FDC8B3F7DBC}" destId="{02BA28DB-757E-42E9-ACE9-B693ACB91D8C}" srcOrd="0" destOrd="0" presId="urn:microsoft.com/office/officeart/2005/8/layout/pList1"/>
    <dgm:cxn modelId="{FA2B644B-75BC-4844-83D5-DAF03315EB90}" srcId="{EC4E293C-AD38-469B-A5AD-7E7438CE2F1B}" destId="{E870EB54-B00F-4BE9-A7D6-5CB9E04287C0}" srcOrd="0" destOrd="0" parTransId="{4AF0550E-0A16-46AC-B27E-784F8DC24552}" sibTransId="{D54D62CB-2FA8-4E9C-967E-D577EEC5A90B}"/>
    <dgm:cxn modelId="{1EB4E54B-056E-466E-9488-DE052FC0CE23}" type="presOf" srcId="{02190EA1-C7B5-48BF-8873-FE9FD0630212}" destId="{40CECCA1-6012-4F1C-92B7-CB545B2C1713}" srcOrd="0" destOrd="0" presId="urn:microsoft.com/office/officeart/2005/8/layout/pList1"/>
    <dgm:cxn modelId="{8ADFCC73-EC39-4730-8DF6-21D20A6D9DE5}" type="presOf" srcId="{D1A41057-B573-4814-B010-D69D49AD2642}" destId="{F71C10E2-3667-426F-8E08-33D2F88FA22C}" srcOrd="0" destOrd="0" presId="urn:microsoft.com/office/officeart/2005/8/layout/pList1"/>
    <dgm:cxn modelId="{3F20E273-21D5-4A26-844E-1295F93CA71A}" type="presOf" srcId="{99831F13-0B7B-4DAB-877F-F5C1E07C4254}" destId="{2B7CC04F-B90A-49C5-B2CD-B1FA2EBA7391}" srcOrd="0" destOrd="0" presId="urn:microsoft.com/office/officeart/2005/8/layout/pList1"/>
    <dgm:cxn modelId="{20813977-6FB3-4A0A-B210-F2F864E2A8B7}" type="presOf" srcId="{0C87A510-6452-4DA3-AB2B-E227208558FF}" destId="{D64BD8E6-BC7A-4331-A0F0-3B2B92A93EC2}" srcOrd="0" destOrd="0" presId="urn:microsoft.com/office/officeart/2005/8/layout/pList1"/>
    <dgm:cxn modelId="{CD9CA578-71F4-4825-9C4F-F685C546AB22}" srcId="{E870EB54-B00F-4BE9-A7D6-5CB9E04287C0}" destId="{3CF98A44-240F-4F3C-8AF3-82A7260F6B6E}" srcOrd="0" destOrd="0" parTransId="{9A7D606C-4E3D-46AF-A465-480409650B25}" sibTransId="{F3884CB8-76E1-4ABE-9116-B06731179503}"/>
    <dgm:cxn modelId="{FED4DD7D-5B17-4CEB-834B-486070FA2016}" type="presOf" srcId="{77AF4449-238F-4E2A-9F86-D03560DDCA76}" destId="{BBB50298-ECAC-4E07-AC72-1C61F6C2A6BA}" srcOrd="0" destOrd="0" presId="urn:microsoft.com/office/officeart/2005/8/layout/pList1"/>
    <dgm:cxn modelId="{FD24348C-35E0-4155-9005-26C95E841CB7}" type="presOf" srcId="{74F79EFB-CFD5-4603-A404-FE917E330F99}" destId="{5A1D6C08-F6AC-42F7-B6DE-7112075DB50B}" srcOrd="0" destOrd="1" presId="urn:microsoft.com/office/officeart/2005/8/layout/pList1"/>
    <dgm:cxn modelId="{28582E93-1E25-4C13-A602-F791742A5E2F}" type="presOf" srcId="{D54D62CB-2FA8-4E9C-967E-D577EEC5A90B}" destId="{CF3387D7-0FA3-41E7-A92E-90EBD779D974}" srcOrd="0" destOrd="0" presId="urn:microsoft.com/office/officeart/2005/8/layout/pList1"/>
    <dgm:cxn modelId="{29958194-B369-4539-A1E4-B3D6EE00F1BA}" srcId="{EC4E293C-AD38-469B-A5AD-7E7438CE2F1B}" destId="{EEAF7672-AA1F-417C-A605-8A2F665CDC74}" srcOrd="4" destOrd="0" parTransId="{8FFB3E70-0C68-487E-8ABC-155E103EBF4C}" sibTransId="{C293487A-8C62-4587-88E4-5B97ADAE3784}"/>
    <dgm:cxn modelId="{42F2F398-4CE6-4D0D-B0F7-7317154CA322}" type="presOf" srcId="{D964C063-8F2C-4809-B636-8004D7E888CF}" destId="{E6FC7E0C-9DAD-4A18-A056-65CA42BA5DDD}" srcOrd="0" destOrd="0" presId="urn:microsoft.com/office/officeart/2005/8/layout/pList1"/>
    <dgm:cxn modelId="{ED54429F-B90D-4515-ACAA-88DEA95CD665}" type="presOf" srcId="{1D97F9B1-D35C-4838-BB27-61F1C27EF2AF}" destId="{40CECCA1-6012-4F1C-92B7-CB545B2C1713}" srcOrd="0" destOrd="1" presId="urn:microsoft.com/office/officeart/2005/8/layout/pList1"/>
    <dgm:cxn modelId="{DA94C1A7-E471-44CE-9B6B-80D3EC996089}" srcId="{4178C67C-9EA4-4EE6-BAF7-4FDC8B3F7DBC}" destId="{85230C3A-B45A-4D33-BA68-390372F8B43E}" srcOrd="0" destOrd="0" parTransId="{E2A995B9-E257-4E2D-83D2-C44C906A86A0}" sibTransId="{0E279217-3488-4E8C-8BEF-DF87AD8E2CFF}"/>
    <dgm:cxn modelId="{C0467BBE-7B77-4AEC-96CE-F99CDCC85418}" srcId="{99831F13-0B7B-4DAB-877F-F5C1E07C4254}" destId="{3D5DE156-01FE-4366-93C3-D37896B05C28}" srcOrd="0" destOrd="0" parTransId="{A89AFC6A-7CF5-47D7-83B2-D622613A4EF0}" sibTransId="{CC9856BA-0DEE-40B7-8456-5E45E8ADE2C6}"/>
    <dgm:cxn modelId="{D2C411E4-9014-4973-A773-F37260AAA8DF}" srcId="{EC4E293C-AD38-469B-A5AD-7E7438CE2F1B}" destId="{D1A41057-B573-4814-B010-D69D49AD2642}" srcOrd="5" destOrd="0" parTransId="{390F73A4-7F7D-4065-A12D-C79C73A066C3}" sibTransId="{C1FF3480-3774-4FAD-AB8F-E687A6FF53DB}"/>
    <dgm:cxn modelId="{312537FD-A8B1-47F2-A2F0-47D2C989EE91}" type="presOf" srcId="{C293487A-8C62-4587-88E4-5B97ADAE3784}" destId="{1ED3C10C-9C5C-4301-9396-93116D4EC3C5}" srcOrd="0" destOrd="0" presId="urn:microsoft.com/office/officeart/2005/8/layout/pList1"/>
    <dgm:cxn modelId="{B73108FF-4974-43AC-8B74-CB701CD4D4EA}" srcId="{EC4E293C-AD38-469B-A5AD-7E7438CE2F1B}" destId="{99831F13-0B7B-4DAB-877F-F5C1E07C4254}" srcOrd="3" destOrd="0" parTransId="{F99E099C-A4EC-4DB3-B2A9-FC44954A9179}" sibTransId="{D964C063-8F2C-4809-B636-8004D7E888CF}"/>
    <dgm:cxn modelId="{CFA09959-06E4-4A35-B2E0-2E1BE7D18690}" type="presParOf" srcId="{CC75E4E3-C303-4915-9FA4-BBF9E1455473}" destId="{0B841B3F-0CC4-4D15-9FF6-447B38478ED1}" srcOrd="0" destOrd="0" presId="urn:microsoft.com/office/officeart/2005/8/layout/pList1"/>
    <dgm:cxn modelId="{2179AA4A-3DD1-408D-8261-37ECFB0E9340}" type="presParOf" srcId="{0B841B3F-0CC4-4D15-9FF6-447B38478ED1}" destId="{CA5CAF46-D63A-43C4-B663-A288DC48AF7C}" srcOrd="0" destOrd="0" presId="urn:microsoft.com/office/officeart/2005/8/layout/pList1"/>
    <dgm:cxn modelId="{9362ABD1-9D5F-4A4C-8C62-2577E00FAFEB}" type="presParOf" srcId="{0B841B3F-0CC4-4D15-9FF6-447B38478ED1}" destId="{CFA7A379-DB79-42C3-B489-55A03E8CE324}" srcOrd="1" destOrd="0" presId="urn:microsoft.com/office/officeart/2005/8/layout/pList1"/>
    <dgm:cxn modelId="{C16EDD19-989D-4C48-8A9A-F63484B6CB2D}" type="presParOf" srcId="{CC75E4E3-C303-4915-9FA4-BBF9E1455473}" destId="{CF3387D7-0FA3-41E7-A92E-90EBD779D974}" srcOrd="1" destOrd="0" presId="urn:microsoft.com/office/officeart/2005/8/layout/pList1"/>
    <dgm:cxn modelId="{4A1DB453-C4A3-4137-BC21-726B68E90517}" type="presParOf" srcId="{CC75E4E3-C303-4915-9FA4-BBF9E1455473}" destId="{7B9A8AF0-325B-4149-98C1-E97AAC81F3DC}" srcOrd="2" destOrd="0" presId="urn:microsoft.com/office/officeart/2005/8/layout/pList1"/>
    <dgm:cxn modelId="{029C1898-2D2B-467F-995C-0A0CF258168F}" type="presParOf" srcId="{7B9A8AF0-325B-4149-98C1-E97AAC81F3DC}" destId="{042809A5-877F-4D46-9E8E-B9E6E918BA60}" srcOrd="0" destOrd="0" presId="urn:microsoft.com/office/officeart/2005/8/layout/pList1"/>
    <dgm:cxn modelId="{0755E7B3-7F65-4E68-A476-1196731117A9}" type="presParOf" srcId="{7B9A8AF0-325B-4149-98C1-E97AAC81F3DC}" destId="{02BA28DB-757E-42E9-ACE9-B693ACB91D8C}" srcOrd="1" destOrd="0" presId="urn:microsoft.com/office/officeart/2005/8/layout/pList1"/>
    <dgm:cxn modelId="{70C4256B-4E61-4EE3-B5BA-984301E91EE6}" type="presParOf" srcId="{CC75E4E3-C303-4915-9FA4-BBF9E1455473}" destId="{BBB50298-ECAC-4E07-AC72-1C61F6C2A6BA}" srcOrd="3" destOrd="0" presId="urn:microsoft.com/office/officeart/2005/8/layout/pList1"/>
    <dgm:cxn modelId="{2C9A09A2-CB28-41B1-86BF-3C7C4CE639DD}" type="presParOf" srcId="{CC75E4E3-C303-4915-9FA4-BBF9E1455473}" destId="{7461BF29-6714-4CCD-89C6-A5E44411DE28}" srcOrd="4" destOrd="0" presId="urn:microsoft.com/office/officeart/2005/8/layout/pList1"/>
    <dgm:cxn modelId="{286C25E7-100B-45E0-8E59-0CC2A1843E04}" type="presParOf" srcId="{7461BF29-6714-4CCD-89C6-A5E44411DE28}" destId="{FB7530C7-8ABB-4DA9-AF55-B852C7171D7E}" srcOrd="0" destOrd="0" presId="urn:microsoft.com/office/officeart/2005/8/layout/pList1"/>
    <dgm:cxn modelId="{825E143A-F613-421C-93CE-ACC2E89F054F}" type="presParOf" srcId="{7461BF29-6714-4CCD-89C6-A5E44411DE28}" destId="{40CECCA1-6012-4F1C-92B7-CB545B2C1713}" srcOrd="1" destOrd="0" presId="urn:microsoft.com/office/officeart/2005/8/layout/pList1"/>
    <dgm:cxn modelId="{F8242FD5-92D8-41A6-AC3D-3724F66D3691}" type="presParOf" srcId="{CC75E4E3-C303-4915-9FA4-BBF9E1455473}" destId="{D64BD8E6-BC7A-4331-A0F0-3B2B92A93EC2}" srcOrd="5" destOrd="0" presId="urn:microsoft.com/office/officeart/2005/8/layout/pList1"/>
    <dgm:cxn modelId="{CE531B2F-1C41-43C8-9FF7-6E4238705399}" type="presParOf" srcId="{CC75E4E3-C303-4915-9FA4-BBF9E1455473}" destId="{0C2B1E31-64E0-47E5-846F-ABE11212B11E}" srcOrd="6" destOrd="0" presId="urn:microsoft.com/office/officeart/2005/8/layout/pList1"/>
    <dgm:cxn modelId="{8139DCAC-421D-4E74-816F-CFA2DC57329A}" type="presParOf" srcId="{0C2B1E31-64E0-47E5-846F-ABE11212B11E}" destId="{58FABFD0-489A-434D-B31B-5B879413DF43}" srcOrd="0" destOrd="0" presId="urn:microsoft.com/office/officeart/2005/8/layout/pList1"/>
    <dgm:cxn modelId="{EEAF6315-614D-46EA-9161-BE24B8B4356E}" type="presParOf" srcId="{0C2B1E31-64E0-47E5-846F-ABE11212B11E}" destId="{2B7CC04F-B90A-49C5-B2CD-B1FA2EBA7391}" srcOrd="1" destOrd="0" presId="urn:microsoft.com/office/officeart/2005/8/layout/pList1"/>
    <dgm:cxn modelId="{3DB7E1EA-1E59-4AB0-875D-56E0D3E300BE}" type="presParOf" srcId="{CC75E4E3-C303-4915-9FA4-BBF9E1455473}" destId="{E6FC7E0C-9DAD-4A18-A056-65CA42BA5DDD}" srcOrd="7" destOrd="0" presId="urn:microsoft.com/office/officeart/2005/8/layout/pList1"/>
    <dgm:cxn modelId="{B6F028E7-0F35-4E78-B7D1-D5C619416528}" type="presParOf" srcId="{CC75E4E3-C303-4915-9FA4-BBF9E1455473}" destId="{FF6C9CF9-E312-4C73-9C0B-A2CE6B8B2E93}" srcOrd="8" destOrd="0" presId="urn:microsoft.com/office/officeart/2005/8/layout/pList1"/>
    <dgm:cxn modelId="{428771A6-1371-4EA4-AFA8-192007B8F5D3}" type="presParOf" srcId="{FF6C9CF9-E312-4C73-9C0B-A2CE6B8B2E93}" destId="{999E3AA6-ED5D-4729-9B17-BE5A63589401}" srcOrd="0" destOrd="0" presId="urn:microsoft.com/office/officeart/2005/8/layout/pList1"/>
    <dgm:cxn modelId="{6C76C217-B5CC-410C-8563-441715E3229F}" type="presParOf" srcId="{FF6C9CF9-E312-4C73-9C0B-A2CE6B8B2E93}" destId="{5A1D6C08-F6AC-42F7-B6DE-7112075DB50B}" srcOrd="1" destOrd="0" presId="urn:microsoft.com/office/officeart/2005/8/layout/pList1"/>
    <dgm:cxn modelId="{BFC25996-49FC-4C95-9EFF-B4C542C35D4B}" type="presParOf" srcId="{CC75E4E3-C303-4915-9FA4-BBF9E1455473}" destId="{1ED3C10C-9C5C-4301-9396-93116D4EC3C5}" srcOrd="9" destOrd="0" presId="urn:microsoft.com/office/officeart/2005/8/layout/pList1"/>
    <dgm:cxn modelId="{694CC505-2127-4B32-AF6B-B9102234B24D}" type="presParOf" srcId="{CC75E4E3-C303-4915-9FA4-BBF9E1455473}" destId="{CF28F9F1-8128-49B5-8469-609B583E9060}" srcOrd="10" destOrd="0" presId="urn:microsoft.com/office/officeart/2005/8/layout/pList1"/>
    <dgm:cxn modelId="{7C582980-1D85-4BD2-94D2-8631F6A615A5}" type="presParOf" srcId="{CF28F9F1-8128-49B5-8469-609B583E9060}" destId="{3C709A97-C52A-4014-89E1-5BDA732FCB1C}" srcOrd="0" destOrd="0" presId="urn:microsoft.com/office/officeart/2005/8/layout/pList1"/>
    <dgm:cxn modelId="{B6CC8779-5B89-4FC3-BAFB-39994DDFE6CD}" type="presParOf" srcId="{CF28F9F1-8128-49B5-8469-609B583E9060}" destId="{F71C10E2-3667-426F-8E08-33D2F88FA22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F850B7-98F9-43E8-A2B2-41BD9EF056FA}" type="doc">
      <dgm:prSet loTypeId="urn:microsoft.com/office/officeart/2005/8/layout/equation2" loCatId="process" qsTypeId="urn:microsoft.com/office/officeart/2005/8/quickstyle/simple1" qsCatId="simple" csTypeId="urn:microsoft.com/office/officeart/2005/8/colors/accent1_2" csCatId="accent1" phldr="1"/>
      <dgm:spPr/>
      <dgm:t>
        <a:bodyPr/>
        <a:lstStyle/>
        <a:p>
          <a:endParaRPr lang="en-NZ"/>
        </a:p>
      </dgm:t>
    </dgm:pt>
    <dgm:pt modelId="{59AC8268-D9F7-43A2-A1C5-348F4CE1441D}">
      <dgm:prSet phldrT="[Text]"/>
      <dgm:spPr/>
      <dgm:t>
        <a:bodyPr/>
        <a:lstStyle/>
        <a:p>
          <a:r>
            <a:rPr lang="en-NZ"/>
            <a:t>Coverage: what proportion of the population do we have information for?</a:t>
          </a:r>
        </a:p>
      </dgm:t>
    </dgm:pt>
    <dgm:pt modelId="{D45DFA80-F44E-4D72-81E5-9441CD6A1881}" type="parTrans" cxnId="{17CB6C0F-7CBD-4906-B57B-37A558C8A474}">
      <dgm:prSet/>
      <dgm:spPr/>
      <dgm:t>
        <a:bodyPr/>
        <a:lstStyle/>
        <a:p>
          <a:endParaRPr lang="en-NZ"/>
        </a:p>
      </dgm:t>
    </dgm:pt>
    <dgm:pt modelId="{6C1B8572-5482-4FC1-8280-20D8D4F7E1F1}" type="sibTrans" cxnId="{17CB6C0F-7CBD-4906-B57B-37A558C8A474}">
      <dgm:prSet/>
      <dgm:spPr/>
      <dgm:t>
        <a:bodyPr/>
        <a:lstStyle/>
        <a:p>
          <a:endParaRPr lang="en-NZ"/>
        </a:p>
      </dgm:t>
    </dgm:pt>
    <dgm:pt modelId="{89230A41-6E57-4005-A649-DDAD3F7A4D2A}">
      <dgm:prSet phldrT="[Text]"/>
      <dgm:spPr/>
      <dgm:t>
        <a:bodyPr/>
        <a:lstStyle/>
        <a:p>
          <a:r>
            <a:rPr lang="en-NZ"/>
            <a:t>Non-missing quality: How good is the data that is there?</a:t>
          </a:r>
        </a:p>
      </dgm:t>
    </dgm:pt>
    <dgm:pt modelId="{B71EEA23-FDD0-4C00-BB1D-0DFA98914931}" type="parTrans" cxnId="{2CB4DDE5-C8C3-40D4-B4E1-146194ED866E}">
      <dgm:prSet/>
      <dgm:spPr/>
      <dgm:t>
        <a:bodyPr/>
        <a:lstStyle/>
        <a:p>
          <a:endParaRPr lang="en-NZ"/>
        </a:p>
      </dgm:t>
    </dgm:pt>
    <dgm:pt modelId="{0F18E991-E98C-4F5B-B157-C873D295D8E7}" type="sibTrans" cxnId="{2CB4DDE5-C8C3-40D4-B4E1-146194ED866E}">
      <dgm:prSet/>
      <dgm:spPr/>
      <dgm:t>
        <a:bodyPr/>
        <a:lstStyle/>
        <a:p>
          <a:endParaRPr lang="en-NZ"/>
        </a:p>
      </dgm:t>
    </dgm:pt>
    <dgm:pt modelId="{18296C36-8562-4599-B6B1-F99568C35A9C}">
      <dgm:prSet phldrT="[Text]"/>
      <dgm:spPr/>
      <dgm:t>
        <a:bodyPr/>
        <a:lstStyle/>
        <a:p>
          <a:r>
            <a:rPr lang="en-NZ"/>
            <a:t>combined score</a:t>
          </a:r>
        </a:p>
      </dgm:t>
    </dgm:pt>
    <dgm:pt modelId="{DF31EBE1-B661-40D5-B1DC-E0318F30DD96}" type="parTrans" cxnId="{304C3011-BF69-46A3-BBCE-E4FB96F3B85B}">
      <dgm:prSet/>
      <dgm:spPr/>
      <dgm:t>
        <a:bodyPr/>
        <a:lstStyle/>
        <a:p>
          <a:endParaRPr lang="en-NZ"/>
        </a:p>
      </dgm:t>
    </dgm:pt>
    <dgm:pt modelId="{8193C62A-3E15-420C-9E97-71FD75DD8B11}" type="sibTrans" cxnId="{304C3011-BF69-46A3-BBCE-E4FB96F3B85B}">
      <dgm:prSet/>
      <dgm:spPr/>
      <dgm:t>
        <a:bodyPr/>
        <a:lstStyle/>
        <a:p>
          <a:endParaRPr lang="en-NZ"/>
        </a:p>
      </dgm:t>
    </dgm:pt>
    <dgm:pt modelId="{229D742F-EC64-4680-AF2F-43156B1EC15D}" type="pres">
      <dgm:prSet presAssocID="{39F850B7-98F9-43E8-A2B2-41BD9EF056FA}" presName="Name0" presStyleCnt="0">
        <dgm:presLayoutVars>
          <dgm:dir/>
          <dgm:resizeHandles val="exact"/>
        </dgm:presLayoutVars>
      </dgm:prSet>
      <dgm:spPr/>
    </dgm:pt>
    <dgm:pt modelId="{590958EC-CA31-42EE-8A51-8707489DB737}" type="pres">
      <dgm:prSet presAssocID="{39F850B7-98F9-43E8-A2B2-41BD9EF056FA}" presName="vNodes" presStyleCnt="0"/>
      <dgm:spPr/>
    </dgm:pt>
    <dgm:pt modelId="{883FAC6A-2D63-41DC-BF34-9E336D80BCB3}" type="pres">
      <dgm:prSet presAssocID="{59AC8268-D9F7-43A2-A1C5-348F4CE1441D}" presName="node" presStyleLbl="node1" presStyleIdx="0" presStyleCnt="3">
        <dgm:presLayoutVars>
          <dgm:bulletEnabled val="1"/>
        </dgm:presLayoutVars>
      </dgm:prSet>
      <dgm:spPr/>
    </dgm:pt>
    <dgm:pt modelId="{01EE5DFB-7202-4C36-B1BD-2F83C3CB30C5}" type="pres">
      <dgm:prSet presAssocID="{6C1B8572-5482-4FC1-8280-20D8D4F7E1F1}" presName="spacerT" presStyleCnt="0"/>
      <dgm:spPr/>
    </dgm:pt>
    <dgm:pt modelId="{A2E06F2E-5365-417D-BD4C-0EBDB0CA5EAA}" type="pres">
      <dgm:prSet presAssocID="{6C1B8572-5482-4FC1-8280-20D8D4F7E1F1}" presName="sibTrans" presStyleLbl="sibTrans2D1" presStyleIdx="0" presStyleCnt="2"/>
      <dgm:spPr>
        <a:prstGeom prst="mathMultiply">
          <a:avLst/>
        </a:prstGeom>
      </dgm:spPr>
    </dgm:pt>
    <dgm:pt modelId="{BD16FAA6-10C7-414B-9111-C368D088765F}" type="pres">
      <dgm:prSet presAssocID="{6C1B8572-5482-4FC1-8280-20D8D4F7E1F1}" presName="spacerB" presStyleCnt="0"/>
      <dgm:spPr/>
    </dgm:pt>
    <dgm:pt modelId="{A1C383CA-3C34-4D23-A528-B71ABA6EA06A}" type="pres">
      <dgm:prSet presAssocID="{89230A41-6E57-4005-A649-DDAD3F7A4D2A}" presName="node" presStyleLbl="node1" presStyleIdx="1" presStyleCnt="3">
        <dgm:presLayoutVars>
          <dgm:bulletEnabled val="1"/>
        </dgm:presLayoutVars>
      </dgm:prSet>
      <dgm:spPr/>
    </dgm:pt>
    <dgm:pt modelId="{CB88B6AD-068C-4B6E-B5E9-9E37510FB68B}" type="pres">
      <dgm:prSet presAssocID="{39F850B7-98F9-43E8-A2B2-41BD9EF056FA}" presName="sibTransLast" presStyleLbl="sibTrans2D1" presStyleIdx="1" presStyleCnt="2"/>
      <dgm:spPr/>
    </dgm:pt>
    <dgm:pt modelId="{642CE1F2-F840-48B1-BCCB-1742CFAE9454}" type="pres">
      <dgm:prSet presAssocID="{39F850B7-98F9-43E8-A2B2-41BD9EF056FA}" presName="connectorText" presStyleLbl="sibTrans2D1" presStyleIdx="1" presStyleCnt="2"/>
      <dgm:spPr/>
    </dgm:pt>
    <dgm:pt modelId="{593BC7ED-CECF-48A2-A034-1A1E30A89D12}" type="pres">
      <dgm:prSet presAssocID="{39F850B7-98F9-43E8-A2B2-41BD9EF056FA}" presName="lastNode" presStyleLbl="node1" presStyleIdx="2" presStyleCnt="3">
        <dgm:presLayoutVars>
          <dgm:bulletEnabled val="1"/>
        </dgm:presLayoutVars>
      </dgm:prSet>
      <dgm:spPr/>
    </dgm:pt>
  </dgm:ptLst>
  <dgm:cxnLst>
    <dgm:cxn modelId="{6C068E08-AFCE-4B61-A199-8E26884A4438}" type="presOf" srcId="{6C1B8572-5482-4FC1-8280-20D8D4F7E1F1}" destId="{A2E06F2E-5365-417D-BD4C-0EBDB0CA5EAA}" srcOrd="0" destOrd="0" presId="urn:microsoft.com/office/officeart/2005/8/layout/equation2"/>
    <dgm:cxn modelId="{AEAA900E-4CE6-4F6C-9D3D-E383F7CC32D1}" type="presOf" srcId="{39F850B7-98F9-43E8-A2B2-41BD9EF056FA}" destId="{229D742F-EC64-4680-AF2F-43156B1EC15D}" srcOrd="0" destOrd="0" presId="urn:microsoft.com/office/officeart/2005/8/layout/equation2"/>
    <dgm:cxn modelId="{17CB6C0F-7CBD-4906-B57B-37A558C8A474}" srcId="{39F850B7-98F9-43E8-A2B2-41BD9EF056FA}" destId="{59AC8268-D9F7-43A2-A1C5-348F4CE1441D}" srcOrd="0" destOrd="0" parTransId="{D45DFA80-F44E-4D72-81E5-9441CD6A1881}" sibTransId="{6C1B8572-5482-4FC1-8280-20D8D4F7E1F1}"/>
    <dgm:cxn modelId="{304C3011-BF69-46A3-BBCE-E4FB96F3B85B}" srcId="{39F850B7-98F9-43E8-A2B2-41BD9EF056FA}" destId="{18296C36-8562-4599-B6B1-F99568C35A9C}" srcOrd="2" destOrd="0" parTransId="{DF31EBE1-B661-40D5-B1DC-E0318F30DD96}" sibTransId="{8193C62A-3E15-420C-9E97-71FD75DD8B11}"/>
    <dgm:cxn modelId="{08FAF031-1296-484E-997B-831AACE73549}" type="presOf" srcId="{59AC8268-D9F7-43A2-A1C5-348F4CE1441D}" destId="{883FAC6A-2D63-41DC-BF34-9E336D80BCB3}" srcOrd="0" destOrd="0" presId="urn:microsoft.com/office/officeart/2005/8/layout/equation2"/>
    <dgm:cxn modelId="{4DEC623E-5D7E-4B50-B159-C49682DCB4A8}" type="presOf" srcId="{0F18E991-E98C-4F5B-B157-C873D295D8E7}" destId="{642CE1F2-F840-48B1-BCCB-1742CFAE9454}" srcOrd="1" destOrd="0" presId="urn:microsoft.com/office/officeart/2005/8/layout/equation2"/>
    <dgm:cxn modelId="{24E5564F-6199-4C42-B0A7-10CA1BE22ABF}" type="presOf" srcId="{0F18E991-E98C-4F5B-B157-C873D295D8E7}" destId="{CB88B6AD-068C-4B6E-B5E9-9E37510FB68B}" srcOrd="0" destOrd="0" presId="urn:microsoft.com/office/officeart/2005/8/layout/equation2"/>
    <dgm:cxn modelId="{A7F25955-CD6A-410E-9CA6-86E6CE387EC4}" type="presOf" srcId="{89230A41-6E57-4005-A649-DDAD3F7A4D2A}" destId="{A1C383CA-3C34-4D23-A528-B71ABA6EA06A}" srcOrd="0" destOrd="0" presId="urn:microsoft.com/office/officeart/2005/8/layout/equation2"/>
    <dgm:cxn modelId="{320EE98E-5194-4EF0-AF10-490BD4B47191}" type="presOf" srcId="{18296C36-8562-4599-B6B1-F99568C35A9C}" destId="{593BC7ED-CECF-48A2-A034-1A1E30A89D12}" srcOrd="0" destOrd="0" presId="urn:microsoft.com/office/officeart/2005/8/layout/equation2"/>
    <dgm:cxn modelId="{2CB4DDE5-C8C3-40D4-B4E1-146194ED866E}" srcId="{39F850B7-98F9-43E8-A2B2-41BD9EF056FA}" destId="{89230A41-6E57-4005-A649-DDAD3F7A4D2A}" srcOrd="1" destOrd="0" parTransId="{B71EEA23-FDD0-4C00-BB1D-0DFA98914931}" sibTransId="{0F18E991-E98C-4F5B-B157-C873D295D8E7}"/>
    <dgm:cxn modelId="{9E2653CE-A2BF-48E0-B2B9-7EC02660ACD1}" type="presParOf" srcId="{229D742F-EC64-4680-AF2F-43156B1EC15D}" destId="{590958EC-CA31-42EE-8A51-8707489DB737}" srcOrd="0" destOrd="0" presId="urn:microsoft.com/office/officeart/2005/8/layout/equation2"/>
    <dgm:cxn modelId="{5E9072CF-8446-4AA9-8548-A73F02CD9849}" type="presParOf" srcId="{590958EC-CA31-42EE-8A51-8707489DB737}" destId="{883FAC6A-2D63-41DC-BF34-9E336D80BCB3}" srcOrd="0" destOrd="0" presId="urn:microsoft.com/office/officeart/2005/8/layout/equation2"/>
    <dgm:cxn modelId="{763F2D91-9DED-45E5-B727-E454BC8CA15D}" type="presParOf" srcId="{590958EC-CA31-42EE-8A51-8707489DB737}" destId="{01EE5DFB-7202-4C36-B1BD-2F83C3CB30C5}" srcOrd="1" destOrd="0" presId="urn:microsoft.com/office/officeart/2005/8/layout/equation2"/>
    <dgm:cxn modelId="{86DA85F9-5239-4384-8BC0-BBCE95C28AB4}" type="presParOf" srcId="{590958EC-CA31-42EE-8A51-8707489DB737}" destId="{A2E06F2E-5365-417D-BD4C-0EBDB0CA5EAA}" srcOrd="2" destOrd="0" presId="urn:microsoft.com/office/officeart/2005/8/layout/equation2"/>
    <dgm:cxn modelId="{FFFFE0CA-342C-4E6E-88BC-1732396EAF66}" type="presParOf" srcId="{590958EC-CA31-42EE-8A51-8707489DB737}" destId="{BD16FAA6-10C7-414B-9111-C368D088765F}" srcOrd="3" destOrd="0" presId="urn:microsoft.com/office/officeart/2005/8/layout/equation2"/>
    <dgm:cxn modelId="{B7142349-252A-49D7-B44F-5CFD0A62BB2E}" type="presParOf" srcId="{590958EC-CA31-42EE-8A51-8707489DB737}" destId="{A1C383CA-3C34-4D23-A528-B71ABA6EA06A}" srcOrd="4" destOrd="0" presId="urn:microsoft.com/office/officeart/2005/8/layout/equation2"/>
    <dgm:cxn modelId="{11D5002B-F1FC-403E-B01D-56B37A599AC9}" type="presParOf" srcId="{229D742F-EC64-4680-AF2F-43156B1EC15D}" destId="{CB88B6AD-068C-4B6E-B5E9-9E37510FB68B}" srcOrd="1" destOrd="0" presId="urn:microsoft.com/office/officeart/2005/8/layout/equation2"/>
    <dgm:cxn modelId="{C976C90F-23BB-45F7-BE91-0291EE0BF0FB}" type="presParOf" srcId="{CB88B6AD-068C-4B6E-B5E9-9E37510FB68B}" destId="{642CE1F2-F840-48B1-BCCB-1742CFAE9454}" srcOrd="0" destOrd="0" presId="urn:microsoft.com/office/officeart/2005/8/layout/equation2"/>
    <dgm:cxn modelId="{ADD1A4AD-3314-4103-83D0-BEE2FB6BDCFB}" type="presParOf" srcId="{229D742F-EC64-4680-AF2F-43156B1EC15D}" destId="{593BC7ED-CECF-48A2-A034-1A1E30A89D12}"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3B346-E2D1-478E-8997-DAE0B81B87DE}">
      <dsp:nvSpPr>
        <dsp:cNvPr id="0" name=""/>
        <dsp:cNvSpPr/>
      </dsp:nvSpPr>
      <dsp:spPr>
        <a:xfrm>
          <a:off x="0" y="121253"/>
          <a:ext cx="2531589" cy="15189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NZ" sz="1700" kern="1200"/>
            <a:t>Activity limitations (disability) information that is not captured by the health system</a:t>
          </a:r>
        </a:p>
      </dsp:txBody>
      <dsp:txXfrm>
        <a:off x="0" y="121253"/>
        <a:ext cx="2531589" cy="1518953"/>
      </dsp:txXfrm>
    </dsp:sp>
    <dsp:sp modelId="{58360C7E-954E-4640-9BBA-38BD885DD6B4}">
      <dsp:nvSpPr>
        <dsp:cNvPr id="0" name=""/>
        <dsp:cNvSpPr/>
      </dsp:nvSpPr>
      <dsp:spPr>
        <a:xfrm>
          <a:off x="2784748" y="121253"/>
          <a:ext cx="2531589" cy="151895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NZ" sz="1700" kern="1200"/>
            <a:t>Gender and sexual orientation</a:t>
          </a:r>
        </a:p>
      </dsp:txBody>
      <dsp:txXfrm>
        <a:off x="2784748" y="121253"/>
        <a:ext cx="2531589" cy="1518953"/>
      </dsp:txXfrm>
    </dsp:sp>
    <dsp:sp modelId="{689EE911-0B0C-471F-AF43-80981F5363F6}">
      <dsp:nvSpPr>
        <dsp:cNvPr id="0" name=""/>
        <dsp:cNvSpPr/>
      </dsp:nvSpPr>
      <dsp:spPr>
        <a:xfrm>
          <a:off x="5569496" y="121253"/>
          <a:ext cx="2531589" cy="151895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NZ" sz="1700" kern="1200"/>
            <a:t>Languages spoken</a:t>
          </a:r>
        </a:p>
      </dsp:txBody>
      <dsp:txXfrm>
        <a:off x="5569496" y="121253"/>
        <a:ext cx="2531589" cy="1518953"/>
      </dsp:txXfrm>
    </dsp:sp>
    <dsp:sp modelId="{31E9DA58-CCD1-4E1A-85E7-8820FA9DF063}">
      <dsp:nvSpPr>
        <dsp:cNvPr id="0" name=""/>
        <dsp:cNvSpPr/>
      </dsp:nvSpPr>
      <dsp:spPr>
        <a:xfrm>
          <a:off x="0" y="1893365"/>
          <a:ext cx="2531589" cy="151895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NZ" sz="1700" kern="1200"/>
            <a:t>Religious affiliation</a:t>
          </a:r>
        </a:p>
      </dsp:txBody>
      <dsp:txXfrm>
        <a:off x="0" y="1893365"/>
        <a:ext cx="2531589" cy="1518953"/>
      </dsp:txXfrm>
    </dsp:sp>
    <dsp:sp modelId="{E44CC673-2F61-4A5E-9582-E140BBC8AC45}">
      <dsp:nvSpPr>
        <dsp:cNvPr id="0" name=""/>
        <dsp:cNvSpPr/>
      </dsp:nvSpPr>
      <dsp:spPr>
        <a:xfrm>
          <a:off x="2784748" y="1893365"/>
          <a:ext cx="2531589" cy="151895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NZ" sz="1700" kern="1200"/>
            <a:t>Some work and labour force information (‘unemployed/not in the labour force’, occupation, and unpaid work)</a:t>
          </a:r>
        </a:p>
      </dsp:txBody>
      <dsp:txXfrm>
        <a:off x="2784748" y="1893365"/>
        <a:ext cx="2531589" cy="1518953"/>
      </dsp:txXfrm>
    </dsp:sp>
    <dsp:sp modelId="{C7DF561B-9481-4FCB-B467-FA8F354B632C}">
      <dsp:nvSpPr>
        <dsp:cNvPr id="0" name=""/>
        <dsp:cNvSpPr/>
      </dsp:nvSpPr>
      <dsp:spPr>
        <a:xfrm>
          <a:off x="5569496" y="1893365"/>
          <a:ext cx="2531589" cy="15189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NZ" sz="1700" kern="1200"/>
            <a:t>Iwi affiliation</a:t>
          </a:r>
        </a:p>
      </dsp:txBody>
      <dsp:txXfrm>
        <a:off x="5569496" y="1893365"/>
        <a:ext cx="2531589" cy="1518953"/>
      </dsp:txXfrm>
    </dsp:sp>
    <dsp:sp modelId="{32FC9E11-B83A-4D4C-9BDC-B864DD7B920D}">
      <dsp:nvSpPr>
        <dsp:cNvPr id="0" name=""/>
        <dsp:cNvSpPr/>
      </dsp:nvSpPr>
      <dsp:spPr>
        <a:xfrm>
          <a:off x="0" y="3665478"/>
          <a:ext cx="2531589" cy="151895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NZ" sz="1700" kern="1200"/>
            <a:t>Level 4 ethnicity</a:t>
          </a:r>
        </a:p>
      </dsp:txBody>
      <dsp:txXfrm>
        <a:off x="0" y="3665478"/>
        <a:ext cx="2531589" cy="1518953"/>
      </dsp:txXfrm>
    </dsp:sp>
    <dsp:sp modelId="{80EBEAF8-0CC0-4B1D-AC17-DA043E352999}">
      <dsp:nvSpPr>
        <dsp:cNvPr id="0" name=""/>
        <dsp:cNvSpPr/>
      </dsp:nvSpPr>
      <dsp:spPr>
        <a:xfrm>
          <a:off x="2784748" y="3665478"/>
          <a:ext cx="2531589" cy="151895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NZ" sz="1700" kern="1200"/>
            <a:t>Family and household concepts related to dwellings (tenure and crowding)</a:t>
          </a:r>
        </a:p>
      </dsp:txBody>
      <dsp:txXfrm>
        <a:off x="2784748" y="3665478"/>
        <a:ext cx="2531589" cy="1518953"/>
      </dsp:txXfrm>
    </dsp:sp>
    <dsp:sp modelId="{60BB0C36-A815-4534-96BC-3FA4C2DBFC8B}">
      <dsp:nvSpPr>
        <dsp:cNvPr id="0" name=""/>
        <dsp:cNvSpPr/>
      </dsp:nvSpPr>
      <dsp:spPr>
        <a:xfrm>
          <a:off x="5569496" y="3665478"/>
          <a:ext cx="2531589" cy="151895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NZ" sz="1700" kern="1200"/>
            <a:t>Familial relationships not captured by admin data (de-facto relationships)</a:t>
          </a:r>
        </a:p>
      </dsp:txBody>
      <dsp:txXfrm>
        <a:off x="5569496" y="3665478"/>
        <a:ext cx="2531589" cy="15189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E5245-FE16-46CA-ADC2-C4E465B7A16B}">
      <dsp:nvSpPr>
        <dsp:cNvPr id="0" name=""/>
        <dsp:cNvSpPr/>
      </dsp:nvSpPr>
      <dsp:spPr>
        <a:xfrm>
          <a:off x="718978" y="411584"/>
          <a:ext cx="2854292" cy="3947506"/>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NZ" sz="1400" kern="1200" noProof="0"/>
            <a:t>Conceptual design</a:t>
          </a:r>
        </a:p>
        <a:p>
          <a:pPr marL="114300" lvl="1" indent="-114300" algn="l" defTabSz="622300">
            <a:lnSpc>
              <a:spcPct val="90000"/>
            </a:lnSpc>
            <a:spcBef>
              <a:spcPct val="0"/>
            </a:spcBef>
            <a:spcAft>
              <a:spcPct val="15000"/>
            </a:spcAft>
            <a:buChar char="•"/>
          </a:pPr>
          <a:r>
            <a:rPr lang="en-NZ" sz="1400" kern="1200" noProof="0"/>
            <a:t>Evaluation</a:t>
          </a:r>
        </a:p>
        <a:p>
          <a:pPr marL="114300" lvl="1" indent="-114300" algn="l" defTabSz="622300">
            <a:lnSpc>
              <a:spcPct val="90000"/>
            </a:lnSpc>
            <a:spcBef>
              <a:spcPct val="0"/>
            </a:spcBef>
            <a:spcAft>
              <a:spcPct val="15000"/>
            </a:spcAft>
            <a:buChar char="•"/>
          </a:pPr>
          <a:r>
            <a:rPr lang="en-NZ" sz="1400" kern="1200" noProof="0"/>
            <a:t>Engagement and consultation</a:t>
          </a:r>
        </a:p>
        <a:p>
          <a:pPr marL="114300" lvl="1" indent="-114300" algn="l" defTabSz="622300">
            <a:lnSpc>
              <a:spcPct val="90000"/>
            </a:lnSpc>
            <a:spcBef>
              <a:spcPct val="0"/>
            </a:spcBef>
            <a:spcAft>
              <a:spcPct val="15000"/>
            </a:spcAft>
            <a:buChar char="•"/>
          </a:pPr>
          <a:r>
            <a:rPr lang="en-NZ" sz="1400" kern="1200" noProof="0"/>
            <a:t>Co-design &amp; partnership</a:t>
          </a:r>
        </a:p>
      </dsp:txBody>
      <dsp:txXfrm>
        <a:off x="1432551" y="1003710"/>
        <a:ext cx="1391467" cy="2763254"/>
      </dsp:txXfrm>
    </dsp:sp>
    <dsp:sp modelId="{B2132E83-17F9-48A9-9DFB-AF5A412310B0}">
      <dsp:nvSpPr>
        <dsp:cNvPr id="0" name=""/>
        <dsp:cNvSpPr/>
      </dsp:nvSpPr>
      <dsp:spPr>
        <a:xfrm>
          <a:off x="5405" y="1671764"/>
          <a:ext cx="1427146" cy="1427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NZ" sz="1700" kern="1200" noProof="0"/>
            <a:t>Until end of June 2024</a:t>
          </a:r>
        </a:p>
      </dsp:txBody>
      <dsp:txXfrm>
        <a:off x="214406" y="1880765"/>
        <a:ext cx="1009144" cy="1009144"/>
      </dsp:txXfrm>
    </dsp:sp>
    <dsp:sp modelId="{897CB603-E7F8-45C5-A37E-1140DEAD8C77}">
      <dsp:nvSpPr>
        <dsp:cNvPr id="0" name=""/>
        <dsp:cNvSpPr/>
      </dsp:nvSpPr>
      <dsp:spPr>
        <a:xfrm>
          <a:off x="4465237" y="411584"/>
          <a:ext cx="2854292" cy="3947506"/>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NZ" sz="1400" kern="1200" noProof="0"/>
            <a:t>High level design on chosen option</a:t>
          </a:r>
        </a:p>
        <a:p>
          <a:pPr marL="114300" lvl="1" indent="-114300" algn="l" defTabSz="622300">
            <a:lnSpc>
              <a:spcPct val="90000"/>
            </a:lnSpc>
            <a:spcBef>
              <a:spcPct val="0"/>
            </a:spcBef>
            <a:spcAft>
              <a:spcPct val="15000"/>
            </a:spcAft>
            <a:buChar char="•"/>
          </a:pPr>
          <a:r>
            <a:rPr lang="en-NZ" sz="1400" kern="1200" noProof="0"/>
            <a:t>Engagement and consultation</a:t>
          </a:r>
        </a:p>
        <a:p>
          <a:pPr marL="114300" lvl="1" indent="-114300" algn="l" defTabSz="622300">
            <a:lnSpc>
              <a:spcPct val="90000"/>
            </a:lnSpc>
            <a:spcBef>
              <a:spcPct val="0"/>
            </a:spcBef>
            <a:spcAft>
              <a:spcPct val="15000"/>
            </a:spcAft>
            <a:buChar char="•"/>
          </a:pPr>
          <a:r>
            <a:rPr lang="en-NZ" sz="1400" kern="1200" noProof="0"/>
            <a:t>Refinement of content to meet information needs</a:t>
          </a:r>
        </a:p>
        <a:p>
          <a:pPr marL="114300" lvl="1" indent="-114300" algn="l" defTabSz="622300">
            <a:lnSpc>
              <a:spcPct val="90000"/>
            </a:lnSpc>
            <a:spcBef>
              <a:spcPct val="0"/>
            </a:spcBef>
            <a:spcAft>
              <a:spcPct val="15000"/>
            </a:spcAft>
            <a:buChar char="•"/>
          </a:pPr>
          <a:r>
            <a:rPr lang="en-NZ" sz="1400" kern="1200" noProof="0"/>
            <a:t>Co-design and partnership</a:t>
          </a:r>
        </a:p>
      </dsp:txBody>
      <dsp:txXfrm>
        <a:off x="5178810" y="1003710"/>
        <a:ext cx="1391467" cy="2763254"/>
      </dsp:txXfrm>
    </dsp:sp>
    <dsp:sp modelId="{538457F0-CDD5-427E-9D45-AEA3F67EA55A}">
      <dsp:nvSpPr>
        <dsp:cNvPr id="0" name=""/>
        <dsp:cNvSpPr/>
      </dsp:nvSpPr>
      <dsp:spPr>
        <a:xfrm>
          <a:off x="3751664" y="1671764"/>
          <a:ext cx="1427146" cy="1427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NZ" sz="1700" kern="1200" noProof="0"/>
            <a:t>From </a:t>
          </a:r>
          <a:br>
            <a:rPr lang="en-NZ" sz="1700" kern="1200" noProof="0"/>
          </a:br>
          <a:r>
            <a:rPr lang="en-NZ" sz="1700" kern="1200" noProof="0"/>
            <a:t>June –December  2024</a:t>
          </a:r>
        </a:p>
      </dsp:txBody>
      <dsp:txXfrm>
        <a:off x="3960665" y="1880765"/>
        <a:ext cx="1009144" cy="1009144"/>
      </dsp:txXfrm>
    </dsp:sp>
    <dsp:sp modelId="{67503B3C-2CC9-4817-B349-A71718CFCAE5}">
      <dsp:nvSpPr>
        <dsp:cNvPr id="0" name=""/>
        <dsp:cNvSpPr/>
      </dsp:nvSpPr>
      <dsp:spPr>
        <a:xfrm>
          <a:off x="8211495" y="411584"/>
          <a:ext cx="2854292" cy="3947506"/>
        </a:xfrm>
        <a:prstGeom prst="rightArrow">
          <a:avLst>
            <a:gd name="adj1" fmla="val 70000"/>
            <a:gd name="adj2" fmla="val 50000"/>
          </a:avLst>
        </a:prstGeom>
        <a:solidFill>
          <a:schemeClr val="accent1">
            <a:tint val="40000"/>
            <a:hueOff val="0"/>
            <a:satOff val="0"/>
            <a:lum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NZ" sz="1400" kern="1200" noProof="0"/>
            <a:t>Next level design for each element</a:t>
          </a:r>
        </a:p>
        <a:p>
          <a:pPr marL="114300" lvl="1" indent="-114300" algn="l" defTabSz="622300">
            <a:lnSpc>
              <a:spcPct val="90000"/>
            </a:lnSpc>
            <a:spcBef>
              <a:spcPct val="0"/>
            </a:spcBef>
            <a:spcAft>
              <a:spcPct val="15000"/>
            </a:spcAft>
            <a:buChar char="•"/>
          </a:pPr>
          <a:r>
            <a:rPr lang="en-NZ" sz="1400" kern="1200" noProof="0"/>
            <a:t>Engagement and consultation</a:t>
          </a:r>
        </a:p>
      </dsp:txBody>
      <dsp:txXfrm>
        <a:off x="8925068" y="1003710"/>
        <a:ext cx="1391467" cy="2763254"/>
      </dsp:txXfrm>
    </dsp:sp>
    <dsp:sp modelId="{A6685E07-1BE8-4BA2-8203-AB4508C1FBEA}">
      <dsp:nvSpPr>
        <dsp:cNvPr id="0" name=""/>
        <dsp:cNvSpPr/>
      </dsp:nvSpPr>
      <dsp:spPr>
        <a:xfrm>
          <a:off x="7497922" y="1671764"/>
          <a:ext cx="1427146" cy="1427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NZ" sz="1700" kern="1200" noProof="0"/>
            <a:t>From January  2025</a:t>
          </a:r>
        </a:p>
      </dsp:txBody>
      <dsp:txXfrm>
        <a:off x="7706923" y="1880765"/>
        <a:ext cx="1009144" cy="10091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11C63-1DA3-4EC8-8C75-187B0383128F}">
      <dsp:nvSpPr>
        <dsp:cNvPr id="0" name=""/>
        <dsp:cNvSpPr/>
      </dsp:nvSpPr>
      <dsp:spPr>
        <a:xfrm rot="5400000">
          <a:off x="-81979" y="226279"/>
          <a:ext cx="546529" cy="382570"/>
        </a:xfrm>
        <a:prstGeom prst="chevron">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NZ" sz="1600" kern="1200"/>
            <a:t>2012</a:t>
          </a:r>
        </a:p>
      </dsp:txBody>
      <dsp:txXfrm rot="-5400000">
        <a:off x="1" y="335584"/>
        <a:ext cx="382570" cy="163959"/>
      </dsp:txXfrm>
    </dsp:sp>
    <dsp:sp modelId="{31C069B8-3521-4F26-BA62-BF2C1A815185}">
      <dsp:nvSpPr>
        <dsp:cNvPr id="0" name=""/>
        <dsp:cNvSpPr/>
      </dsp:nvSpPr>
      <dsp:spPr>
        <a:xfrm rot="5400000">
          <a:off x="5269126" y="-4824099"/>
          <a:ext cx="633826" cy="10292044"/>
        </a:xfrm>
        <a:prstGeom prst="round2Same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NZ" sz="1800" kern="1200"/>
            <a:t>Census transformation strategy</a:t>
          </a:r>
        </a:p>
        <a:p>
          <a:pPr marL="228600" lvl="2" indent="-114300" algn="l" defTabSz="622300">
            <a:lnSpc>
              <a:spcPct val="90000"/>
            </a:lnSpc>
            <a:spcBef>
              <a:spcPct val="0"/>
            </a:spcBef>
            <a:spcAft>
              <a:spcPct val="15000"/>
            </a:spcAft>
            <a:buFont typeface="Wingdings" panose="05000000000000000000" pitchFamily="2" charset="2"/>
            <a:buChar char="§"/>
          </a:pPr>
          <a:r>
            <a:rPr lang="en-NZ" sz="1400" kern="1200"/>
            <a:t>Short-medium term: modernise current model</a:t>
          </a:r>
        </a:p>
        <a:p>
          <a:pPr marL="228600" lvl="2" indent="-114300" algn="l" defTabSz="622300">
            <a:lnSpc>
              <a:spcPct val="90000"/>
            </a:lnSpc>
            <a:spcBef>
              <a:spcPct val="0"/>
            </a:spcBef>
            <a:spcAft>
              <a:spcPct val="15000"/>
            </a:spcAft>
            <a:buFont typeface="Wingdings" panose="05000000000000000000" pitchFamily="2" charset="2"/>
            <a:buChar char="§"/>
          </a:pPr>
          <a:r>
            <a:rPr lang="en-NZ" sz="1400" kern="1200"/>
            <a:t>Long term: investigate census based on administrative data</a:t>
          </a:r>
        </a:p>
      </dsp:txBody>
      <dsp:txXfrm rot="-5400000">
        <a:off x="440018" y="35950"/>
        <a:ext cx="10261103" cy="571944"/>
      </dsp:txXfrm>
    </dsp:sp>
    <dsp:sp modelId="{70BBB7E1-7495-4952-B527-7E1637B7E7BA}">
      <dsp:nvSpPr>
        <dsp:cNvPr id="0" name=""/>
        <dsp:cNvSpPr/>
      </dsp:nvSpPr>
      <dsp:spPr>
        <a:xfrm rot="5400000">
          <a:off x="-81979" y="744858"/>
          <a:ext cx="546529" cy="382570"/>
        </a:xfrm>
        <a:prstGeom prst="chevron">
          <a:avLst/>
        </a:prstGeom>
        <a:solidFill>
          <a:schemeClr val="accent1">
            <a:shade val="80000"/>
            <a:hueOff val="77293"/>
            <a:satOff val="-10739"/>
            <a:lumOff val="5931"/>
            <a:alphaOff val="0"/>
          </a:schemeClr>
        </a:solidFill>
        <a:ln w="12700" cap="flat" cmpd="sng" algn="ctr">
          <a:solidFill>
            <a:schemeClr val="accent1">
              <a:shade val="80000"/>
              <a:hueOff val="77293"/>
              <a:satOff val="-10739"/>
              <a:lumOff val="59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NZ" sz="1600" kern="1200"/>
            <a:t>2015</a:t>
          </a:r>
        </a:p>
      </dsp:txBody>
      <dsp:txXfrm rot="-5400000">
        <a:off x="1" y="854163"/>
        <a:ext cx="382570" cy="163959"/>
      </dsp:txXfrm>
    </dsp:sp>
    <dsp:sp modelId="{14A4454A-9886-414D-9CFA-1900B8694094}">
      <dsp:nvSpPr>
        <dsp:cNvPr id="0" name=""/>
        <dsp:cNvSpPr/>
      </dsp:nvSpPr>
      <dsp:spPr>
        <a:xfrm rot="5400000">
          <a:off x="5659925" y="-4565145"/>
          <a:ext cx="355244" cy="10909954"/>
        </a:xfrm>
        <a:prstGeom prst="round2SameRect">
          <a:avLst/>
        </a:prstGeom>
        <a:solidFill>
          <a:schemeClr val="lt1">
            <a:alpha val="90000"/>
            <a:hueOff val="0"/>
            <a:satOff val="0"/>
            <a:lumOff val="0"/>
            <a:alphaOff val="0"/>
          </a:schemeClr>
        </a:solidFill>
        <a:ln w="12700" cap="flat" cmpd="sng" algn="ctr">
          <a:solidFill>
            <a:schemeClr val="accent1">
              <a:shade val="80000"/>
              <a:hueOff val="77293"/>
              <a:satOff val="-10739"/>
              <a:lumOff val="59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NZ" sz="1800" kern="1200"/>
            <a:t>Cabinet agreed to actively work towards an admin-based census model supported by surveys</a:t>
          </a:r>
        </a:p>
      </dsp:txBody>
      <dsp:txXfrm rot="-5400000">
        <a:off x="382570" y="729552"/>
        <a:ext cx="10892612" cy="320560"/>
      </dsp:txXfrm>
    </dsp:sp>
    <dsp:sp modelId="{65AF5A43-355F-4DE0-9B21-1D16D29B65CC}">
      <dsp:nvSpPr>
        <dsp:cNvPr id="0" name=""/>
        <dsp:cNvSpPr/>
      </dsp:nvSpPr>
      <dsp:spPr>
        <a:xfrm rot="5400000">
          <a:off x="-153905" y="1278250"/>
          <a:ext cx="690381" cy="382570"/>
        </a:xfrm>
        <a:prstGeom prst="chevron">
          <a:avLst/>
        </a:prstGeom>
        <a:solidFill>
          <a:schemeClr val="accent1">
            <a:shade val="80000"/>
            <a:hueOff val="154587"/>
            <a:satOff val="-21478"/>
            <a:lumOff val="11862"/>
            <a:alphaOff val="0"/>
          </a:schemeClr>
        </a:solidFill>
        <a:ln w="12700" cap="flat" cmpd="sng" algn="ctr">
          <a:solidFill>
            <a:schemeClr val="accent1">
              <a:shade val="80000"/>
              <a:hueOff val="154587"/>
              <a:satOff val="-21478"/>
              <a:lumOff val="11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NZ" sz="900" kern="1200"/>
            <a:t>2016, 2017, 2018</a:t>
          </a:r>
        </a:p>
      </dsp:txBody>
      <dsp:txXfrm rot="-5400000">
        <a:off x="1" y="1315629"/>
        <a:ext cx="382570" cy="307811"/>
      </dsp:txXfrm>
    </dsp:sp>
    <dsp:sp modelId="{5298FE03-B9ED-4473-8CDC-EB5A4D819268}">
      <dsp:nvSpPr>
        <dsp:cNvPr id="0" name=""/>
        <dsp:cNvSpPr/>
      </dsp:nvSpPr>
      <dsp:spPr>
        <a:xfrm rot="5400000">
          <a:off x="5606893" y="-4081084"/>
          <a:ext cx="461309" cy="10909954"/>
        </a:xfrm>
        <a:prstGeom prst="round2SameRect">
          <a:avLst/>
        </a:prstGeom>
        <a:solidFill>
          <a:schemeClr val="lt1">
            <a:alpha val="90000"/>
            <a:hueOff val="0"/>
            <a:satOff val="0"/>
            <a:lumOff val="0"/>
            <a:alphaOff val="0"/>
          </a:schemeClr>
        </a:solidFill>
        <a:ln w="12700" cap="flat" cmpd="sng" algn="ctr">
          <a:solidFill>
            <a:schemeClr val="accent1">
              <a:shade val="80000"/>
              <a:hueOff val="154587"/>
              <a:satOff val="-21478"/>
              <a:lumOff val="118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NZ" sz="1800" kern="1200"/>
            <a:t>Experimental admin population counts released</a:t>
          </a:r>
        </a:p>
        <a:p>
          <a:pPr marL="114300" lvl="1" indent="-114300" algn="l" defTabSz="622300">
            <a:lnSpc>
              <a:spcPct val="90000"/>
            </a:lnSpc>
            <a:spcBef>
              <a:spcPct val="0"/>
            </a:spcBef>
            <a:spcAft>
              <a:spcPct val="15000"/>
            </a:spcAft>
            <a:buFont typeface="Arial" panose="020B0604020202020204" pitchFamily="34" charset="0"/>
            <a:buChar char="•"/>
          </a:pPr>
          <a:r>
            <a:rPr lang="en-NZ" sz="1400" kern="1200"/>
            <a:t>National age*sex, sub-national, by ethnic group</a:t>
          </a:r>
        </a:p>
      </dsp:txBody>
      <dsp:txXfrm rot="-5400000">
        <a:off x="382571" y="1165757"/>
        <a:ext cx="10887435" cy="416271"/>
      </dsp:txXfrm>
    </dsp:sp>
    <dsp:sp modelId="{2E790930-91BC-41E1-867D-D92B355EDB35}">
      <dsp:nvSpPr>
        <dsp:cNvPr id="0" name=""/>
        <dsp:cNvSpPr/>
      </dsp:nvSpPr>
      <dsp:spPr>
        <a:xfrm rot="5400000">
          <a:off x="-81979" y="2223611"/>
          <a:ext cx="546529" cy="382570"/>
        </a:xfrm>
        <a:prstGeom prst="chevron">
          <a:avLst/>
        </a:prstGeom>
        <a:solidFill>
          <a:schemeClr val="accent1">
            <a:shade val="80000"/>
            <a:hueOff val="231880"/>
            <a:satOff val="-32217"/>
            <a:lumOff val="17793"/>
            <a:alphaOff val="0"/>
          </a:schemeClr>
        </a:solidFill>
        <a:ln w="12700" cap="flat" cmpd="sng" algn="ctr">
          <a:solidFill>
            <a:schemeClr val="accent1">
              <a:shade val="80000"/>
              <a:hueOff val="231880"/>
              <a:satOff val="-32217"/>
              <a:lumOff val="177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NZ" sz="1600" kern="1200"/>
            <a:t>2018</a:t>
          </a:r>
        </a:p>
      </dsp:txBody>
      <dsp:txXfrm rot="-5400000">
        <a:off x="1" y="2332916"/>
        <a:ext cx="382570" cy="163959"/>
      </dsp:txXfrm>
    </dsp:sp>
    <dsp:sp modelId="{AA08A126-475C-4EA8-A1B6-ACD2394A2B1B}">
      <dsp:nvSpPr>
        <dsp:cNvPr id="0" name=""/>
        <dsp:cNvSpPr/>
      </dsp:nvSpPr>
      <dsp:spPr>
        <a:xfrm rot="5400000">
          <a:off x="5276512" y="-3135722"/>
          <a:ext cx="1122071" cy="10909954"/>
        </a:xfrm>
        <a:prstGeom prst="round2SameRect">
          <a:avLst/>
        </a:prstGeom>
        <a:solidFill>
          <a:schemeClr val="lt1">
            <a:alpha val="90000"/>
            <a:hueOff val="0"/>
            <a:satOff val="0"/>
            <a:lumOff val="0"/>
            <a:alphaOff val="0"/>
          </a:schemeClr>
        </a:solidFill>
        <a:ln w="12700" cap="flat" cmpd="sng" algn="ctr">
          <a:solidFill>
            <a:schemeClr val="accent1">
              <a:shade val="80000"/>
              <a:hueOff val="231880"/>
              <a:satOff val="-32217"/>
              <a:lumOff val="177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NZ" sz="1800" kern="1200"/>
            <a:t>2018 Census: combined model as mitigation</a:t>
          </a:r>
        </a:p>
        <a:p>
          <a:pPr marL="114300" lvl="1" indent="-114300" algn="l" defTabSz="622300">
            <a:lnSpc>
              <a:spcPct val="90000"/>
            </a:lnSpc>
            <a:spcBef>
              <a:spcPct val="0"/>
            </a:spcBef>
            <a:spcAft>
              <a:spcPct val="15000"/>
            </a:spcAft>
            <a:buFont typeface="Arial" panose="020B0604020202020204" pitchFamily="34" charset="0"/>
            <a:buChar char="•"/>
          </a:pPr>
          <a:r>
            <a:rPr lang="en-NZ" sz="1400" kern="1200"/>
            <a:t>admin data used directly to include people missed by field collection, and for missing characteristics</a:t>
          </a:r>
        </a:p>
        <a:p>
          <a:pPr marL="114300" lvl="1" indent="-114300" algn="l" defTabSz="622300">
            <a:lnSpc>
              <a:spcPct val="90000"/>
            </a:lnSpc>
            <a:spcBef>
              <a:spcPct val="0"/>
            </a:spcBef>
            <a:spcAft>
              <a:spcPct val="15000"/>
            </a:spcAft>
            <a:buFont typeface="Arial" panose="020B0604020202020204" pitchFamily="34" charset="0"/>
            <a:buChar char="•"/>
          </a:pPr>
          <a:r>
            <a:rPr lang="en-NZ" sz="1400" kern="1200"/>
            <a:t>Population measurement effectively moved to the admin data base.</a:t>
          </a:r>
        </a:p>
      </dsp:txBody>
      <dsp:txXfrm rot="-5400000">
        <a:off x="382571" y="1812994"/>
        <a:ext cx="10855179" cy="1012521"/>
      </dsp:txXfrm>
    </dsp:sp>
    <dsp:sp modelId="{C57FFE4E-CA69-406F-9BB7-CE2F850DEE33}">
      <dsp:nvSpPr>
        <dsp:cNvPr id="0" name=""/>
        <dsp:cNvSpPr/>
      </dsp:nvSpPr>
      <dsp:spPr>
        <a:xfrm rot="5400000">
          <a:off x="-81979" y="3131945"/>
          <a:ext cx="546529" cy="382570"/>
        </a:xfrm>
        <a:prstGeom prst="chevron">
          <a:avLst/>
        </a:prstGeom>
        <a:solidFill>
          <a:schemeClr val="accent1">
            <a:shade val="80000"/>
            <a:hueOff val="309173"/>
            <a:satOff val="-42956"/>
            <a:lumOff val="23724"/>
            <a:alphaOff val="0"/>
          </a:schemeClr>
        </a:solidFill>
        <a:ln w="12700" cap="flat" cmpd="sng" algn="ctr">
          <a:solidFill>
            <a:schemeClr val="accent1">
              <a:shade val="80000"/>
              <a:hueOff val="309173"/>
              <a:satOff val="-42956"/>
              <a:lumOff val="237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NZ" sz="1600" kern="1200"/>
            <a:t>2021</a:t>
          </a:r>
        </a:p>
      </dsp:txBody>
      <dsp:txXfrm rot="-5400000">
        <a:off x="1" y="3241250"/>
        <a:ext cx="382570" cy="163959"/>
      </dsp:txXfrm>
    </dsp:sp>
    <dsp:sp modelId="{233F412C-A3ED-49B2-ACFB-6F060F39A5F3}">
      <dsp:nvSpPr>
        <dsp:cNvPr id="0" name=""/>
        <dsp:cNvSpPr/>
      </dsp:nvSpPr>
      <dsp:spPr>
        <a:xfrm rot="5400000">
          <a:off x="5433741" y="-2258760"/>
          <a:ext cx="807612" cy="10909954"/>
        </a:xfrm>
        <a:prstGeom prst="round2SameRect">
          <a:avLst/>
        </a:prstGeom>
        <a:solidFill>
          <a:schemeClr val="lt1">
            <a:alpha val="90000"/>
            <a:hueOff val="0"/>
            <a:satOff val="0"/>
            <a:lumOff val="0"/>
            <a:alphaOff val="0"/>
          </a:schemeClr>
        </a:solidFill>
        <a:ln w="12700" cap="flat" cmpd="sng" algn="ctr">
          <a:solidFill>
            <a:schemeClr val="accent1">
              <a:shade val="80000"/>
              <a:hueOff val="309173"/>
              <a:satOff val="-42956"/>
              <a:lumOff val="237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NZ" sz="1800" kern="1200">
              <a:latin typeface="+mn-lt"/>
            </a:rPr>
            <a:t>1</a:t>
          </a:r>
          <a:r>
            <a:rPr lang="en-NZ" sz="1800" kern="1200" baseline="30000">
              <a:latin typeface="+mn-lt"/>
            </a:rPr>
            <a:t>st</a:t>
          </a:r>
          <a:r>
            <a:rPr lang="en-NZ" sz="1800" kern="1200">
              <a:latin typeface="+mn-lt"/>
            </a:rPr>
            <a:t> iteration of APC: 7 variables</a:t>
          </a:r>
        </a:p>
        <a:p>
          <a:pPr marL="171450" lvl="1" indent="-171450" algn="l" defTabSz="800100" rtl="0">
            <a:lnSpc>
              <a:spcPct val="90000"/>
            </a:lnSpc>
            <a:spcBef>
              <a:spcPct val="0"/>
            </a:spcBef>
            <a:spcAft>
              <a:spcPct val="15000"/>
            </a:spcAft>
            <a:buFont typeface="Arial" panose="020B0604020202020204" pitchFamily="34" charset="0"/>
            <a:buChar char="•"/>
          </a:pPr>
          <a:r>
            <a:rPr lang="en-NZ" sz="1800" b="0" kern="1200">
              <a:latin typeface="+mn-lt"/>
            </a:rPr>
            <a:t>Data Investment Plan: </a:t>
          </a:r>
          <a:r>
            <a:rPr lang="en-NZ" sz="1800" kern="1200">
              <a:latin typeface="+mn-lt"/>
            </a:rPr>
            <a:t>Priority  “More accurate and frequent measurement of the population”</a:t>
          </a:r>
        </a:p>
        <a:p>
          <a:pPr marL="171450" lvl="1" indent="-171450" algn="l" defTabSz="800100">
            <a:lnSpc>
              <a:spcPct val="90000"/>
            </a:lnSpc>
            <a:spcBef>
              <a:spcPct val="0"/>
            </a:spcBef>
            <a:spcAft>
              <a:spcPct val="15000"/>
            </a:spcAft>
            <a:buFont typeface="Arial" panose="020B0604020202020204" pitchFamily="34" charset="0"/>
            <a:buChar char="•"/>
          </a:pPr>
          <a:r>
            <a:rPr lang="en-NZ" sz="1800" kern="1200">
              <a:latin typeface="+mn-lt"/>
            </a:rPr>
            <a:t>Strategic intentions: less reliance on direct </a:t>
          </a:r>
          <a:r>
            <a:rPr lang="en-NZ" sz="1800" kern="1200"/>
            <a:t>contact; More data and better data for and about Māori.</a:t>
          </a:r>
        </a:p>
      </dsp:txBody>
      <dsp:txXfrm rot="-5400000">
        <a:off x="382570" y="2831835"/>
        <a:ext cx="10870530" cy="728764"/>
      </dsp:txXfrm>
    </dsp:sp>
    <dsp:sp modelId="{25B347C0-2DA0-456C-805D-10C1C3228475}">
      <dsp:nvSpPr>
        <dsp:cNvPr id="0" name=""/>
        <dsp:cNvSpPr/>
      </dsp:nvSpPr>
      <dsp:spPr>
        <a:xfrm rot="5400000">
          <a:off x="-81979" y="3656866"/>
          <a:ext cx="546529" cy="382570"/>
        </a:xfrm>
        <a:prstGeom prst="chevron">
          <a:avLst/>
        </a:prstGeom>
        <a:solidFill>
          <a:schemeClr val="accent1">
            <a:shade val="80000"/>
            <a:hueOff val="386466"/>
            <a:satOff val="-53695"/>
            <a:lumOff val="29655"/>
            <a:alphaOff val="0"/>
          </a:schemeClr>
        </a:solidFill>
        <a:ln w="12700" cap="flat" cmpd="sng" algn="ctr">
          <a:solidFill>
            <a:schemeClr val="accent1">
              <a:shade val="80000"/>
              <a:hueOff val="386466"/>
              <a:satOff val="-53695"/>
              <a:lumOff val="296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NZ" sz="1600" kern="1200"/>
            <a:t>2022</a:t>
          </a:r>
        </a:p>
      </dsp:txBody>
      <dsp:txXfrm rot="-5400000">
        <a:off x="1" y="3766171"/>
        <a:ext cx="382570" cy="163959"/>
      </dsp:txXfrm>
    </dsp:sp>
    <dsp:sp modelId="{40FBBAB1-92D8-42B9-B069-46A8944364FD}">
      <dsp:nvSpPr>
        <dsp:cNvPr id="0" name=""/>
        <dsp:cNvSpPr/>
      </dsp:nvSpPr>
      <dsp:spPr>
        <a:xfrm rot="5400000">
          <a:off x="5648906" y="-1625198"/>
          <a:ext cx="355244" cy="10909954"/>
        </a:xfrm>
        <a:prstGeom prst="round2SameRect">
          <a:avLst/>
        </a:prstGeom>
        <a:solidFill>
          <a:schemeClr val="lt1">
            <a:alpha val="90000"/>
            <a:hueOff val="0"/>
            <a:satOff val="0"/>
            <a:lumOff val="0"/>
            <a:alphaOff val="0"/>
          </a:schemeClr>
        </a:solidFill>
        <a:ln w="12700" cap="flat" cmpd="sng" algn="ctr">
          <a:solidFill>
            <a:schemeClr val="accent1">
              <a:shade val="80000"/>
              <a:hueOff val="386466"/>
              <a:satOff val="-53695"/>
              <a:lumOff val="296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NZ" sz="1800" kern="1200"/>
            <a:t>2</a:t>
          </a:r>
          <a:r>
            <a:rPr lang="en-NZ" sz="1800" kern="1200" baseline="30000"/>
            <a:t>nd</a:t>
          </a:r>
          <a:r>
            <a:rPr lang="en-NZ" sz="1800" kern="1200"/>
            <a:t> iteration of APC: 19 variables</a:t>
          </a:r>
        </a:p>
      </dsp:txBody>
      <dsp:txXfrm rot="-5400000">
        <a:off x="371551" y="3669499"/>
        <a:ext cx="10892612" cy="320560"/>
      </dsp:txXfrm>
    </dsp:sp>
    <dsp:sp modelId="{9DA61017-3B22-434C-B33F-01831463842D}">
      <dsp:nvSpPr>
        <dsp:cNvPr id="0" name=""/>
        <dsp:cNvSpPr/>
      </dsp:nvSpPr>
      <dsp:spPr>
        <a:xfrm rot="5400000">
          <a:off x="-81979" y="4221399"/>
          <a:ext cx="546529" cy="382570"/>
        </a:xfrm>
        <a:prstGeom prst="chevron">
          <a:avLst/>
        </a:prstGeom>
        <a:solidFill>
          <a:schemeClr val="accent1">
            <a:shade val="80000"/>
            <a:hueOff val="463760"/>
            <a:satOff val="-64434"/>
            <a:lumOff val="35586"/>
            <a:alphaOff val="0"/>
          </a:schemeClr>
        </a:solidFill>
        <a:ln w="12700" cap="flat" cmpd="sng" algn="ctr">
          <a:solidFill>
            <a:schemeClr val="accent1">
              <a:shade val="80000"/>
              <a:hueOff val="463760"/>
              <a:satOff val="-64434"/>
              <a:lumOff val="355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NZ" sz="1600" kern="1200"/>
            <a:t>2023</a:t>
          </a:r>
        </a:p>
      </dsp:txBody>
      <dsp:txXfrm rot="-5400000">
        <a:off x="1" y="4330704"/>
        <a:ext cx="382570" cy="163959"/>
      </dsp:txXfrm>
    </dsp:sp>
    <dsp:sp modelId="{109D1F2E-AE62-4DDF-A603-17D7A83B6A1A}">
      <dsp:nvSpPr>
        <dsp:cNvPr id="0" name=""/>
        <dsp:cNvSpPr/>
      </dsp:nvSpPr>
      <dsp:spPr>
        <a:xfrm rot="5400000">
          <a:off x="5558140" y="-1138940"/>
          <a:ext cx="504265" cy="10909954"/>
        </a:xfrm>
        <a:prstGeom prst="round2SameRect">
          <a:avLst/>
        </a:prstGeom>
        <a:solidFill>
          <a:schemeClr val="lt1">
            <a:alpha val="90000"/>
            <a:hueOff val="0"/>
            <a:satOff val="0"/>
            <a:lumOff val="0"/>
            <a:alphaOff val="0"/>
          </a:schemeClr>
        </a:solidFill>
        <a:ln w="12700" cap="flat" cmpd="sng" algn="ctr">
          <a:solidFill>
            <a:schemeClr val="accent1">
              <a:shade val="80000"/>
              <a:hueOff val="463760"/>
              <a:satOff val="-64434"/>
              <a:lumOff val="355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NZ" sz="1800" kern="1200"/>
            <a:t>2023 Census: combined model by design</a:t>
          </a:r>
        </a:p>
        <a:p>
          <a:pPr marL="171450" lvl="1" indent="-171450" algn="l" defTabSz="800100">
            <a:lnSpc>
              <a:spcPct val="90000"/>
            </a:lnSpc>
            <a:spcBef>
              <a:spcPct val="0"/>
            </a:spcBef>
            <a:spcAft>
              <a:spcPct val="15000"/>
            </a:spcAft>
            <a:buFont typeface="Arial" panose="020B0604020202020204" pitchFamily="34" charset="0"/>
            <a:buChar char="•"/>
          </a:pPr>
          <a:r>
            <a:rPr lang="en-NZ" sz="1800" kern="1200"/>
            <a:t>3</a:t>
          </a:r>
          <a:r>
            <a:rPr lang="en-NZ" sz="1800" kern="1200" baseline="30000"/>
            <a:t>rd</a:t>
          </a:r>
          <a:r>
            <a:rPr lang="en-NZ" sz="1800" kern="1200"/>
            <a:t> iteration of APC: 20 individual variables + 5 household variables</a:t>
          </a:r>
        </a:p>
      </dsp:txBody>
      <dsp:txXfrm rot="-5400000">
        <a:off x="355296" y="4088520"/>
        <a:ext cx="10885338" cy="455033"/>
      </dsp:txXfrm>
    </dsp:sp>
    <dsp:sp modelId="{10053E08-597A-4534-AE5F-C2F3176CDBD2}">
      <dsp:nvSpPr>
        <dsp:cNvPr id="0" name=""/>
        <dsp:cNvSpPr/>
      </dsp:nvSpPr>
      <dsp:spPr>
        <a:xfrm rot="5400000">
          <a:off x="-81979" y="4711421"/>
          <a:ext cx="546529" cy="382570"/>
        </a:xfrm>
        <a:prstGeom prst="chevron">
          <a:avLst/>
        </a:prstGeom>
        <a:solidFill>
          <a:schemeClr val="accent1">
            <a:shade val="80000"/>
            <a:hueOff val="541053"/>
            <a:satOff val="-75173"/>
            <a:lumOff val="41517"/>
            <a:alphaOff val="0"/>
          </a:schemeClr>
        </a:solidFill>
        <a:ln w="12700" cap="flat" cmpd="sng" algn="ctr">
          <a:solidFill>
            <a:schemeClr val="accent1">
              <a:shade val="80000"/>
              <a:hueOff val="541053"/>
              <a:satOff val="-75173"/>
              <a:lumOff val="415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NZ" sz="1600" kern="1200"/>
            <a:t>2028</a:t>
          </a:r>
          <a:endParaRPr lang="en-NZ" sz="1800" kern="1200"/>
        </a:p>
      </dsp:txBody>
      <dsp:txXfrm rot="-5400000">
        <a:off x="1" y="4820726"/>
        <a:ext cx="382570" cy="163959"/>
      </dsp:txXfrm>
    </dsp:sp>
    <dsp:sp modelId="{1D3CA9EB-75B0-4C53-AFD3-34ED8F36B4CD}">
      <dsp:nvSpPr>
        <dsp:cNvPr id="0" name=""/>
        <dsp:cNvSpPr/>
      </dsp:nvSpPr>
      <dsp:spPr>
        <a:xfrm rot="5400000">
          <a:off x="5659925" y="-647912"/>
          <a:ext cx="355244" cy="10909954"/>
        </a:xfrm>
        <a:prstGeom prst="round2SameRect">
          <a:avLst/>
        </a:prstGeom>
        <a:solidFill>
          <a:schemeClr val="lt1">
            <a:alpha val="90000"/>
            <a:hueOff val="0"/>
            <a:satOff val="0"/>
            <a:lumOff val="0"/>
            <a:alphaOff val="0"/>
          </a:schemeClr>
        </a:solidFill>
        <a:ln w="12700" cap="flat" cmpd="sng" algn="ctr">
          <a:solidFill>
            <a:schemeClr val="accent1">
              <a:shade val="80000"/>
              <a:hueOff val="541053"/>
              <a:satOff val="-75173"/>
              <a:lumOff val="415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NZ" sz="1800" kern="1200">
              <a:solidFill>
                <a:srgbClr val="FF0000"/>
              </a:solidFill>
            </a:rPr>
            <a:t>???</a:t>
          </a:r>
        </a:p>
      </dsp:txBody>
      <dsp:txXfrm rot="-5400000">
        <a:off x="382570" y="4646785"/>
        <a:ext cx="10892612" cy="320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F9C6C-723F-4B00-A81B-F34246E9B372}">
      <dsp:nvSpPr>
        <dsp:cNvPr id="0" name=""/>
        <dsp:cNvSpPr/>
      </dsp:nvSpPr>
      <dsp:spPr>
        <a:xfrm>
          <a:off x="3057" y="96858"/>
          <a:ext cx="1624382" cy="62123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NZ" sz="1200" kern="1200"/>
            <a:t>Statistical methods and population estimation</a:t>
          </a:r>
          <a:endParaRPr lang="en-NZ" sz="1200" i="1" kern="1200"/>
        </a:p>
      </dsp:txBody>
      <dsp:txXfrm>
        <a:off x="3057" y="96858"/>
        <a:ext cx="1624382" cy="621238"/>
      </dsp:txXfrm>
    </dsp:sp>
    <dsp:sp modelId="{A9D2BFD8-B898-4A74-92FD-03E0D0668EE7}">
      <dsp:nvSpPr>
        <dsp:cNvPr id="0" name=""/>
        <dsp:cNvSpPr/>
      </dsp:nvSpPr>
      <dsp:spPr>
        <a:xfrm>
          <a:off x="3057" y="718097"/>
          <a:ext cx="1624382" cy="448395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mi-NZ" sz="1200" kern="1200" err="1"/>
            <a:t>The</a:t>
          </a:r>
          <a:r>
            <a:rPr lang="mi-NZ" sz="1200" kern="1200"/>
            <a:t> APC </a:t>
          </a:r>
          <a:r>
            <a:rPr lang="mi-NZ" sz="1200" kern="1200" err="1"/>
            <a:t>currently</a:t>
          </a:r>
          <a:r>
            <a:rPr lang="mi-NZ" sz="1200" kern="1200"/>
            <a:t> </a:t>
          </a:r>
          <a:r>
            <a:rPr lang="mi-NZ" sz="1200" kern="1200" err="1"/>
            <a:t>counts</a:t>
          </a:r>
          <a:r>
            <a:rPr lang="mi-NZ" sz="1200" kern="1200"/>
            <a:t> </a:t>
          </a:r>
          <a:r>
            <a:rPr lang="mi-NZ" sz="1200" kern="1200" err="1"/>
            <a:t>the</a:t>
          </a:r>
          <a:r>
            <a:rPr lang="mi-NZ" sz="1200" kern="1200"/>
            <a:t> </a:t>
          </a:r>
          <a:r>
            <a:rPr lang="mi-NZ" sz="1200" kern="1200" err="1"/>
            <a:t>population</a:t>
          </a:r>
          <a:r>
            <a:rPr lang="mi-NZ" sz="1200" kern="1200"/>
            <a:t> </a:t>
          </a:r>
          <a:r>
            <a:rPr lang="mi-NZ" sz="1200" kern="1200" err="1"/>
            <a:t>but</a:t>
          </a:r>
          <a:r>
            <a:rPr lang="mi-NZ" sz="1200" kern="1200"/>
            <a:t> </a:t>
          </a:r>
          <a:r>
            <a:rPr lang="mi-NZ" sz="1200" kern="1200" err="1"/>
            <a:t>does</a:t>
          </a:r>
          <a:r>
            <a:rPr lang="mi-NZ" sz="1200" kern="1200"/>
            <a:t> </a:t>
          </a:r>
          <a:r>
            <a:rPr lang="mi-NZ" sz="1200" kern="1200" err="1"/>
            <a:t>not</a:t>
          </a:r>
          <a:r>
            <a:rPr lang="mi-NZ" sz="1200" kern="1200"/>
            <a:t> </a:t>
          </a:r>
          <a:r>
            <a:rPr lang="mi-NZ" sz="1200" kern="1200" err="1"/>
            <a:t>use</a:t>
          </a:r>
          <a:r>
            <a:rPr lang="mi-NZ" sz="1200" kern="1200"/>
            <a:t> </a:t>
          </a:r>
          <a:r>
            <a:rPr lang="mi-NZ" sz="1200" kern="1200" err="1"/>
            <a:t>statistical</a:t>
          </a:r>
          <a:r>
            <a:rPr lang="mi-NZ" sz="1200" kern="1200"/>
            <a:t> </a:t>
          </a:r>
          <a:r>
            <a:rPr lang="mi-NZ" sz="1200" kern="1200" err="1"/>
            <a:t>procedures</a:t>
          </a:r>
          <a:r>
            <a:rPr lang="mi-NZ" sz="1200" kern="1200"/>
            <a:t> </a:t>
          </a:r>
          <a:r>
            <a:rPr lang="mi-NZ" sz="1200" kern="1200" err="1"/>
            <a:t>such</a:t>
          </a:r>
          <a:r>
            <a:rPr lang="mi-NZ" sz="1200" kern="1200"/>
            <a:t> </a:t>
          </a:r>
          <a:r>
            <a:rPr lang="mi-NZ" sz="1200" kern="1200" err="1"/>
            <a:t>as</a:t>
          </a:r>
          <a:r>
            <a:rPr lang="mi-NZ" sz="1200" kern="1200"/>
            <a:t> </a:t>
          </a:r>
          <a:r>
            <a:rPr lang="mi-NZ" sz="1200" kern="1200" err="1"/>
            <a:t>imputation</a:t>
          </a:r>
          <a:endParaRPr lang="en-NZ" sz="1200" kern="1200" err="1"/>
        </a:p>
        <a:p>
          <a:pPr marL="114300" lvl="1" indent="-114300" algn="l" defTabSz="533400">
            <a:lnSpc>
              <a:spcPct val="90000"/>
            </a:lnSpc>
            <a:spcBef>
              <a:spcPct val="0"/>
            </a:spcBef>
            <a:spcAft>
              <a:spcPct val="15000"/>
            </a:spcAft>
            <a:buChar char="•"/>
          </a:pPr>
          <a:endParaRPr lang="en-NZ" sz="1200" kern="1200"/>
        </a:p>
        <a:p>
          <a:pPr marL="114300" lvl="1" indent="-114300" algn="l" defTabSz="533400">
            <a:lnSpc>
              <a:spcPct val="90000"/>
            </a:lnSpc>
            <a:spcBef>
              <a:spcPct val="0"/>
            </a:spcBef>
            <a:spcAft>
              <a:spcPct val="15000"/>
            </a:spcAft>
            <a:buChar char="•"/>
          </a:pPr>
          <a:endParaRPr lang="en-NZ" sz="1200" kern="1200"/>
        </a:p>
        <a:p>
          <a:pPr marL="114300" lvl="1" indent="-114300" algn="l" defTabSz="533400">
            <a:lnSpc>
              <a:spcPct val="90000"/>
            </a:lnSpc>
            <a:spcBef>
              <a:spcPct val="0"/>
            </a:spcBef>
            <a:spcAft>
              <a:spcPct val="15000"/>
            </a:spcAft>
            <a:buChar char="•"/>
          </a:pPr>
          <a:r>
            <a:rPr lang="en-NZ" sz="1200" kern="1200"/>
            <a:t>Statistical methods will continue to be required to measure and account for systematic errors (under-coverage, misclassification)</a:t>
          </a:r>
        </a:p>
        <a:p>
          <a:pPr marL="114300" lvl="1" indent="-114300" algn="l" defTabSz="533400">
            <a:lnSpc>
              <a:spcPct val="90000"/>
            </a:lnSpc>
            <a:spcBef>
              <a:spcPct val="0"/>
            </a:spcBef>
            <a:spcAft>
              <a:spcPct val="15000"/>
            </a:spcAft>
            <a:buChar char="•"/>
          </a:pPr>
          <a:endParaRPr lang="en-NZ" sz="1200" kern="1200"/>
        </a:p>
        <a:p>
          <a:pPr marL="114300" lvl="1" indent="-114300" algn="l" defTabSz="533400">
            <a:lnSpc>
              <a:spcPct val="90000"/>
            </a:lnSpc>
            <a:spcBef>
              <a:spcPct val="0"/>
            </a:spcBef>
            <a:spcAft>
              <a:spcPct val="15000"/>
            </a:spcAft>
            <a:buChar char="•"/>
          </a:pPr>
          <a:endParaRPr lang="en-NZ" sz="1200" kern="1200"/>
        </a:p>
        <a:p>
          <a:pPr marL="114300" lvl="1" indent="-114300" algn="l" defTabSz="533400" rtl="0">
            <a:lnSpc>
              <a:spcPct val="90000"/>
            </a:lnSpc>
            <a:spcBef>
              <a:spcPct val="0"/>
            </a:spcBef>
            <a:spcAft>
              <a:spcPct val="15000"/>
            </a:spcAft>
            <a:buChar char="•"/>
          </a:pPr>
          <a:r>
            <a:rPr lang="en-NZ" sz="1200" kern="1200"/>
            <a:t>With more frequent census products clearer relationship between population estimates and the APC will be needed</a:t>
          </a:r>
          <a:r>
            <a:rPr lang="en-NZ" sz="1200" kern="1200">
              <a:latin typeface="Regular Bold"/>
            </a:rPr>
            <a:t> </a:t>
          </a:r>
        </a:p>
      </dsp:txBody>
      <dsp:txXfrm>
        <a:off x="3057" y="718097"/>
        <a:ext cx="1624382" cy="4483957"/>
      </dsp:txXfrm>
    </dsp:sp>
    <dsp:sp modelId="{9F59402A-21A8-4DB6-B6D0-7BDF16544E97}">
      <dsp:nvSpPr>
        <dsp:cNvPr id="0" name=""/>
        <dsp:cNvSpPr/>
      </dsp:nvSpPr>
      <dsp:spPr>
        <a:xfrm>
          <a:off x="1854852" y="96858"/>
          <a:ext cx="1624382" cy="62123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NZ" sz="1200" kern="1200"/>
            <a:t>Māori descent</a:t>
          </a:r>
          <a:endParaRPr lang="en-NZ" sz="1200" i="1" kern="1200"/>
        </a:p>
      </dsp:txBody>
      <dsp:txXfrm>
        <a:off x="1854852" y="96858"/>
        <a:ext cx="1624382" cy="621238"/>
      </dsp:txXfrm>
    </dsp:sp>
    <dsp:sp modelId="{CD03AC43-7176-4FB8-8534-9917A2978394}">
      <dsp:nvSpPr>
        <dsp:cNvPr id="0" name=""/>
        <dsp:cNvSpPr/>
      </dsp:nvSpPr>
      <dsp:spPr>
        <a:xfrm>
          <a:off x="1854852" y="718097"/>
          <a:ext cx="1624382" cy="448395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NZ" sz="1200" i="0" kern="1200"/>
            <a:t>Inclusion of Electoral Roll data looks promising</a:t>
          </a:r>
        </a:p>
        <a:p>
          <a:pPr marL="114300" lvl="1" indent="-114300" algn="l" defTabSz="533400">
            <a:lnSpc>
              <a:spcPct val="90000"/>
            </a:lnSpc>
            <a:spcBef>
              <a:spcPct val="0"/>
            </a:spcBef>
            <a:spcAft>
              <a:spcPct val="15000"/>
            </a:spcAft>
            <a:buChar char="•"/>
          </a:pPr>
          <a:endParaRPr lang="en-NZ" sz="1200" i="0" kern="1200"/>
        </a:p>
        <a:p>
          <a:pPr marL="114300" lvl="1" indent="-114300" algn="l" defTabSz="533400" rtl="0">
            <a:lnSpc>
              <a:spcPct val="90000"/>
            </a:lnSpc>
            <a:spcBef>
              <a:spcPct val="0"/>
            </a:spcBef>
            <a:spcAft>
              <a:spcPct val="15000"/>
            </a:spcAft>
            <a:buChar char="•"/>
          </a:pPr>
          <a:r>
            <a:rPr lang="en-NZ" sz="1200" i="0" kern="1200"/>
            <a:t>Similar to what occurs in the current census, statistical measures will be required to ensure high degree of representation.</a:t>
          </a:r>
          <a:r>
            <a:rPr lang="en-NZ" sz="1200" i="0" kern="1200">
              <a:latin typeface="Regular Bold"/>
            </a:rPr>
            <a:t>  </a:t>
          </a:r>
          <a:endParaRPr lang="en-NZ" sz="1200" i="0" kern="1200"/>
        </a:p>
        <a:p>
          <a:pPr marL="114300" lvl="1" indent="-114300" algn="l" defTabSz="533400">
            <a:lnSpc>
              <a:spcPct val="90000"/>
            </a:lnSpc>
            <a:spcBef>
              <a:spcPct val="0"/>
            </a:spcBef>
            <a:spcAft>
              <a:spcPct val="15000"/>
            </a:spcAft>
            <a:buChar char="•"/>
          </a:pPr>
          <a:endParaRPr lang="en-NZ" sz="1200" i="0" kern="1200"/>
        </a:p>
        <a:p>
          <a:pPr marL="114300" lvl="1" indent="-114300" algn="l" defTabSz="533400">
            <a:lnSpc>
              <a:spcPct val="90000"/>
            </a:lnSpc>
            <a:spcBef>
              <a:spcPct val="0"/>
            </a:spcBef>
            <a:spcAft>
              <a:spcPct val="15000"/>
            </a:spcAft>
            <a:buChar char="•"/>
          </a:pPr>
          <a:r>
            <a:rPr lang="en-NZ" sz="1200" i="0" kern="1200"/>
            <a:t>Longer term Improvements across admin data will need to be made e.g. to support information for Māori returning to Aotearoa.</a:t>
          </a:r>
        </a:p>
      </dsp:txBody>
      <dsp:txXfrm>
        <a:off x="1854852" y="718097"/>
        <a:ext cx="1624382" cy="4483957"/>
      </dsp:txXfrm>
    </dsp:sp>
    <dsp:sp modelId="{0D484DF0-3B98-4099-9220-4D5BA170CF17}">
      <dsp:nvSpPr>
        <dsp:cNvPr id="0" name=""/>
        <dsp:cNvSpPr/>
      </dsp:nvSpPr>
      <dsp:spPr>
        <a:xfrm>
          <a:off x="3706648" y="96858"/>
          <a:ext cx="1624382" cy="62123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NZ" sz="1200" kern="1200"/>
            <a:t>Ethnicity</a:t>
          </a:r>
        </a:p>
      </dsp:txBody>
      <dsp:txXfrm>
        <a:off x="3706648" y="96858"/>
        <a:ext cx="1624382" cy="621238"/>
      </dsp:txXfrm>
    </dsp:sp>
    <dsp:sp modelId="{72597B3B-8434-4CBB-B9B3-E5F84C6F4B4A}">
      <dsp:nvSpPr>
        <dsp:cNvPr id="0" name=""/>
        <dsp:cNvSpPr/>
      </dsp:nvSpPr>
      <dsp:spPr>
        <a:xfrm>
          <a:off x="3706648" y="718097"/>
          <a:ext cx="1624382" cy="448395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NZ" sz="1200" i="0" kern="1200"/>
            <a:t>The combination of administrative data and historic census data can provide population measures in the short term, but this is not sustainable</a:t>
          </a:r>
        </a:p>
        <a:p>
          <a:pPr marL="114300" lvl="1" indent="-114300" algn="l" defTabSz="533400">
            <a:lnSpc>
              <a:spcPct val="90000"/>
            </a:lnSpc>
            <a:spcBef>
              <a:spcPct val="0"/>
            </a:spcBef>
            <a:spcAft>
              <a:spcPct val="15000"/>
            </a:spcAft>
            <a:buChar char="•"/>
          </a:pPr>
          <a:endParaRPr lang="en-NZ" sz="1200" i="0" kern="1200"/>
        </a:p>
        <a:p>
          <a:pPr marL="114300" lvl="1" indent="-114300" algn="l" defTabSz="533400">
            <a:lnSpc>
              <a:spcPct val="90000"/>
            </a:lnSpc>
            <a:spcBef>
              <a:spcPct val="0"/>
            </a:spcBef>
            <a:spcAft>
              <a:spcPct val="15000"/>
            </a:spcAft>
            <a:buChar char="•"/>
          </a:pPr>
          <a:r>
            <a:rPr lang="en-NZ" sz="1200" i="0" kern="1200"/>
            <a:t>Improvements in collection and coding of level 4 ethnicity data will be critical for meeting information needs for smaller ethnic populations.</a:t>
          </a:r>
        </a:p>
        <a:p>
          <a:pPr marL="114300" lvl="1" indent="-114300" algn="l" defTabSz="533400">
            <a:lnSpc>
              <a:spcPct val="90000"/>
            </a:lnSpc>
            <a:spcBef>
              <a:spcPct val="0"/>
            </a:spcBef>
            <a:spcAft>
              <a:spcPct val="15000"/>
            </a:spcAft>
            <a:buChar char="•"/>
          </a:pPr>
          <a:endParaRPr lang="en-NZ" sz="1200" i="0" kern="1200"/>
        </a:p>
      </dsp:txBody>
      <dsp:txXfrm>
        <a:off x="3706648" y="718097"/>
        <a:ext cx="1624382" cy="4483957"/>
      </dsp:txXfrm>
    </dsp:sp>
    <dsp:sp modelId="{C2920DDD-FB0A-431D-BD1D-331650F4152F}">
      <dsp:nvSpPr>
        <dsp:cNvPr id="0" name=""/>
        <dsp:cNvSpPr/>
      </dsp:nvSpPr>
      <dsp:spPr>
        <a:xfrm>
          <a:off x="5558444" y="96858"/>
          <a:ext cx="1624382" cy="62123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rtl="0">
            <a:lnSpc>
              <a:spcPct val="90000"/>
            </a:lnSpc>
            <a:spcBef>
              <a:spcPct val="0"/>
            </a:spcBef>
            <a:spcAft>
              <a:spcPct val="35000"/>
            </a:spcAft>
            <a:buNone/>
          </a:pPr>
          <a:r>
            <a:rPr lang="en-NZ" sz="1200" kern="1200"/>
            <a:t>Households and families</a:t>
          </a:r>
          <a:r>
            <a:rPr lang="en-NZ" sz="1200" kern="1200">
              <a:latin typeface="Regular Bold"/>
            </a:rPr>
            <a:t> </a:t>
          </a:r>
          <a:endParaRPr lang="en-NZ" sz="1200" kern="1200"/>
        </a:p>
      </dsp:txBody>
      <dsp:txXfrm>
        <a:off x="5558444" y="96858"/>
        <a:ext cx="1624382" cy="621238"/>
      </dsp:txXfrm>
    </dsp:sp>
    <dsp:sp modelId="{91887C31-3F21-4F59-A802-6EB497B6F5D5}">
      <dsp:nvSpPr>
        <dsp:cNvPr id="0" name=""/>
        <dsp:cNvSpPr/>
      </dsp:nvSpPr>
      <dsp:spPr>
        <a:xfrm>
          <a:off x="5558444" y="718097"/>
          <a:ext cx="1624382" cy="448395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NZ" sz="1200" i="0" kern="1200"/>
            <a:t>Clear improvements possible in models used for assigning address and household to individuals.</a:t>
          </a:r>
        </a:p>
        <a:p>
          <a:pPr marL="114300" lvl="1" indent="-114300" algn="l" defTabSz="533400">
            <a:lnSpc>
              <a:spcPct val="90000"/>
            </a:lnSpc>
            <a:spcBef>
              <a:spcPct val="0"/>
            </a:spcBef>
            <a:spcAft>
              <a:spcPct val="15000"/>
            </a:spcAft>
            <a:buChar char="•"/>
          </a:pPr>
          <a:endParaRPr lang="en-NZ" sz="1200" i="0" kern="1200"/>
        </a:p>
        <a:p>
          <a:pPr marL="114300" lvl="1" indent="-114300" algn="l" defTabSz="533400" rtl="0">
            <a:lnSpc>
              <a:spcPct val="90000"/>
            </a:lnSpc>
            <a:spcBef>
              <a:spcPct val="0"/>
            </a:spcBef>
            <a:spcAft>
              <a:spcPct val="15000"/>
            </a:spcAft>
            <a:buChar char="•"/>
          </a:pPr>
          <a:r>
            <a:rPr lang="en-NZ" sz="1200" i="0" kern="1200"/>
            <a:t>Improvements in admin-households has potential to add huge value.</a:t>
          </a:r>
          <a:r>
            <a:rPr lang="en-NZ" sz="1200" i="0" kern="1200">
              <a:latin typeface="Regular Bold"/>
            </a:rPr>
            <a:t>  </a:t>
          </a:r>
          <a:endParaRPr lang="en-NZ" sz="1200" i="0" kern="1200"/>
        </a:p>
        <a:p>
          <a:pPr marL="114300" lvl="1" indent="-114300" algn="l" defTabSz="533400">
            <a:lnSpc>
              <a:spcPct val="90000"/>
            </a:lnSpc>
            <a:spcBef>
              <a:spcPct val="0"/>
            </a:spcBef>
            <a:spcAft>
              <a:spcPct val="15000"/>
            </a:spcAft>
            <a:buChar char="•"/>
          </a:pPr>
          <a:endParaRPr lang="en-NZ" sz="1200" i="0" kern="1200"/>
        </a:p>
        <a:p>
          <a:pPr marL="114300" lvl="1" indent="-114300" algn="l" defTabSz="533400">
            <a:lnSpc>
              <a:spcPct val="90000"/>
            </a:lnSpc>
            <a:spcBef>
              <a:spcPct val="0"/>
            </a:spcBef>
            <a:spcAft>
              <a:spcPct val="15000"/>
            </a:spcAft>
            <a:buChar char="•"/>
          </a:pPr>
          <a:r>
            <a:rPr lang="en-NZ" sz="1200" i="0" kern="1200"/>
            <a:t>Building understanding measuring poverty persistence.</a:t>
          </a:r>
        </a:p>
        <a:p>
          <a:pPr marL="114300" lvl="1" indent="-114300" algn="l" defTabSz="533400">
            <a:lnSpc>
              <a:spcPct val="90000"/>
            </a:lnSpc>
            <a:spcBef>
              <a:spcPct val="0"/>
            </a:spcBef>
            <a:spcAft>
              <a:spcPct val="15000"/>
            </a:spcAft>
            <a:buChar char="•"/>
          </a:pPr>
          <a:endParaRPr lang="en-NZ" sz="1200" i="0" kern="1200"/>
        </a:p>
        <a:p>
          <a:pPr marL="114300" lvl="1" indent="-114300" algn="l" defTabSz="533400">
            <a:lnSpc>
              <a:spcPct val="90000"/>
            </a:lnSpc>
            <a:spcBef>
              <a:spcPct val="0"/>
            </a:spcBef>
            <a:spcAft>
              <a:spcPct val="15000"/>
            </a:spcAft>
            <a:buChar char="•"/>
          </a:pPr>
          <a:r>
            <a:rPr lang="en-NZ" sz="1200" i="0" kern="1200"/>
            <a:t>It is likely that a mix of admin and survey measures will need to be used with different use cases making use of the different sources.</a:t>
          </a:r>
        </a:p>
      </dsp:txBody>
      <dsp:txXfrm>
        <a:off x="5558444" y="718097"/>
        <a:ext cx="1624382" cy="4483957"/>
      </dsp:txXfrm>
    </dsp:sp>
    <dsp:sp modelId="{32663D66-CAF2-4A54-AD37-AD10747D62F7}">
      <dsp:nvSpPr>
        <dsp:cNvPr id="0" name=""/>
        <dsp:cNvSpPr/>
      </dsp:nvSpPr>
      <dsp:spPr>
        <a:xfrm>
          <a:off x="7410239" y="96858"/>
          <a:ext cx="1624382" cy="621238"/>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NZ" sz="1200" kern="1200"/>
            <a:t>Geographic location for the young and mobile</a:t>
          </a:r>
        </a:p>
      </dsp:txBody>
      <dsp:txXfrm>
        <a:off x="7410239" y="96858"/>
        <a:ext cx="1624382" cy="621238"/>
      </dsp:txXfrm>
    </dsp:sp>
    <dsp:sp modelId="{E4BEEAAC-8C87-4079-8854-CFC1C5B6749A}">
      <dsp:nvSpPr>
        <dsp:cNvPr id="0" name=""/>
        <dsp:cNvSpPr/>
      </dsp:nvSpPr>
      <dsp:spPr>
        <a:xfrm>
          <a:off x="7410239" y="718097"/>
          <a:ext cx="1624382" cy="4483957"/>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NZ" sz="1200" i="0" kern="1200"/>
            <a:t>This will be a challenge and hard to improve substantially.</a:t>
          </a:r>
        </a:p>
        <a:p>
          <a:pPr marL="114300" lvl="1" indent="-114300" algn="l" defTabSz="533400">
            <a:lnSpc>
              <a:spcPct val="90000"/>
            </a:lnSpc>
            <a:spcBef>
              <a:spcPct val="0"/>
            </a:spcBef>
            <a:spcAft>
              <a:spcPct val="15000"/>
            </a:spcAft>
            <a:buChar char="•"/>
          </a:pPr>
          <a:endParaRPr lang="en-NZ" sz="1200" i="0" kern="1200"/>
        </a:p>
        <a:p>
          <a:pPr marL="114300" lvl="1" indent="-114300" algn="l" defTabSz="533400">
            <a:lnSpc>
              <a:spcPct val="90000"/>
            </a:lnSpc>
            <a:spcBef>
              <a:spcPct val="0"/>
            </a:spcBef>
            <a:spcAft>
              <a:spcPct val="15000"/>
            </a:spcAft>
            <a:buChar char="•"/>
          </a:pPr>
          <a:r>
            <a:rPr lang="en-NZ" sz="1200" i="0" kern="1200"/>
            <a:t>Some options include making use of education and employment information to estimate location, survey data to model predictable patterns of errors in location data.</a:t>
          </a:r>
        </a:p>
        <a:p>
          <a:pPr marL="114300" lvl="1" indent="-114300" algn="l" defTabSz="533400">
            <a:lnSpc>
              <a:spcPct val="90000"/>
            </a:lnSpc>
            <a:spcBef>
              <a:spcPct val="0"/>
            </a:spcBef>
            <a:spcAft>
              <a:spcPct val="15000"/>
            </a:spcAft>
            <a:buChar char="•"/>
          </a:pPr>
          <a:endParaRPr lang="en-NZ" sz="1200" i="0" kern="1200"/>
        </a:p>
        <a:p>
          <a:pPr marL="114300" lvl="1" indent="-114300" algn="l" defTabSz="533400">
            <a:lnSpc>
              <a:spcPct val="90000"/>
            </a:lnSpc>
            <a:spcBef>
              <a:spcPct val="0"/>
            </a:spcBef>
            <a:spcAft>
              <a:spcPct val="15000"/>
            </a:spcAft>
            <a:buChar char="•"/>
          </a:pPr>
          <a:r>
            <a:rPr lang="en-NZ" sz="1200" i="0" kern="1200"/>
            <a:t>The use of survey data and estimation methods may be required to adjust for systematic errors (e.g. students in university centres)</a:t>
          </a:r>
        </a:p>
      </dsp:txBody>
      <dsp:txXfrm>
        <a:off x="7410239" y="718097"/>
        <a:ext cx="1624382" cy="4483957"/>
      </dsp:txXfrm>
    </dsp:sp>
    <dsp:sp modelId="{4D41F74B-113F-48E1-B004-887B39E63FCC}">
      <dsp:nvSpPr>
        <dsp:cNvPr id="0" name=""/>
        <dsp:cNvSpPr/>
      </dsp:nvSpPr>
      <dsp:spPr>
        <a:xfrm>
          <a:off x="9262035" y="96858"/>
          <a:ext cx="1624382" cy="62123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NZ" sz="1200" kern="1200"/>
            <a:t>Details for new migrants</a:t>
          </a:r>
        </a:p>
      </dsp:txBody>
      <dsp:txXfrm>
        <a:off x="9262035" y="96858"/>
        <a:ext cx="1624382" cy="621238"/>
      </dsp:txXfrm>
    </dsp:sp>
    <dsp:sp modelId="{DE7CF07B-5351-4FD9-B787-64AF8741F4D5}">
      <dsp:nvSpPr>
        <dsp:cNvPr id="0" name=""/>
        <dsp:cNvSpPr/>
      </dsp:nvSpPr>
      <dsp:spPr>
        <a:xfrm>
          <a:off x="9262035" y="718097"/>
          <a:ext cx="1624382" cy="448395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NZ" sz="1200" kern="1200"/>
            <a:t>Methodological improvements required to ensure migrants not using a visa are included in population counts.</a:t>
          </a:r>
        </a:p>
        <a:p>
          <a:pPr marL="114300" lvl="1" indent="-114300" algn="l" defTabSz="533400">
            <a:lnSpc>
              <a:spcPct val="90000"/>
            </a:lnSpc>
            <a:spcBef>
              <a:spcPct val="0"/>
            </a:spcBef>
            <a:spcAft>
              <a:spcPct val="15000"/>
            </a:spcAft>
            <a:buChar char="•"/>
          </a:pPr>
          <a:endParaRPr lang="en-NZ" sz="1200" kern="1200"/>
        </a:p>
        <a:p>
          <a:pPr marL="114300" lvl="1" indent="-114300" algn="l" defTabSz="533400">
            <a:lnSpc>
              <a:spcPct val="90000"/>
            </a:lnSpc>
            <a:spcBef>
              <a:spcPct val="0"/>
            </a:spcBef>
            <a:spcAft>
              <a:spcPct val="15000"/>
            </a:spcAft>
            <a:buChar char="•"/>
          </a:pPr>
          <a:r>
            <a:rPr lang="en-NZ" sz="1200" kern="1200"/>
            <a:t>Some potential for increasing data provided on visa (e.g. ethnicity)</a:t>
          </a:r>
        </a:p>
        <a:p>
          <a:pPr marL="114300" lvl="1" indent="-114300" algn="l" defTabSz="533400">
            <a:lnSpc>
              <a:spcPct val="90000"/>
            </a:lnSpc>
            <a:spcBef>
              <a:spcPct val="0"/>
            </a:spcBef>
            <a:spcAft>
              <a:spcPct val="15000"/>
            </a:spcAft>
            <a:buChar char="•"/>
          </a:pPr>
          <a:endParaRPr lang="en-NZ" sz="1200" kern="1200"/>
        </a:p>
        <a:p>
          <a:pPr marL="114300" lvl="1" indent="-114300" algn="l" defTabSz="533400">
            <a:lnSpc>
              <a:spcPct val="90000"/>
            </a:lnSpc>
            <a:spcBef>
              <a:spcPct val="0"/>
            </a:spcBef>
            <a:spcAft>
              <a:spcPct val="15000"/>
            </a:spcAft>
            <a:buChar char="•"/>
          </a:pPr>
          <a:r>
            <a:rPr lang="en-NZ" sz="1200" kern="1200"/>
            <a:t>Survey approaches to support estimation</a:t>
          </a:r>
        </a:p>
      </dsp:txBody>
      <dsp:txXfrm>
        <a:off x="9262035" y="718097"/>
        <a:ext cx="1624382" cy="44839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DCD70-89F8-4805-9E74-A9467A636599}">
      <dsp:nvSpPr>
        <dsp:cNvPr id="0" name=""/>
        <dsp:cNvSpPr/>
      </dsp:nvSpPr>
      <dsp:spPr>
        <a:xfrm>
          <a:off x="0" y="513198"/>
          <a:ext cx="3378668" cy="20272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mi-NZ" sz="2500" kern="1200"/>
            <a:t>Ethnicity – often the safe and independent collection is mentioned</a:t>
          </a:r>
          <a:endParaRPr lang="en-NZ" sz="2500" kern="1200"/>
        </a:p>
      </dsp:txBody>
      <dsp:txXfrm>
        <a:off x="0" y="513198"/>
        <a:ext cx="3378668" cy="2027201"/>
      </dsp:txXfrm>
    </dsp:sp>
    <dsp:sp modelId="{57C82BD7-95E7-4691-948D-1D76E3D7C43A}">
      <dsp:nvSpPr>
        <dsp:cNvPr id="0" name=""/>
        <dsp:cNvSpPr/>
      </dsp:nvSpPr>
      <dsp:spPr>
        <a:xfrm>
          <a:off x="3716535" y="513198"/>
          <a:ext cx="3378668" cy="202720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mi-NZ" sz="2500" kern="1200"/>
            <a:t>Concern about key population variables not in admin data (iwi, rainbow, level 4 ethnicity).</a:t>
          </a:r>
        </a:p>
      </dsp:txBody>
      <dsp:txXfrm>
        <a:off x="3716535" y="513198"/>
        <a:ext cx="3378668" cy="2027201"/>
      </dsp:txXfrm>
    </dsp:sp>
    <dsp:sp modelId="{6A8D5808-1B8A-4ACA-BA1E-9B09160EC8A3}">
      <dsp:nvSpPr>
        <dsp:cNvPr id="0" name=""/>
        <dsp:cNvSpPr/>
      </dsp:nvSpPr>
      <dsp:spPr>
        <a:xfrm>
          <a:off x="7433071" y="513198"/>
          <a:ext cx="3378668" cy="202720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mi-NZ" sz="2500" kern="1200"/>
            <a:t>Appetite for increased timeliness.</a:t>
          </a:r>
        </a:p>
      </dsp:txBody>
      <dsp:txXfrm>
        <a:off x="7433071" y="513198"/>
        <a:ext cx="3378668" cy="2027201"/>
      </dsp:txXfrm>
    </dsp:sp>
    <dsp:sp modelId="{0D386870-9798-46C2-A31C-3924B690E2C5}">
      <dsp:nvSpPr>
        <dsp:cNvPr id="0" name=""/>
        <dsp:cNvSpPr/>
      </dsp:nvSpPr>
      <dsp:spPr>
        <a:xfrm>
          <a:off x="0" y="2878266"/>
          <a:ext cx="3378668" cy="20272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mi-NZ" sz="2500" kern="1200"/>
            <a:t>Wary of losing detailed information (e.g. small ethnic populations, health research, multi-dimensions)</a:t>
          </a:r>
        </a:p>
      </dsp:txBody>
      <dsp:txXfrm>
        <a:off x="0" y="2878266"/>
        <a:ext cx="3378668" cy="2027201"/>
      </dsp:txXfrm>
    </dsp:sp>
    <dsp:sp modelId="{4F89BD3B-127A-49A3-A67B-6B85F5BCBA0B}">
      <dsp:nvSpPr>
        <dsp:cNvPr id="0" name=""/>
        <dsp:cNvSpPr/>
      </dsp:nvSpPr>
      <dsp:spPr>
        <a:xfrm>
          <a:off x="3716535" y="2878266"/>
          <a:ext cx="3378668" cy="202720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mi-NZ" sz="2500" kern="1200"/>
            <a:t>Concern about the need to calibrate the system.</a:t>
          </a:r>
        </a:p>
      </dsp:txBody>
      <dsp:txXfrm>
        <a:off x="3716535" y="2878266"/>
        <a:ext cx="3378668" cy="2027201"/>
      </dsp:txXfrm>
    </dsp:sp>
    <dsp:sp modelId="{6EDEE14F-04D9-4031-8DD9-E4370C4E426D}">
      <dsp:nvSpPr>
        <dsp:cNvPr id="0" name=""/>
        <dsp:cNvSpPr/>
      </dsp:nvSpPr>
      <dsp:spPr>
        <a:xfrm>
          <a:off x="7433071" y="2878266"/>
          <a:ext cx="3378668" cy="20272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mi-NZ" sz="2500" kern="1200"/>
            <a:t>Lots of research papers – missed a trick publishing an overview tech paper.</a:t>
          </a:r>
        </a:p>
      </dsp:txBody>
      <dsp:txXfrm>
        <a:off x="7433071" y="2878266"/>
        <a:ext cx="3378668" cy="20272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CAF46-D63A-43C4-B663-A288DC48AF7C}">
      <dsp:nvSpPr>
        <dsp:cNvPr id="0" name=""/>
        <dsp:cNvSpPr/>
      </dsp:nvSpPr>
      <dsp:spPr>
        <a:xfrm>
          <a:off x="2016449" y="3095"/>
          <a:ext cx="1050005" cy="1050005"/>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A7A379-DB79-42C3-B489-55A03E8CE324}">
      <dsp:nvSpPr>
        <dsp:cNvPr id="0" name=""/>
        <dsp:cNvSpPr/>
      </dsp:nvSpPr>
      <dsp:spPr>
        <a:xfrm>
          <a:off x="1050555" y="1316361"/>
          <a:ext cx="2959596" cy="1098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l" defTabSz="800100">
            <a:lnSpc>
              <a:spcPct val="90000"/>
            </a:lnSpc>
            <a:spcBef>
              <a:spcPct val="0"/>
            </a:spcBef>
            <a:spcAft>
              <a:spcPct val="35000"/>
            </a:spcAft>
            <a:buNone/>
          </a:pPr>
          <a:r>
            <a:rPr lang="en-NZ" sz="1800" b="1" kern="1200"/>
            <a:t>Timeliness</a:t>
          </a:r>
          <a:endParaRPr lang="en-NZ" sz="1400" kern="1200"/>
        </a:p>
        <a:p>
          <a:pPr marL="57150" lvl="1" indent="-57150" algn="l" defTabSz="488950">
            <a:lnSpc>
              <a:spcPct val="90000"/>
            </a:lnSpc>
            <a:spcBef>
              <a:spcPct val="0"/>
            </a:spcBef>
            <a:spcAft>
              <a:spcPct val="15000"/>
            </a:spcAft>
            <a:buChar char="•"/>
          </a:pPr>
          <a:r>
            <a:rPr lang="en-NZ" sz="1100" kern="1200">
              <a:solidFill>
                <a:schemeClr val="bg1">
                  <a:lumMod val="50000"/>
                </a:schemeClr>
              </a:solidFill>
            </a:rPr>
            <a:t>Data are released within a time period that permits the information to be of value to users. </a:t>
          </a:r>
          <a:endParaRPr lang="en-NZ" sz="1100" kern="1200"/>
        </a:p>
      </dsp:txBody>
      <dsp:txXfrm>
        <a:off x="1050555" y="1316361"/>
        <a:ext cx="2959596" cy="1098010"/>
      </dsp:txXfrm>
    </dsp:sp>
    <dsp:sp modelId="{042809A5-877F-4D46-9E8E-B9E6E918BA60}">
      <dsp:nvSpPr>
        <dsp:cNvPr id="0" name=""/>
        <dsp:cNvSpPr/>
      </dsp:nvSpPr>
      <dsp:spPr>
        <a:xfrm>
          <a:off x="5272130" y="3095"/>
          <a:ext cx="1050005" cy="1050005"/>
        </a:xfrm>
        <a:prstGeom prst="round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BA28DB-757E-42E9-ACE9-B693ACB91D8C}">
      <dsp:nvSpPr>
        <dsp:cNvPr id="0" name=""/>
        <dsp:cNvSpPr/>
      </dsp:nvSpPr>
      <dsp:spPr>
        <a:xfrm>
          <a:off x="4306236" y="1316361"/>
          <a:ext cx="2959596" cy="1098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l" defTabSz="800100">
            <a:lnSpc>
              <a:spcPct val="90000"/>
            </a:lnSpc>
            <a:spcBef>
              <a:spcPct val="0"/>
            </a:spcBef>
            <a:spcAft>
              <a:spcPct val="35000"/>
            </a:spcAft>
            <a:buNone/>
          </a:pPr>
          <a:r>
            <a:rPr lang="en-NZ" sz="1800" b="1" kern="1200"/>
            <a:t>Accessibility</a:t>
          </a:r>
          <a:endParaRPr lang="en-NZ" sz="1400" kern="1200"/>
        </a:p>
        <a:p>
          <a:pPr marL="57150" lvl="1" indent="-57150" algn="l" defTabSz="488950">
            <a:lnSpc>
              <a:spcPct val="90000"/>
            </a:lnSpc>
            <a:spcBef>
              <a:spcPct val="0"/>
            </a:spcBef>
            <a:spcAft>
              <a:spcPct val="15000"/>
            </a:spcAft>
            <a:buChar char="•"/>
          </a:pPr>
          <a:r>
            <a:rPr lang="en-NZ" sz="1100" kern="1200">
              <a:solidFill>
                <a:schemeClr val="bg1">
                  <a:lumMod val="50000"/>
                </a:schemeClr>
              </a:solidFill>
            </a:rPr>
            <a:t>Statistics and information about data (metadata) are presented in a clear and understandable way, they are provided in suitable mediums for access, users are aware of their availability, and they are easily obtained and widely disseminated. </a:t>
          </a:r>
          <a:endParaRPr lang="en-NZ" sz="1100" kern="1200"/>
        </a:p>
      </dsp:txBody>
      <dsp:txXfrm>
        <a:off x="4306236" y="1316361"/>
        <a:ext cx="2959596" cy="1098010"/>
      </dsp:txXfrm>
    </dsp:sp>
    <dsp:sp modelId="{FB7530C7-8ABB-4DA9-AF55-B852C7171D7E}">
      <dsp:nvSpPr>
        <dsp:cNvPr id="0" name=""/>
        <dsp:cNvSpPr/>
      </dsp:nvSpPr>
      <dsp:spPr>
        <a:xfrm>
          <a:off x="8601860" y="3095"/>
          <a:ext cx="1050005" cy="1050005"/>
        </a:xfrm>
        <a:prstGeom prst="round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CECCA1-6012-4F1C-92B7-CB545B2C1713}">
      <dsp:nvSpPr>
        <dsp:cNvPr id="0" name=""/>
        <dsp:cNvSpPr/>
      </dsp:nvSpPr>
      <dsp:spPr>
        <a:xfrm>
          <a:off x="7635966" y="1316361"/>
          <a:ext cx="2959596" cy="1098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l" defTabSz="800100">
            <a:lnSpc>
              <a:spcPct val="90000"/>
            </a:lnSpc>
            <a:spcBef>
              <a:spcPct val="0"/>
            </a:spcBef>
            <a:spcAft>
              <a:spcPct val="35000"/>
            </a:spcAft>
            <a:buNone/>
          </a:pPr>
          <a:r>
            <a:rPr lang="en-NZ" sz="1800" b="1" kern="1200"/>
            <a:t>Consistency/coherency</a:t>
          </a:r>
          <a:endParaRPr lang="en-NZ" sz="1800" kern="1200"/>
        </a:p>
        <a:p>
          <a:pPr marL="57150" lvl="1" indent="-57150" algn="l" defTabSz="488950">
            <a:lnSpc>
              <a:spcPct val="90000"/>
            </a:lnSpc>
            <a:spcBef>
              <a:spcPct val="0"/>
            </a:spcBef>
            <a:spcAft>
              <a:spcPct val="15000"/>
            </a:spcAft>
            <a:buChar char="•"/>
          </a:pPr>
          <a:r>
            <a:rPr lang="en-NZ" sz="1100" kern="1200">
              <a:solidFill>
                <a:schemeClr val="bg1">
                  <a:lumMod val="50000"/>
                </a:schemeClr>
              </a:solidFill>
            </a:rPr>
            <a:t>The census data and information is consistent and coherent within census datasets and metadata, it can be successfully brought together with other statistical data and information within a broad analytical </a:t>
          </a:r>
          <a:endParaRPr lang="en-NZ" sz="1100" kern="1200"/>
        </a:p>
      </dsp:txBody>
      <dsp:txXfrm>
        <a:off x="7635966" y="1316361"/>
        <a:ext cx="2959596" cy="1098010"/>
      </dsp:txXfrm>
    </dsp:sp>
    <dsp:sp modelId="{58FABFD0-489A-434D-B31B-5B879413DF43}">
      <dsp:nvSpPr>
        <dsp:cNvPr id="0" name=""/>
        <dsp:cNvSpPr/>
      </dsp:nvSpPr>
      <dsp:spPr>
        <a:xfrm>
          <a:off x="2016449" y="2617932"/>
          <a:ext cx="1050005" cy="1050005"/>
        </a:xfrm>
        <a:prstGeom prst="roundRect">
          <a:avLst/>
        </a:prstGeom>
        <a:blipFill dpi="0" rotWithShape="1">
          <a:blip xmlns:r="http://schemas.openxmlformats.org/officeDocument/2006/relationships"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7CC04F-B90A-49C5-B2CD-B1FA2EBA7391}">
      <dsp:nvSpPr>
        <dsp:cNvPr id="0" name=""/>
        <dsp:cNvSpPr/>
      </dsp:nvSpPr>
      <dsp:spPr>
        <a:xfrm>
          <a:off x="1059789" y="3896854"/>
          <a:ext cx="2959596" cy="1098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l" defTabSz="800100">
            <a:lnSpc>
              <a:spcPct val="90000"/>
            </a:lnSpc>
            <a:spcBef>
              <a:spcPct val="0"/>
            </a:spcBef>
            <a:spcAft>
              <a:spcPct val="35000"/>
            </a:spcAft>
            <a:buNone/>
          </a:pPr>
          <a:r>
            <a:rPr lang="en-NZ" sz="1800" b="1" kern="1200">
              <a:solidFill>
                <a:srgbClr val="76A93F"/>
              </a:solidFill>
            </a:rPr>
            <a:t>Accuracy</a:t>
          </a:r>
          <a:endParaRPr lang="en-NZ" sz="1400" kern="1200"/>
        </a:p>
        <a:p>
          <a:pPr marL="57150" lvl="1" indent="-57150" algn="l" defTabSz="488950">
            <a:lnSpc>
              <a:spcPct val="90000"/>
            </a:lnSpc>
            <a:spcBef>
              <a:spcPct val="0"/>
            </a:spcBef>
            <a:spcAft>
              <a:spcPct val="15000"/>
            </a:spcAft>
            <a:buChar char="•"/>
          </a:pPr>
          <a:r>
            <a:rPr lang="en-NZ" sz="1100" kern="1200">
              <a:solidFill>
                <a:schemeClr val="bg1">
                  <a:lumMod val="50000"/>
                </a:schemeClr>
              </a:solidFill>
            </a:rPr>
            <a:t>Source data and statistical techniques are sound and statistical outputs sufficiently portray the reality they are designed to represent.</a:t>
          </a:r>
          <a:endParaRPr lang="en-NZ" sz="1100" kern="1200"/>
        </a:p>
      </dsp:txBody>
      <dsp:txXfrm>
        <a:off x="1059789" y="3896854"/>
        <a:ext cx="2959596" cy="1098010"/>
      </dsp:txXfrm>
    </dsp:sp>
    <dsp:sp modelId="{999E3AA6-ED5D-4729-9B17-BE5A63589401}">
      <dsp:nvSpPr>
        <dsp:cNvPr id="0" name=""/>
        <dsp:cNvSpPr/>
      </dsp:nvSpPr>
      <dsp:spPr>
        <a:xfrm>
          <a:off x="5272130" y="2617932"/>
          <a:ext cx="1050005" cy="1050005"/>
        </a:xfrm>
        <a:prstGeom prst="roundRect">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1D6C08-F6AC-42F7-B6DE-7112075DB50B}">
      <dsp:nvSpPr>
        <dsp:cNvPr id="0" name=""/>
        <dsp:cNvSpPr/>
      </dsp:nvSpPr>
      <dsp:spPr>
        <a:xfrm>
          <a:off x="4295137" y="3896854"/>
          <a:ext cx="2959596" cy="1098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l" defTabSz="800100">
            <a:lnSpc>
              <a:spcPct val="90000"/>
            </a:lnSpc>
            <a:spcBef>
              <a:spcPct val="0"/>
            </a:spcBef>
            <a:spcAft>
              <a:spcPct val="35000"/>
            </a:spcAft>
            <a:buNone/>
          </a:pPr>
          <a:r>
            <a:rPr lang="en-NZ" sz="1800" b="1" kern="1200"/>
            <a:t>Relevance</a:t>
          </a:r>
          <a:endParaRPr lang="en-NZ" sz="1800" kern="1200"/>
        </a:p>
        <a:p>
          <a:pPr marL="57150" lvl="1" indent="-57150" algn="l" defTabSz="488950">
            <a:lnSpc>
              <a:spcPct val="90000"/>
            </a:lnSpc>
            <a:spcBef>
              <a:spcPct val="0"/>
            </a:spcBef>
            <a:spcAft>
              <a:spcPct val="15000"/>
            </a:spcAft>
            <a:buChar char="•"/>
          </a:pPr>
          <a:r>
            <a:rPr lang="en-NZ" sz="1100" kern="1200">
              <a:solidFill>
                <a:schemeClr val="bg1">
                  <a:lumMod val="50000"/>
                </a:schemeClr>
              </a:solidFill>
            </a:rPr>
            <a:t>The relevance of statistical information reflects the degree to which it meets the needs of the users. </a:t>
          </a:r>
          <a:endParaRPr lang="en-NZ" sz="1100" kern="1200"/>
        </a:p>
      </dsp:txBody>
      <dsp:txXfrm>
        <a:off x="4295137" y="3896854"/>
        <a:ext cx="2959596" cy="1098010"/>
      </dsp:txXfrm>
    </dsp:sp>
    <dsp:sp modelId="{3C709A97-C52A-4014-89E1-5BDA732FCB1C}">
      <dsp:nvSpPr>
        <dsp:cNvPr id="0" name=""/>
        <dsp:cNvSpPr/>
      </dsp:nvSpPr>
      <dsp:spPr>
        <a:xfrm>
          <a:off x="8601860" y="2617932"/>
          <a:ext cx="1050005" cy="1050005"/>
        </a:xfrm>
        <a:prstGeom prst="roundRect">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1C10E2-3667-426F-8E08-33D2F88FA22C}">
      <dsp:nvSpPr>
        <dsp:cNvPr id="0" name=""/>
        <dsp:cNvSpPr/>
      </dsp:nvSpPr>
      <dsp:spPr>
        <a:xfrm>
          <a:off x="7624867" y="3896854"/>
          <a:ext cx="2959596" cy="1098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l" defTabSz="800100">
            <a:lnSpc>
              <a:spcPct val="90000"/>
            </a:lnSpc>
            <a:spcBef>
              <a:spcPct val="0"/>
            </a:spcBef>
            <a:spcAft>
              <a:spcPct val="35000"/>
            </a:spcAft>
            <a:buNone/>
          </a:pPr>
          <a:r>
            <a:rPr lang="en-NZ" sz="1800" b="1" kern="1200"/>
            <a:t>Interpretability</a:t>
          </a:r>
          <a:endParaRPr lang="en-NZ" sz="1400" kern="1200"/>
        </a:p>
        <a:p>
          <a:pPr marL="57150" lvl="1" indent="-57150" algn="l" defTabSz="488950">
            <a:lnSpc>
              <a:spcPct val="90000"/>
            </a:lnSpc>
            <a:spcBef>
              <a:spcPct val="0"/>
            </a:spcBef>
            <a:spcAft>
              <a:spcPct val="15000"/>
            </a:spcAft>
            <a:buChar char="•"/>
          </a:pPr>
          <a:r>
            <a:rPr lang="en-NZ" sz="1100" kern="1200">
              <a:solidFill>
                <a:schemeClr val="bg1">
                  <a:lumMod val="50000"/>
                </a:schemeClr>
              </a:solidFill>
            </a:rPr>
            <a:t>The interpretability of statistical information reflects the availability of supplementary information and metadata necessary to interpret and use it. </a:t>
          </a:r>
          <a:endParaRPr lang="en-NZ" sz="1100" kern="1200"/>
        </a:p>
      </dsp:txBody>
      <dsp:txXfrm>
        <a:off x="7624867" y="3896854"/>
        <a:ext cx="2959596" cy="10980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FAC6A-2D63-41DC-BF34-9E336D80BCB3}">
      <dsp:nvSpPr>
        <dsp:cNvPr id="0" name=""/>
        <dsp:cNvSpPr/>
      </dsp:nvSpPr>
      <dsp:spPr>
        <a:xfrm>
          <a:off x="1025991" y="2061"/>
          <a:ext cx="1222619" cy="12226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NZ" sz="900" kern="1200"/>
            <a:t>Coverage: what proportion of the population do we have information for?</a:t>
          </a:r>
        </a:p>
      </dsp:txBody>
      <dsp:txXfrm>
        <a:off x="1205039" y="181109"/>
        <a:ext cx="864523" cy="864523"/>
      </dsp:txXfrm>
    </dsp:sp>
    <dsp:sp modelId="{A2E06F2E-5365-417D-BD4C-0EBDB0CA5EAA}">
      <dsp:nvSpPr>
        <dsp:cNvPr id="0" name=""/>
        <dsp:cNvSpPr/>
      </dsp:nvSpPr>
      <dsp:spPr>
        <a:xfrm>
          <a:off x="1282742" y="1323957"/>
          <a:ext cx="709119" cy="709119"/>
        </a:xfrm>
        <a:prstGeom prst="mathMultiply">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NZ" sz="700" kern="1200"/>
        </a:p>
      </dsp:txBody>
      <dsp:txXfrm>
        <a:off x="1394087" y="1435302"/>
        <a:ext cx="486429" cy="486429"/>
      </dsp:txXfrm>
    </dsp:sp>
    <dsp:sp modelId="{A1C383CA-3C34-4D23-A528-B71ABA6EA06A}">
      <dsp:nvSpPr>
        <dsp:cNvPr id="0" name=""/>
        <dsp:cNvSpPr/>
      </dsp:nvSpPr>
      <dsp:spPr>
        <a:xfrm>
          <a:off x="1025991" y="2132353"/>
          <a:ext cx="1222619" cy="12226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NZ" sz="900" kern="1200"/>
            <a:t>Non-missing quality: How good is the data that is there?</a:t>
          </a:r>
        </a:p>
      </dsp:txBody>
      <dsp:txXfrm>
        <a:off x="1205039" y="2311401"/>
        <a:ext cx="864523" cy="864523"/>
      </dsp:txXfrm>
    </dsp:sp>
    <dsp:sp modelId="{CB88B6AD-068C-4B6E-B5E9-9E37510FB68B}">
      <dsp:nvSpPr>
        <dsp:cNvPr id="0" name=""/>
        <dsp:cNvSpPr/>
      </dsp:nvSpPr>
      <dsp:spPr>
        <a:xfrm>
          <a:off x="2432004" y="1451109"/>
          <a:ext cx="388792" cy="4548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NZ" sz="700" kern="1200"/>
        </a:p>
      </dsp:txBody>
      <dsp:txXfrm>
        <a:off x="2432004" y="1542072"/>
        <a:ext cx="272154" cy="272888"/>
      </dsp:txXfrm>
    </dsp:sp>
    <dsp:sp modelId="{593BC7ED-CECF-48A2-A034-1A1E30A89D12}">
      <dsp:nvSpPr>
        <dsp:cNvPr id="0" name=""/>
        <dsp:cNvSpPr/>
      </dsp:nvSpPr>
      <dsp:spPr>
        <a:xfrm>
          <a:off x="2982183" y="455897"/>
          <a:ext cx="2445238" cy="24452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NZ" sz="3000" kern="1200"/>
            <a:t>combined score</a:t>
          </a:r>
        </a:p>
      </dsp:txBody>
      <dsp:txXfrm>
        <a:off x="3340280" y="813994"/>
        <a:ext cx="1729044" cy="17290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1E1243-5CDE-4A51-ACF9-E8B573E46CF3}"/>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D623F8A9-F989-4202-9DA0-95582D362793}"/>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0EEB838-0167-4631-9EE0-6508D80D4373}" type="datetimeFigureOut">
              <a:rPr lang="en-AU" smtClean="0"/>
              <a:t>25/07/2024</a:t>
            </a:fld>
            <a:endParaRPr lang="en-AU"/>
          </a:p>
        </p:txBody>
      </p:sp>
      <p:sp>
        <p:nvSpPr>
          <p:cNvPr id="4" name="Footer Placeholder 3">
            <a:extLst>
              <a:ext uri="{FF2B5EF4-FFF2-40B4-BE49-F238E27FC236}">
                <a16:creationId xmlns:a16="http://schemas.microsoft.com/office/drawing/2014/main" id="{F7663502-8070-40EF-88CB-B5545175B6A4}"/>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6" name="Slide Number Placeholder 5">
            <a:extLst>
              <a:ext uri="{FF2B5EF4-FFF2-40B4-BE49-F238E27FC236}">
                <a16:creationId xmlns:a16="http://schemas.microsoft.com/office/drawing/2014/main" id="{98224F18-B256-4387-B090-2D47767B15F8}"/>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530B252-BE9E-4752-B6C5-1250A751BB3A}" type="slidenum">
              <a:rPr lang="en-AU" smtClean="0"/>
              <a:t>‹#›</a:t>
            </a:fld>
            <a:endParaRPr lang="en-AU"/>
          </a:p>
        </p:txBody>
      </p:sp>
    </p:spTree>
    <p:extLst>
      <p:ext uri="{BB962C8B-B14F-4D97-AF65-F5344CB8AC3E}">
        <p14:creationId xmlns:p14="http://schemas.microsoft.com/office/powerpoint/2010/main" val="2430587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0181F72-B786-4546-B93C-73146AFD998F}" type="datetimeFigureOut">
              <a:rPr lang="en-AU" smtClean="0"/>
              <a:t>25/07/2024</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669514C-4ED8-4519-A556-20EB40AA7238}" type="slidenum">
              <a:rPr lang="en-AU" smtClean="0"/>
              <a:t>‹#›</a:t>
            </a:fld>
            <a:endParaRPr lang="en-AU"/>
          </a:p>
        </p:txBody>
      </p:sp>
    </p:spTree>
    <p:extLst>
      <p:ext uri="{BB962C8B-B14F-4D97-AF65-F5344CB8AC3E}">
        <p14:creationId xmlns:p14="http://schemas.microsoft.com/office/powerpoint/2010/main" val="2074436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Indicators and data can give a good idea about communities, and trends.</a:t>
            </a:r>
          </a:p>
          <a:p>
            <a:r>
              <a:rPr lang="en-AU"/>
              <a:t>Ultimately, they rely on data collected and shared by, among others, by Stats NZ. </a:t>
            </a:r>
          </a:p>
          <a:p>
            <a:r>
              <a:rPr lang="en-AU"/>
              <a:t>You might have heard that Stats NZ is currently rethinking the way we collect information, but intrinsically connected to this question also what information we provide.</a:t>
            </a:r>
          </a:p>
        </p:txBody>
      </p:sp>
      <p:sp>
        <p:nvSpPr>
          <p:cNvPr id="4" name="Slide Number Placeholder 3"/>
          <p:cNvSpPr>
            <a:spLocks noGrp="1"/>
          </p:cNvSpPr>
          <p:nvPr>
            <p:ph type="sldNum" sz="quarter" idx="5"/>
          </p:nvPr>
        </p:nvSpPr>
        <p:spPr/>
        <p:txBody>
          <a:bodyPr/>
          <a:lstStyle/>
          <a:p>
            <a:fld id="{A669514C-4ED8-4519-A556-20EB40AA7238}" type="slidenum">
              <a:rPr lang="en-AU" smtClean="0"/>
              <a:t>1</a:t>
            </a:fld>
            <a:endParaRPr lang="en-AU"/>
          </a:p>
        </p:txBody>
      </p:sp>
    </p:spTree>
    <p:extLst>
      <p:ext uri="{BB962C8B-B14F-4D97-AF65-F5344CB8AC3E}">
        <p14:creationId xmlns:p14="http://schemas.microsoft.com/office/powerpoint/2010/main" val="3543592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Complex lifecycle of all data. </a:t>
            </a:r>
          </a:p>
          <a:p>
            <a:r>
              <a:rPr lang="en-NZ"/>
              <a:t>It’s not simple/robust vs cheap and cheerful. </a:t>
            </a:r>
          </a:p>
          <a:p>
            <a:endParaRPr lang="en-NZ"/>
          </a:p>
          <a:p>
            <a:r>
              <a:rPr lang="en-NZ"/>
              <a:t>The APC gives us a good idea of the admin core</a:t>
            </a:r>
          </a:p>
          <a:p>
            <a:r>
              <a:rPr lang="en-NZ"/>
              <a:t>Fallback options for many ambitions</a:t>
            </a:r>
          </a:p>
        </p:txBody>
      </p:sp>
      <p:sp>
        <p:nvSpPr>
          <p:cNvPr id="4" name="Slide Number Placeholder 3"/>
          <p:cNvSpPr>
            <a:spLocks noGrp="1"/>
          </p:cNvSpPr>
          <p:nvPr>
            <p:ph type="sldNum" sz="quarter" idx="5"/>
          </p:nvPr>
        </p:nvSpPr>
        <p:spPr/>
        <p:txBody>
          <a:bodyPr/>
          <a:lstStyle/>
          <a:p>
            <a:fld id="{A669514C-4ED8-4519-A556-20EB40AA7238}" type="slidenum">
              <a:rPr lang="en-AU" smtClean="0"/>
              <a:t>12</a:t>
            </a:fld>
            <a:endParaRPr lang="en-AU"/>
          </a:p>
        </p:txBody>
      </p:sp>
    </p:spTree>
    <p:extLst>
      <p:ext uri="{BB962C8B-B14F-4D97-AF65-F5344CB8AC3E}">
        <p14:creationId xmlns:p14="http://schemas.microsoft.com/office/powerpoint/2010/main" val="3339890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E47D4017-1099-479B-9595-8F88E1F43E42}" type="slidenum">
              <a:rPr lang="en-NZ" smtClean="0"/>
              <a:t>13</a:t>
            </a:fld>
            <a:endParaRPr lang="en-NZ"/>
          </a:p>
        </p:txBody>
      </p:sp>
    </p:spTree>
    <p:extLst>
      <p:ext uri="{BB962C8B-B14F-4D97-AF65-F5344CB8AC3E}">
        <p14:creationId xmlns:p14="http://schemas.microsoft.com/office/powerpoint/2010/main" val="3771644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uriwāhi Atahanga Kiriata 1"/>
          <p:cNvSpPr>
            <a:spLocks noGrp="1" noRot="1" noChangeAspect="1"/>
          </p:cNvSpPr>
          <p:nvPr>
            <p:ph type="sldImg"/>
          </p:nvPr>
        </p:nvSpPr>
        <p:spPr/>
      </p:sp>
      <p:sp>
        <p:nvSpPr>
          <p:cNvPr id="3" name="Puriwāhi Tuhipoka 2"/>
          <p:cNvSpPr>
            <a:spLocks noGrp="1"/>
          </p:cNvSpPr>
          <p:nvPr>
            <p:ph type="body" idx="1"/>
          </p:nvPr>
        </p:nvSpPr>
        <p:spPr/>
        <p:txBody>
          <a:bodyPr/>
          <a:lstStyle/>
          <a:p>
            <a:r>
              <a:rPr lang="en-NZ"/>
              <a:t>All options under consideration include a survey component!</a:t>
            </a:r>
          </a:p>
        </p:txBody>
      </p:sp>
      <p:sp>
        <p:nvSpPr>
          <p:cNvPr id="4" name="Puriwāhi Tau Kiriata 3"/>
          <p:cNvSpPr>
            <a:spLocks noGrp="1"/>
          </p:cNvSpPr>
          <p:nvPr>
            <p:ph type="sldNum" sz="quarter" idx="5"/>
          </p:nvPr>
        </p:nvSpPr>
        <p:spPr/>
        <p:txBody>
          <a:bodyPr/>
          <a:lstStyle/>
          <a:p>
            <a:fld id="{A669514C-4ED8-4519-A556-20EB40AA7238}" type="slidenum">
              <a:rPr lang="en-AU" smtClean="0"/>
              <a:t>15</a:t>
            </a:fld>
            <a:endParaRPr lang="en-AU"/>
          </a:p>
        </p:txBody>
      </p:sp>
    </p:spTree>
    <p:extLst>
      <p:ext uri="{BB962C8B-B14F-4D97-AF65-F5344CB8AC3E}">
        <p14:creationId xmlns:p14="http://schemas.microsoft.com/office/powerpoint/2010/main" val="1525319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A669514C-4ED8-4519-A556-20EB40AA7238}" type="slidenum">
              <a:rPr lang="en-AU" smtClean="0"/>
              <a:t>16</a:t>
            </a:fld>
            <a:endParaRPr lang="en-AU"/>
          </a:p>
        </p:txBody>
      </p:sp>
    </p:spTree>
    <p:extLst>
      <p:ext uri="{BB962C8B-B14F-4D97-AF65-F5344CB8AC3E}">
        <p14:creationId xmlns:p14="http://schemas.microsoft.com/office/powerpoint/2010/main" val="225884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solidFill>
                  <a:srgbClr val="000000"/>
                </a:solidFill>
                <a:highlight>
                  <a:srgbClr val="FFFFFF"/>
                </a:highlight>
                <a:latin typeface="Source Sans Pro" panose="020B0503030403020204" pitchFamily="34" charset="0"/>
              </a:rPr>
              <a:t>As mentioned, admin data will be at the core of our future data system. (There will be a survey component, but that will be used to build in the gaps in the frame provided by admin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a:solidFill>
                <a:srgbClr val="000000"/>
              </a:solidFill>
              <a:highlight>
                <a:srgbClr val="FFFFFF"/>
              </a:highligh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a:solidFill>
                  <a:srgbClr val="000000"/>
                </a:solidFill>
                <a:highlight>
                  <a:srgbClr val="FFFFFF"/>
                </a:highlight>
                <a:latin typeface="Source Sans Pro" panose="020B0503030403020204" pitchFamily="34" charset="0"/>
              </a:rPr>
              <a:t>Admin data is of high quality (probably won’t get away with telling IR that your name is John Key),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a:solidFill>
                <a:srgbClr val="000000"/>
              </a:solidFill>
              <a:highlight>
                <a:srgbClr val="FFFFFF"/>
              </a:highligh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a:solidFill>
                  <a:srgbClr val="000000"/>
                </a:solidFill>
                <a:highlight>
                  <a:srgbClr val="FFFFFF"/>
                </a:highlight>
                <a:latin typeface="Source Sans Pro" panose="020B0503030403020204" pitchFamily="34" charset="0"/>
              </a:rPr>
              <a:t>MOJ/Corrections is bracketed to highlight that this data is available, but we do not use it due to ethical and quality concerns.</a:t>
            </a:r>
          </a:p>
          <a:p>
            <a:endParaRPr lang="en-NZ"/>
          </a:p>
        </p:txBody>
      </p:sp>
      <p:sp>
        <p:nvSpPr>
          <p:cNvPr id="4" name="Slide Number Placeholder 3"/>
          <p:cNvSpPr>
            <a:spLocks noGrp="1"/>
          </p:cNvSpPr>
          <p:nvPr>
            <p:ph type="sldNum" sz="quarter" idx="5"/>
          </p:nvPr>
        </p:nvSpPr>
        <p:spPr/>
        <p:txBody>
          <a:bodyPr/>
          <a:lstStyle/>
          <a:p>
            <a:fld id="{A669514C-4ED8-4519-A556-20EB40AA7238}" type="slidenum">
              <a:rPr lang="en-AU" smtClean="0"/>
              <a:t>19</a:t>
            </a:fld>
            <a:endParaRPr lang="en-AU"/>
          </a:p>
        </p:txBody>
      </p:sp>
    </p:spTree>
    <p:extLst>
      <p:ext uri="{BB962C8B-B14F-4D97-AF65-F5344CB8AC3E}">
        <p14:creationId xmlns:p14="http://schemas.microsoft.com/office/powerpoint/2010/main" val="3336099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Obviously, compared to the census.</a:t>
            </a:r>
          </a:p>
        </p:txBody>
      </p:sp>
      <p:sp>
        <p:nvSpPr>
          <p:cNvPr id="4" name="Slide Number Placeholder 3"/>
          <p:cNvSpPr>
            <a:spLocks noGrp="1"/>
          </p:cNvSpPr>
          <p:nvPr>
            <p:ph type="sldNum" sz="quarter" idx="5"/>
          </p:nvPr>
        </p:nvSpPr>
        <p:spPr/>
        <p:txBody>
          <a:bodyPr/>
          <a:lstStyle/>
          <a:p>
            <a:fld id="{A669514C-4ED8-4519-A556-20EB40AA7238}" type="slidenum">
              <a:rPr lang="en-AU" smtClean="0"/>
              <a:t>20</a:t>
            </a:fld>
            <a:endParaRPr lang="en-AU"/>
          </a:p>
        </p:txBody>
      </p:sp>
    </p:spTree>
    <p:extLst>
      <p:ext uri="{BB962C8B-B14F-4D97-AF65-F5344CB8AC3E}">
        <p14:creationId xmlns:p14="http://schemas.microsoft.com/office/powerpoint/2010/main" val="542180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effectLst/>
                <a:latin typeface="Aptos" panose="020B0004020202020204" pitchFamily="34" charset="0"/>
                <a:ea typeface="Aptos" panose="020B0004020202020204" pitchFamily="34" charset="0"/>
                <a:cs typeface="Aptos" panose="020B0004020202020204" pitchFamily="34" charset="0"/>
              </a:rPr>
              <a:t>Source </a:t>
            </a:r>
            <a:endParaRPr lang="en-NZ" sz="1800">
              <a:effectLst/>
              <a:latin typeface="Aptos" panose="020B0004020202020204" pitchFamily="34" charset="0"/>
              <a:ea typeface="Aptos" panose="020B0004020202020204" pitchFamily="34" charset="0"/>
              <a:cs typeface="Aptos" panose="020B0004020202020204" pitchFamily="34" charset="0"/>
            </a:endParaRPr>
          </a:p>
          <a:p>
            <a:r>
              <a:rPr lang="en-US" sz="1800" b="1">
                <a:effectLst/>
                <a:latin typeface="Aptos" panose="020B0004020202020204" pitchFamily="34" charset="0"/>
                <a:ea typeface="Aptos" panose="020B0004020202020204" pitchFamily="34" charset="0"/>
                <a:cs typeface="Aptos" panose="020B0004020202020204" pitchFamily="34" charset="0"/>
              </a:rPr>
              <a:t>Level of ethnicity </a:t>
            </a:r>
            <a:endParaRPr lang="en-NZ" sz="1800">
              <a:effectLst/>
              <a:latin typeface="Aptos" panose="020B0004020202020204" pitchFamily="34" charset="0"/>
              <a:ea typeface="Aptos" panose="020B0004020202020204" pitchFamily="34" charset="0"/>
              <a:cs typeface="Aptos" panose="020B0004020202020204" pitchFamily="34" charset="0"/>
            </a:endParaRPr>
          </a:p>
          <a:p>
            <a:r>
              <a:rPr lang="en-US" sz="1800" b="1">
                <a:effectLst/>
                <a:latin typeface="Aptos" panose="020B0004020202020204" pitchFamily="34" charset="0"/>
                <a:ea typeface="Aptos" panose="020B0004020202020204" pitchFamily="34" charset="0"/>
                <a:cs typeface="Aptos" panose="020B0004020202020204" pitchFamily="34" charset="0"/>
              </a:rPr>
              <a:t>Accumulated coverage </a:t>
            </a:r>
            <a:endParaRPr lang="en-NZ" sz="1800">
              <a:effectLst/>
              <a:latin typeface="Aptos" panose="020B0004020202020204" pitchFamily="34" charset="0"/>
              <a:ea typeface="Aptos" panose="020B0004020202020204" pitchFamily="34" charset="0"/>
              <a:cs typeface="Aptos" panose="020B0004020202020204" pitchFamily="34" charset="0"/>
            </a:endParaRPr>
          </a:p>
          <a:p>
            <a:r>
              <a:rPr lang="en-US" sz="1800">
                <a:effectLst/>
                <a:latin typeface="Aptos" panose="020B0004020202020204" pitchFamily="34" charset="0"/>
                <a:ea typeface="Aptos" panose="020B0004020202020204" pitchFamily="34" charset="0"/>
                <a:cs typeface="Aptos" panose="020B0004020202020204" pitchFamily="34" charset="0"/>
              </a:rPr>
              <a:t>DIA (birth registrations), level 4, 48%</a:t>
            </a:r>
            <a:endParaRPr lang="en-NZ" sz="1800">
              <a:effectLst/>
              <a:latin typeface="Aptos" panose="020B0004020202020204" pitchFamily="34" charset="0"/>
              <a:ea typeface="Aptos" panose="020B0004020202020204" pitchFamily="34" charset="0"/>
              <a:cs typeface="Aptos" panose="020B0004020202020204" pitchFamily="34" charset="0"/>
            </a:endParaRPr>
          </a:p>
          <a:p>
            <a:r>
              <a:rPr lang="en-US" sz="1800" err="1">
                <a:effectLst/>
                <a:latin typeface="Aptos" panose="020B0004020202020204" pitchFamily="34" charset="0"/>
                <a:ea typeface="Aptos" panose="020B0004020202020204" pitchFamily="34" charset="0"/>
                <a:cs typeface="Aptos" panose="020B0004020202020204" pitchFamily="34" charset="0"/>
              </a:rPr>
              <a:t>MoE</a:t>
            </a:r>
            <a:r>
              <a:rPr lang="en-US" sz="1800">
                <a:effectLst/>
                <a:latin typeface="Aptos" panose="020B0004020202020204" pitchFamily="34" charset="0"/>
                <a:ea typeface="Aptos" panose="020B0004020202020204" pitchFamily="34" charset="0"/>
                <a:cs typeface="Aptos" panose="020B0004020202020204" pitchFamily="34" charset="0"/>
              </a:rPr>
              <a:t> (tertiary) Level 3 27%</a:t>
            </a:r>
          </a:p>
          <a:p>
            <a:r>
              <a:rPr lang="en-US" sz="1800">
                <a:effectLst/>
                <a:latin typeface="Aptos" panose="020B0004020202020204" pitchFamily="34" charset="0"/>
                <a:ea typeface="Aptos" panose="020B0004020202020204" pitchFamily="34" charset="0"/>
                <a:cs typeface="Aptos" panose="020B0004020202020204" pitchFamily="34" charset="0"/>
              </a:rPr>
              <a:t>MoH Level 2 - 24%</a:t>
            </a:r>
          </a:p>
          <a:p>
            <a:r>
              <a:rPr lang="en-US" sz="1800" err="1">
                <a:effectLst/>
                <a:latin typeface="Aptos" panose="020B0004020202020204" pitchFamily="34" charset="0"/>
                <a:ea typeface="Aptos" panose="020B0004020202020204" pitchFamily="34" charset="0"/>
                <a:cs typeface="Aptos" panose="020B0004020202020204" pitchFamily="34" charset="0"/>
              </a:rPr>
              <a:t>MoE</a:t>
            </a:r>
            <a:r>
              <a:rPr lang="en-US" sz="1800">
                <a:effectLst/>
                <a:latin typeface="Aptos" panose="020B0004020202020204" pitchFamily="34" charset="0"/>
                <a:ea typeface="Aptos" panose="020B0004020202020204" pitchFamily="34" charset="0"/>
                <a:cs typeface="Aptos" panose="020B0004020202020204" pitchFamily="34" charset="0"/>
              </a:rPr>
              <a:t> (primary &amp; secondary) Level 3 &lt;1%</a:t>
            </a:r>
          </a:p>
          <a:p>
            <a:r>
              <a:rPr lang="en-US" sz="1800">
                <a:effectLst/>
                <a:latin typeface="Aptos" panose="020B0004020202020204" pitchFamily="34" charset="0"/>
                <a:ea typeface="Aptos" panose="020B0004020202020204" pitchFamily="34" charset="0"/>
                <a:cs typeface="Aptos" panose="020B0004020202020204" pitchFamily="34" charset="0"/>
              </a:rPr>
              <a:t>MSD Level 2 &lt;1%</a:t>
            </a:r>
          </a:p>
          <a:p>
            <a:r>
              <a:rPr lang="en-US" sz="1800">
                <a:effectLst/>
                <a:latin typeface="Aptos" panose="020B0004020202020204" pitchFamily="34" charset="0"/>
                <a:ea typeface="Aptos" panose="020B0004020202020204" pitchFamily="34" charset="0"/>
                <a:cs typeface="Aptos" panose="020B0004020202020204" pitchFamily="34" charset="0"/>
              </a:rPr>
              <a:t>2013 Census </a:t>
            </a:r>
            <a:r>
              <a:rPr lang="en-NZ" sz="1800">
                <a:effectLst/>
                <a:latin typeface="Aptos" panose="020B0004020202020204" pitchFamily="34" charset="0"/>
                <a:ea typeface="Aptos" panose="020B0004020202020204" pitchFamily="34" charset="0"/>
                <a:cs typeface="Aptos" panose="020B0004020202020204" pitchFamily="34" charset="0"/>
              </a:rPr>
              <a:t> </a:t>
            </a:r>
            <a:r>
              <a:rPr lang="en-US" sz="1800">
                <a:effectLst/>
                <a:latin typeface="Aptos" panose="020B0004020202020204" pitchFamily="34" charset="0"/>
                <a:ea typeface="Aptos" panose="020B0004020202020204" pitchFamily="34" charset="0"/>
                <a:cs typeface="Aptos" panose="020B0004020202020204" pitchFamily="34" charset="0"/>
              </a:rPr>
              <a:t>Level 4 &lt;1%</a:t>
            </a:r>
            <a:endParaRPr lang="en-NZ" sz="1800">
              <a:effectLst/>
              <a:latin typeface="Aptos" panose="020B0004020202020204" pitchFamily="34" charset="0"/>
              <a:ea typeface="Aptos" panose="020B0004020202020204" pitchFamily="34" charset="0"/>
              <a:cs typeface="Aptos" panose="020B0004020202020204" pitchFamily="34" charset="0"/>
            </a:endParaRPr>
          </a:p>
          <a:p>
            <a:endParaRPr lang="en-NZ"/>
          </a:p>
        </p:txBody>
      </p:sp>
      <p:sp>
        <p:nvSpPr>
          <p:cNvPr id="4" name="Slide Number Placeholder 3"/>
          <p:cNvSpPr>
            <a:spLocks noGrp="1"/>
          </p:cNvSpPr>
          <p:nvPr>
            <p:ph type="sldNum" sz="quarter" idx="5"/>
          </p:nvPr>
        </p:nvSpPr>
        <p:spPr/>
        <p:txBody>
          <a:bodyPr/>
          <a:lstStyle/>
          <a:p>
            <a:fld id="{A669514C-4ED8-4519-A556-20EB40AA7238}" type="slidenum">
              <a:rPr lang="en-AU" smtClean="0"/>
              <a:t>21</a:t>
            </a:fld>
            <a:endParaRPr lang="en-AU"/>
          </a:p>
        </p:txBody>
      </p:sp>
    </p:spTree>
    <p:extLst>
      <p:ext uri="{BB962C8B-B14F-4D97-AF65-F5344CB8AC3E}">
        <p14:creationId xmlns:p14="http://schemas.microsoft.com/office/powerpoint/2010/main" val="3935060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A54F9-71AC-8AEE-5AED-19EDEB0F0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5A44F-E05D-2B7C-FAF1-BD1C7E9DB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9A88F-7A91-BCFB-E2B4-DEB5407E2D8C}"/>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B8D20480-9D02-D3D0-86B7-3BC2025D932D}"/>
              </a:ext>
            </a:extLst>
          </p:cNvPr>
          <p:cNvSpPr>
            <a:spLocks noGrp="1"/>
          </p:cNvSpPr>
          <p:nvPr>
            <p:ph type="sldNum" sz="quarter" idx="5"/>
          </p:nvPr>
        </p:nvSpPr>
        <p:spPr/>
        <p:txBody>
          <a:bodyPr/>
          <a:lstStyle/>
          <a:p>
            <a:fld id="{A669514C-4ED8-4519-A556-20EB40AA7238}" type="slidenum">
              <a:rPr lang="en-AU" smtClean="0"/>
              <a:t>22</a:t>
            </a:fld>
            <a:endParaRPr lang="en-AU"/>
          </a:p>
        </p:txBody>
      </p:sp>
    </p:spTree>
    <p:extLst>
      <p:ext uri="{BB962C8B-B14F-4D97-AF65-F5344CB8AC3E}">
        <p14:creationId xmlns:p14="http://schemas.microsoft.com/office/powerpoint/2010/main" val="2162460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As will be re-iterated later, we are not C23, however we are more than happy to pass on questions and concerns.</a:t>
            </a:r>
          </a:p>
        </p:txBody>
      </p:sp>
      <p:sp>
        <p:nvSpPr>
          <p:cNvPr id="4" name="Slide Number Placeholder 3"/>
          <p:cNvSpPr>
            <a:spLocks noGrp="1"/>
          </p:cNvSpPr>
          <p:nvPr>
            <p:ph type="sldNum" sz="quarter" idx="5"/>
          </p:nvPr>
        </p:nvSpPr>
        <p:spPr/>
        <p:txBody>
          <a:bodyPr/>
          <a:lstStyle/>
          <a:p>
            <a:fld id="{A669514C-4ED8-4519-A556-20EB40AA7238}" type="slidenum">
              <a:rPr lang="en-AU" smtClean="0"/>
              <a:t>23</a:t>
            </a:fld>
            <a:endParaRPr lang="en-AU"/>
          </a:p>
        </p:txBody>
      </p:sp>
    </p:spTree>
    <p:extLst>
      <p:ext uri="{BB962C8B-B14F-4D97-AF65-F5344CB8AC3E}">
        <p14:creationId xmlns:p14="http://schemas.microsoft.com/office/powerpoint/2010/main" val="3054039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a:p>
            <a:r>
              <a:rPr lang="en-NZ">
                <a:solidFill>
                  <a:srgbClr val="000000"/>
                </a:solidFill>
                <a:highlight>
                  <a:srgbClr val="FFFFFF"/>
                </a:highlight>
                <a:latin typeface="Source Sans Pro" panose="020B0503030403020204" pitchFamily="34" charset="0"/>
              </a:rPr>
              <a:t>The APC is on it’s third iteration – each iteration has included improvements in the methodology and the variables released.</a:t>
            </a:r>
          </a:p>
          <a:p>
            <a:endParaRPr lang="en-NZ">
              <a:solidFill>
                <a:srgbClr val="000000"/>
              </a:solidFill>
              <a:highlight>
                <a:srgbClr val="FFFFFF"/>
              </a:highlight>
              <a:latin typeface="Source Sans Pro" panose="020B0503030403020204" pitchFamily="34" charset="0"/>
            </a:endParaRPr>
          </a:p>
          <a:p>
            <a:r>
              <a:rPr lang="en-NZ">
                <a:solidFill>
                  <a:srgbClr val="000000"/>
                </a:solidFill>
                <a:highlight>
                  <a:srgbClr val="FFFFFF"/>
                </a:highlight>
                <a:latin typeface="Source Sans Pro" panose="020B0503030403020204" pitchFamily="34" charset="0"/>
              </a:rPr>
              <a:t>We expect this to continue</a:t>
            </a:r>
          </a:p>
          <a:p>
            <a:endParaRPr lang="en-NZ"/>
          </a:p>
        </p:txBody>
      </p:sp>
      <p:sp>
        <p:nvSpPr>
          <p:cNvPr id="4" name="Slide Number Placeholder 3"/>
          <p:cNvSpPr>
            <a:spLocks noGrp="1"/>
          </p:cNvSpPr>
          <p:nvPr>
            <p:ph type="sldNum" sz="quarter" idx="5"/>
          </p:nvPr>
        </p:nvSpPr>
        <p:spPr/>
        <p:txBody>
          <a:bodyPr/>
          <a:lstStyle/>
          <a:p>
            <a:fld id="{E47D4017-1099-479B-9595-8F88E1F43E42}" type="slidenum">
              <a:rPr lang="en-NZ" smtClean="0"/>
              <a:t>25</a:t>
            </a:fld>
            <a:endParaRPr lang="en-NZ"/>
          </a:p>
        </p:txBody>
      </p:sp>
    </p:spTree>
    <p:extLst>
      <p:ext uri="{BB962C8B-B14F-4D97-AF65-F5344CB8AC3E}">
        <p14:creationId xmlns:p14="http://schemas.microsoft.com/office/powerpoint/2010/main" val="1958068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73E0724-8FCE-4470-85EE-F38FC1A97794}" type="slidenum">
              <a:rPr lang="en-NZ" smtClean="0"/>
              <a:t>2</a:t>
            </a:fld>
            <a:endParaRPr lang="en-NZ"/>
          </a:p>
        </p:txBody>
      </p:sp>
    </p:spTree>
    <p:extLst>
      <p:ext uri="{BB962C8B-B14F-4D97-AF65-F5344CB8AC3E}">
        <p14:creationId xmlns:p14="http://schemas.microsoft.com/office/powerpoint/2010/main" val="661477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A669514C-4ED8-4519-A556-20EB40AA7238}" type="slidenum">
              <a:rPr lang="en-AU" smtClean="0"/>
              <a:t>26</a:t>
            </a:fld>
            <a:endParaRPr lang="en-AU"/>
          </a:p>
        </p:txBody>
      </p:sp>
    </p:spTree>
    <p:extLst>
      <p:ext uri="{BB962C8B-B14F-4D97-AF65-F5344CB8AC3E}">
        <p14:creationId xmlns:p14="http://schemas.microsoft.com/office/powerpoint/2010/main" val="1464562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89071"/>
          </a:xfrm>
        </p:spPr>
        <p:txBody>
          <a:bodyPr/>
          <a:lstStyle/>
          <a:p>
            <a:r>
              <a:rPr lang="mi-NZ" b="1" i="0" u="none" strike="noStrike" err="1">
                <a:solidFill>
                  <a:srgbClr val="272726"/>
                </a:solidFill>
                <a:effectLst/>
                <a:highlight>
                  <a:srgbClr val="F5F5F5"/>
                </a:highlight>
                <a:latin typeface="Regular Semibold"/>
              </a:rPr>
              <a:t>Key</a:t>
            </a:r>
            <a:r>
              <a:rPr lang="mi-NZ" b="1" i="0" u="none" strike="noStrike">
                <a:solidFill>
                  <a:srgbClr val="272726"/>
                </a:solidFill>
                <a:effectLst/>
                <a:highlight>
                  <a:srgbClr val="F5F5F5"/>
                </a:highlight>
                <a:latin typeface="Regular Semibold"/>
              </a:rPr>
              <a:t> </a:t>
            </a:r>
            <a:r>
              <a:rPr lang="mi-NZ" b="1" i="0" u="none" strike="noStrike" err="1">
                <a:solidFill>
                  <a:srgbClr val="272726"/>
                </a:solidFill>
                <a:effectLst/>
                <a:highlight>
                  <a:srgbClr val="F5F5F5"/>
                </a:highlight>
                <a:latin typeface="Regular Semibold"/>
              </a:rPr>
              <a:t>points</a:t>
            </a:r>
            <a:r>
              <a:rPr lang="mi-NZ" b="1" i="0" u="none" strike="noStrike">
                <a:solidFill>
                  <a:srgbClr val="272726"/>
                </a:solidFill>
                <a:effectLst/>
                <a:highlight>
                  <a:srgbClr val="F5F5F5"/>
                </a:highlight>
                <a:latin typeface="Regular Semibold"/>
              </a:rPr>
              <a:t> of </a:t>
            </a:r>
            <a:r>
              <a:rPr lang="mi-NZ" b="1" i="0" u="none" strike="noStrike" err="1">
                <a:solidFill>
                  <a:srgbClr val="272726"/>
                </a:solidFill>
                <a:effectLst/>
                <a:highlight>
                  <a:srgbClr val="F5F5F5"/>
                </a:highlight>
                <a:latin typeface="Regular Semibold"/>
              </a:rPr>
              <a:t>consideration</a:t>
            </a:r>
            <a:r>
              <a:rPr lang="mi-NZ" b="1" i="0" u="none" strike="noStrike">
                <a:solidFill>
                  <a:srgbClr val="272726"/>
                </a:solidFill>
                <a:effectLst/>
                <a:highlight>
                  <a:srgbClr val="F5F5F5"/>
                </a:highlight>
                <a:latin typeface="Regular Semibold"/>
              </a:rPr>
              <a:t>:</a:t>
            </a:r>
          </a:p>
          <a:p>
            <a:endParaRPr lang="mi-NZ" b="1" i="0" u="none" strike="noStrike">
              <a:solidFill>
                <a:srgbClr val="272726"/>
              </a:solidFill>
              <a:effectLst/>
              <a:highlight>
                <a:srgbClr val="F5F5F5"/>
              </a:highlight>
              <a:latin typeface="Regular Semibold"/>
            </a:endParaRPr>
          </a:p>
          <a:p>
            <a:pPr indent="-285750" fontAlgn="base">
              <a:buFont typeface="Wingdings" panose="05000000000000000000" pitchFamily="2" charset="2"/>
              <a:buChar char="§"/>
            </a:pPr>
            <a:r>
              <a:rPr lang="en-NZ">
                <a:solidFill>
                  <a:srgbClr val="000000"/>
                </a:solidFill>
                <a:highlight>
                  <a:srgbClr val="FFFFFF"/>
                </a:highlight>
                <a:latin typeface="Source Sans Pro" panose="020B0503030403020204" pitchFamily="34" charset="0"/>
              </a:rPr>
              <a:t>The administrative data component is the same in all models</a:t>
            </a:r>
            <a:endParaRPr lang="en-US">
              <a:solidFill>
                <a:srgbClr val="000000"/>
              </a:solidFill>
              <a:highlight>
                <a:srgbClr val="FFFFFF"/>
              </a:highlight>
              <a:latin typeface="Source Sans Pro" panose="020B0503030403020204" pitchFamily="34" charset="0"/>
            </a:endParaRPr>
          </a:p>
          <a:p>
            <a:pPr indent="-285750" fontAlgn="base">
              <a:buFont typeface="Wingdings" panose="05000000000000000000" pitchFamily="2" charset="2"/>
              <a:buChar char="§"/>
            </a:pPr>
            <a:r>
              <a:rPr lang="en-NZ">
                <a:solidFill>
                  <a:srgbClr val="000000"/>
                </a:solidFill>
                <a:highlight>
                  <a:srgbClr val="FFFFFF"/>
                </a:highlight>
                <a:latin typeface="Source Sans Pro" panose="020B0503030403020204" pitchFamily="34" charset="0"/>
              </a:rPr>
              <a:t>The key difference between the models is the survey component</a:t>
            </a:r>
          </a:p>
          <a:p>
            <a:pPr marL="273050" indent="-273050" fontAlgn="base">
              <a:buFont typeface="Wingdings" panose="05000000000000000000" pitchFamily="2" charset="2"/>
              <a:buChar char="§"/>
              <a:tabLst>
                <a:tab pos="534988" algn="l"/>
              </a:tabLst>
            </a:pPr>
            <a:r>
              <a:rPr lang="en-NZ">
                <a:solidFill>
                  <a:srgbClr val="000000"/>
                </a:solidFill>
                <a:highlight>
                  <a:srgbClr val="FFFFFF"/>
                </a:highlight>
                <a:latin typeface="Source Sans Pro" panose="020B0503030403020204" pitchFamily="34" charset="0"/>
              </a:rPr>
              <a:t>The third element for all options is the components Stats NZ delivers through partnership – for example, this could be working with iwi and Māori partners and priority communities to innovate and deliver new data collections and statistical insights (e.g. iwi-led collection, integration with iwi registers etc.)​</a:t>
            </a:r>
            <a:endParaRPr lang="en-US">
              <a:solidFill>
                <a:srgbClr val="000000"/>
              </a:solidFill>
              <a:highlight>
                <a:srgbClr val="FFFFFF"/>
              </a:highlight>
              <a:latin typeface="Source Sans Pro" panose="020B0503030403020204" pitchFamily="34" charset="0"/>
            </a:endParaRPr>
          </a:p>
          <a:p>
            <a:pPr algn="l" rtl="0" fontAlgn="base"/>
            <a:endParaRPr lang="en-NZ" sz="1800" b="1" i="0" u="none" strike="noStrike">
              <a:solidFill>
                <a:srgbClr val="272726"/>
              </a:solidFill>
              <a:effectLst/>
              <a:highlight>
                <a:srgbClr val="F5F5F5"/>
              </a:highlight>
              <a:latin typeface="Source Sans Pro" panose="020B0503030403020204" pitchFamily="34" charset="0"/>
            </a:endParaRPr>
          </a:p>
          <a:p>
            <a:pPr algn="l" rtl="0" fontAlgn="base"/>
            <a:r>
              <a:rPr lang="en-NZ" b="1" i="0" u="none" strike="noStrike">
                <a:solidFill>
                  <a:srgbClr val="272726"/>
                </a:solidFill>
                <a:effectLst/>
                <a:highlight>
                  <a:srgbClr val="F5F5F5"/>
                </a:highlight>
                <a:latin typeface="Source Sans Pro" panose="020B0503030403020204" pitchFamily="34" charset="0"/>
              </a:rPr>
              <a:t>Census Attributes Survey use internationally:​</a:t>
            </a:r>
          </a:p>
          <a:p>
            <a:pPr algn="l" rtl="0" fontAlgn="base"/>
            <a:endParaRPr lang="en-NZ" sz="1800" b="0" i="0" u="none" strike="noStrike">
              <a:solidFill>
                <a:srgbClr val="272726"/>
              </a:solidFill>
              <a:effectLst/>
              <a:highlight>
                <a:srgbClr val="F5F5F5"/>
              </a:highlight>
              <a:latin typeface="Source Sans Pro" panose="020B0503030403020204" pitchFamily="34" charset="0"/>
            </a:endParaRPr>
          </a:p>
          <a:p>
            <a:pPr marL="285750" indent="-285750" fontAlgn="base">
              <a:buFont typeface="Wingdings" panose="05000000000000000000" pitchFamily="2" charset="2"/>
              <a:buChar char="§"/>
            </a:pPr>
            <a:r>
              <a:rPr lang="en-NZ">
                <a:solidFill>
                  <a:srgbClr val="000000"/>
                </a:solidFill>
                <a:highlight>
                  <a:srgbClr val="FFFFFF"/>
                </a:highlight>
                <a:latin typeface="Source Sans Pro" panose="020B0503030403020204" pitchFamily="34" charset="0"/>
              </a:rPr>
              <a:t>Canada and the US do not have adequate data yet for administrative data population counts, so use a full enumeration short form to collect this data</a:t>
            </a:r>
            <a:r>
              <a:rPr lang="en-US">
                <a:solidFill>
                  <a:srgbClr val="000000"/>
                </a:solidFill>
                <a:highlight>
                  <a:srgbClr val="FFFFFF"/>
                </a:highlight>
                <a:latin typeface="Source Sans Pro" panose="020B0503030403020204" pitchFamily="34" charset="0"/>
              </a:rPr>
              <a:t>​</a:t>
            </a:r>
          </a:p>
          <a:p>
            <a:pPr marL="285750" indent="-285750" fontAlgn="base">
              <a:buFont typeface="Wingdings" panose="05000000000000000000" pitchFamily="2" charset="2"/>
              <a:buChar char="§"/>
            </a:pPr>
            <a:r>
              <a:rPr lang="en-NZ">
                <a:solidFill>
                  <a:srgbClr val="000000"/>
                </a:solidFill>
                <a:highlight>
                  <a:srgbClr val="FFFFFF"/>
                </a:highlight>
                <a:latin typeface="Source Sans Pro" panose="020B0503030403020204" pitchFamily="34" charset="0"/>
              </a:rPr>
              <a:t>​Canada has a five-yearly census day CAS (25 percent of the population) that covers education, employment, and disability​</a:t>
            </a:r>
          </a:p>
          <a:p>
            <a:pPr marL="285750" indent="-285750" fontAlgn="base">
              <a:buFont typeface="Wingdings" panose="05000000000000000000" pitchFamily="2" charset="2"/>
              <a:buChar char="§"/>
            </a:pPr>
            <a:r>
              <a:rPr lang="en-NZ">
                <a:solidFill>
                  <a:srgbClr val="000000"/>
                </a:solidFill>
                <a:highlight>
                  <a:srgbClr val="FFFFFF"/>
                </a:highlight>
                <a:latin typeface="Source Sans Pro" panose="020B0503030403020204" pitchFamily="34" charset="0"/>
              </a:rPr>
              <a:t>Switzerland has an annual census day survey (200k people) to cover education, employment, and mobility​</a:t>
            </a:r>
          </a:p>
          <a:p>
            <a:pPr marL="285750" indent="-285750" fontAlgn="base">
              <a:buFont typeface="Wingdings" panose="05000000000000000000" pitchFamily="2" charset="2"/>
              <a:buChar char="§"/>
            </a:pPr>
            <a:r>
              <a:rPr lang="en-NZ">
                <a:solidFill>
                  <a:srgbClr val="000000"/>
                </a:solidFill>
                <a:highlight>
                  <a:srgbClr val="FFFFFF"/>
                </a:highlight>
                <a:latin typeface="Source Sans Pro" panose="020B0503030403020204" pitchFamily="34" charset="0"/>
              </a:rPr>
              <a:t>Italy has an annual CAS (1.4m households) to cover education, employment, and mobility</a:t>
            </a:r>
          </a:p>
          <a:p>
            <a:pPr marL="285750" indent="-285750" fontAlgn="base">
              <a:buFont typeface="Wingdings" panose="05000000000000000000" pitchFamily="2" charset="2"/>
              <a:buChar char="§"/>
            </a:pPr>
            <a:r>
              <a:rPr lang="en-NZ">
                <a:solidFill>
                  <a:srgbClr val="000000"/>
                </a:solidFill>
                <a:highlight>
                  <a:srgbClr val="FFFFFF"/>
                </a:highlight>
                <a:latin typeface="Source Sans Pro" panose="020B0503030403020204" pitchFamily="34" charset="0"/>
              </a:rPr>
              <a:t>The US has a continuous CAS (3 percent of households) covering different topics</a:t>
            </a:r>
          </a:p>
        </p:txBody>
      </p:sp>
      <p:sp>
        <p:nvSpPr>
          <p:cNvPr id="4" name="Slide Number Placeholder 3"/>
          <p:cNvSpPr>
            <a:spLocks noGrp="1"/>
          </p:cNvSpPr>
          <p:nvPr>
            <p:ph type="sldNum" sz="quarter" idx="5"/>
          </p:nvPr>
        </p:nvSpPr>
        <p:spPr/>
        <p:txBody>
          <a:bodyPr/>
          <a:lstStyle/>
          <a:p>
            <a:fld id="{9CF5C8AD-893D-4CB0-A0CF-5DC3643B0082}" type="slidenum">
              <a:rPr lang="en-NZ" smtClean="0"/>
              <a:t>28</a:t>
            </a:fld>
            <a:endParaRPr lang="en-NZ"/>
          </a:p>
        </p:txBody>
      </p:sp>
    </p:spTree>
    <p:extLst>
      <p:ext uri="{BB962C8B-B14F-4D97-AF65-F5344CB8AC3E}">
        <p14:creationId xmlns:p14="http://schemas.microsoft.com/office/powerpoint/2010/main" val="2276846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6F7E628A-BF78-4B5B-B7C0-BF1436F940C7}" type="slidenum">
              <a:rPr lang="en-NZ" smtClean="0"/>
              <a:t>29</a:t>
            </a:fld>
            <a:endParaRPr lang="en-NZ"/>
          </a:p>
        </p:txBody>
      </p:sp>
    </p:spTree>
    <p:extLst>
      <p:ext uri="{BB962C8B-B14F-4D97-AF65-F5344CB8AC3E}">
        <p14:creationId xmlns:p14="http://schemas.microsoft.com/office/powerpoint/2010/main" val="3772683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So, what is the experimental Administrative Population Census? Our tag line is “A practical demonstration of what can be achieved now with admin data only to produce census-type information.” There are three important bolded words in that sentence:</a:t>
            </a:r>
          </a:p>
          <a:p>
            <a:r>
              <a:rPr lang="en-NZ"/>
              <a:t> </a:t>
            </a:r>
          </a:p>
          <a:p>
            <a:r>
              <a:rPr lang="en-NZ"/>
              <a:t>Firstly, practical. The APC is supposed to be as close as possible to the usual census product, which enables engagement and users to evaluate our data. Also, by having to put all the parts together into a working prototype, it’s easier to see problems one didn’t think about when only considering the parts.</a:t>
            </a:r>
          </a:p>
          <a:p>
            <a:r>
              <a:rPr lang="en-NZ"/>
              <a:t>Second is now. Meaning what we can do with data available right now, not at some indeterminate point in the future, and not waiting on improved data becoming available.</a:t>
            </a:r>
          </a:p>
          <a:p>
            <a:r>
              <a:rPr lang="en-NZ"/>
              <a:t>Finally, only, which has a bit of a caveat. We do use 2013 Census data in some cases, but its use is treated more or less as historical admin data, and as a last resort, to provide information from a time pre-digitisation of the various agencies that we get data from.</a:t>
            </a:r>
          </a:p>
          <a:p>
            <a:endParaRPr lang="en-NZ"/>
          </a:p>
          <a:p>
            <a:r>
              <a:rPr lang="en-NZ"/>
              <a:t>The purpose of the APC is many-fold. Firstly, to gauge the technical feasibility of an admin first census to enable decision making. Next is to evaluate the data and methods as used in the APC. Does the data provide sufficient coverage and is it accurate enough? The APC is also used to enable engagement on whether information needs are met. After each iteration release, we go on an engagement tour, both internally and externally, to see what potential data users thought of the process and outputs we created. Finally, we use this feedback to direct further development. APC is an on going project, so we’re always iterating on it, improving the processes and expanding it where possible.</a:t>
            </a:r>
          </a:p>
          <a:p>
            <a:endParaRPr lang="en-NZ"/>
          </a:p>
          <a:p>
            <a:r>
              <a:rPr lang="en-NZ"/>
              <a:t>In short, the APC is a conversation catalyst. We have it out there to get people talking about what they might want and need from a future census model that is different to the current one.</a:t>
            </a:r>
          </a:p>
        </p:txBody>
      </p:sp>
      <p:sp>
        <p:nvSpPr>
          <p:cNvPr id="4" name="Slide Number Placeholder 3"/>
          <p:cNvSpPr>
            <a:spLocks noGrp="1"/>
          </p:cNvSpPr>
          <p:nvPr>
            <p:ph type="sldNum" sz="quarter" idx="5"/>
          </p:nvPr>
        </p:nvSpPr>
        <p:spPr/>
        <p:txBody>
          <a:bodyPr/>
          <a:lstStyle/>
          <a:p>
            <a:fld id="{A669514C-4ED8-4519-A556-20EB40AA7238}" type="slidenum">
              <a:rPr lang="en-AU" smtClean="0"/>
              <a:t>30</a:t>
            </a:fld>
            <a:endParaRPr lang="en-AU"/>
          </a:p>
        </p:txBody>
      </p:sp>
    </p:spTree>
    <p:extLst>
      <p:ext uri="{BB962C8B-B14F-4D97-AF65-F5344CB8AC3E}">
        <p14:creationId xmlns:p14="http://schemas.microsoft.com/office/powerpoint/2010/main" val="4120762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A669514C-4ED8-4519-A556-20EB40AA7238}" type="slidenum">
              <a:rPr lang="en-AU" smtClean="0"/>
              <a:t>31</a:t>
            </a:fld>
            <a:endParaRPr lang="en-AU"/>
          </a:p>
        </p:txBody>
      </p:sp>
    </p:spTree>
    <p:extLst>
      <p:ext uri="{BB962C8B-B14F-4D97-AF65-F5344CB8AC3E}">
        <p14:creationId xmlns:p14="http://schemas.microsoft.com/office/powerpoint/2010/main" val="997458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DDBD1-C8EE-B9CD-9302-5C71B33E4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74433-F8F2-D9AA-3F94-7875A3E5D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EDFA0-5D6B-1568-1AA6-545810CC57B4}"/>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925B3BFD-862D-35BB-D2B1-94C702C785AF}"/>
              </a:ext>
            </a:extLst>
          </p:cNvPr>
          <p:cNvSpPr>
            <a:spLocks noGrp="1"/>
          </p:cNvSpPr>
          <p:nvPr>
            <p:ph type="sldNum" sz="quarter" idx="5"/>
          </p:nvPr>
        </p:nvSpPr>
        <p:spPr/>
        <p:txBody>
          <a:bodyPr/>
          <a:lstStyle/>
          <a:p>
            <a:fld id="{A669514C-4ED8-4519-A556-20EB40AA7238}" type="slidenum">
              <a:rPr lang="en-AU" smtClean="0"/>
              <a:t>32</a:t>
            </a:fld>
            <a:endParaRPr lang="en-AU"/>
          </a:p>
        </p:txBody>
      </p:sp>
    </p:spTree>
    <p:extLst>
      <p:ext uri="{BB962C8B-B14F-4D97-AF65-F5344CB8AC3E}">
        <p14:creationId xmlns:p14="http://schemas.microsoft.com/office/powerpoint/2010/main" val="3178079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mi-NZ" err="1"/>
              <a:t>We</a:t>
            </a:r>
            <a:r>
              <a:rPr lang="mi-NZ"/>
              <a:t> </a:t>
            </a:r>
            <a:r>
              <a:rPr lang="mi-NZ" err="1"/>
              <a:t>consider</a:t>
            </a:r>
            <a:r>
              <a:rPr lang="mi-NZ"/>
              <a:t> </a:t>
            </a:r>
            <a:r>
              <a:rPr lang="mi-NZ" err="1"/>
              <a:t>six</a:t>
            </a:r>
            <a:r>
              <a:rPr lang="mi-NZ"/>
              <a:t> </a:t>
            </a:r>
            <a:r>
              <a:rPr lang="mi-NZ" err="1"/>
              <a:t>key</a:t>
            </a:r>
            <a:r>
              <a:rPr lang="mi-NZ"/>
              <a:t> </a:t>
            </a:r>
            <a:r>
              <a:rPr lang="mi-NZ" err="1"/>
              <a:t>dimensions</a:t>
            </a:r>
            <a:r>
              <a:rPr lang="mi-NZ"/>
              <a:t> </a:t>
            </a:r>
            <a:r>
              <a:rPr lang="mi-NZ" err="1"/>
              <a:t>of</a:t>
            </a:r>
            <a:r>
              <a:rPr lang="mi-NZ"/>
              <a:t> </a:t>
            </a:r>
            <a:r>
              <a:rPr lang="mi-NZ" err="1"/>
              <a:t>quality</a:t>
            </a:r>
            <a:r>
              <a:rPr lang="mi-NZ"/>
              <a:t>, </a:t>
            </a:r>
            <a:r>
              <a:rPr lang="mi-NZ" err="1"/>
              <a:t>as</a:t>
            </a:r>
            <a:r>
              <a:rPr lang="mi-NZ"/>
              <a:t> </a:t>
            </a:r>
            <a:r>
              <a:rPr lang="mi-NZ" err="1"/>
              <a:t>listed</a:t>
            </a:r>
            <a:r>
              <a:rPr lang="mi-NZ"/>
              <a:t>. </a:t>
            </a:r>
          </a:p>
          <a:p>
            <a:pPr marL="171450" indent="-171450">
              <a:buFont typeface="Arial" panose="020B0604020202020204" pitchFamily="34" charset="0"/>
              <a:buChar char="•"/>
            </a:pPr>
            <a:endParaRPr lang="mi-NZ"/>
          </a:p>
          <a:p>
            <a:pPr marL="171450" indent="-171450">
              <a:buFont typeface="Arial" panose="020B0604020202020204" pitchFamily="34" charset="0"/>
              <a:buChar char="•"/>
            </a:pPr>
            <a:r>
              <a:rPr lang="mi-NZ" err="1"/>
              <a:t>Being</a:t>
            </a:r>
            <a:r>
              <a:rPr lang="mi-NZ"/>
              <a:t> </a:t>
            </a:r>
            <a:r>
              <a:rPr lang="mi-NZ" err="1"/>
              <a:t>annual</a:t>
            </a:r>
            <a:r>
              <a:rPr lang="mi-NZ"/>
              <a:t>, or </a:t>
            </a:r>
            <a:r>
              <a:rPr lang="mi-NZ" err="1"/>
              <a:t>potentially</a:t>
            </a:r>
            <a:r>
              <a:rPr lang="mi-NZ"/>
              <a:t> </a:t>
            </a:r>
            <a:r>
              <a:rPr lang="mi-NZ" err="1"/>
              <a:t>of</a:t>
            </a:r>
            <a:r>
              <a:rPr lang="mi-NZ"/>
              <a:t> </a:t>
            </a:r>
            <a:r>
              <a:rPr lang="mi-NZ" err="1"/>
              <a:t>higher</a:t>
            </a:r>
            <a:r>
              <a:rPr lang="mi-NZ"/>
              <a:t> </a:t>
            </a:r>
            <a:r>
              <a:rPr lang="mi-NZ" err="1"/>
              <a:t>frequency</a:t>
            </a:r>
            <a:r>
              <a:rPr lang="mi-NZ"/>
              <a:t>, </a:t>
            </a:r>
            <a:r>
              <a:rPr lang="mi-NZ" err="1"/>
              <a:t>the</a:t>
            </a:r>
            <a:r>
              <a:rPr lang="mi-NZ"/>
              <a:t> APC </a:t>
            </a:r>
            <a:r>
              <a:rPr lang="mi-NZ" err="1"/>
              <a:t>is</a:t>
            </a:r>
            <a:r>
              <a:rPr lang="mi-NZ"/>
              <a:t> more </a:t>
            </a:r>
            <a:r>
              <a:rPr lang="mi-NZ" err="1"/>
              <a:t>timely</a:t>
            </a:r>
            <a:r>
              <a:rPr lang="mi-NZ"/>
              <a:t>: </a:t>
            </a:r>
            <a:r>
              <a:rPr lang="mi-NZ" err="1"/>
              <a:t>the</a:t>
            </a:r>
            <a:r>
              <a:rPr lang="mi-NZ"/>
              <a:t> </a:t>
            </a:r>
            <a:r>
              <a:rPr lang="mi-NZ" err="1"/>
              <a:t>latest</a:t>
            </a:r>
            <a:r>
              <a:rPr lang="mi-NZ"/>
              <a:t> Census </a:t>
            </a:r>
            <a:r>
              <a:rPr lang="mi-NZ" err="1"/>
              <a:t>data</a:t>
            </a:r>
            <a:r>
              <a:rPr lang="mi-NZ"/>
              <a:t> </a:t>
            </a:r>
            <a:r>
              <a:rPr lang="mi-NZ" err="1"/>
              <a:t>available</a:t>
            </a:r>
            <a:r>
              <a:rPr lang="mi-NZ"/>
              <a:t> </a:t>
            </a:r>
            <a:r>
              <a:rPr lang="mi-NZ" err="1"/>
              <a:t>is</a:t>
            </a:r>
            <a:r>
              <a:rPr lang="mi-NZ"/>
              <a:t> more </a:t>
            </a:r>
            <a:r>
              <a:rPr lang="mi-NZ" err="1"/>
              <a:t>than</a:t>
            </a:r>
            <a:r>
              <a:rPr lang="mi-NZ"/>
              <a:t> </a:t>
            </a:r>
            <a:r>
              <a:rPr lang="mi-NZ" err="1"/>
              <a:t>five</a:t>
            </a:r>
            <a:r>
              <a:rPr lang="mi-NZ"/>
              <a:t> </a:t>
            </a:r>
            <a:r>
              <a:rPr lang="mi-NZ" err="1"/>
              <a:t>years</a:t>
            </a:r>
            <a:r>
              <a:rPr lang="mi-NZ"/>
              <a:t> </a:t>
            </a:r>
            <a:r>
              <a:rPr lang="mi-NZ" err="1"/>
              <a:t>old</a:t>
            </a:r>
            <a:r>
              <a:rPr lang="mi-NZ"/>
              <a:t> </a:t>
            </a:r>
            <a:r>
              <a:rPr lang="mi-NZ" err="1"/>
              <a:t>fomr</a:t>
            </a:r>
            <a:r>
              <a:rPr lang="mi-NZ"/>
              <a:t> 2018, </a:t>
            </a:r>
            <a:r>
              <a:rPr lang="mi-NZ" err="1"/>
              <a:t>whereas</a:t>
            </a:r>
            <a:r>
              <a:rPr lang="mi-NZ"/>
              <a:t> </a:t>
            </a:r>
            <a:r>
              <a:rPr lang="mi-NZ" err="1"/>
              <a:t>the</a:t>
            </a:r>
            <a:r>
              <a:rPr lang="mi-NZ"/>
              <a:t> </a:t>
            </a:r>
            <a:r>
              <a:rPr lang="mi-NZ" err="1"/>
              <a:t>latest</a:t>
            </a:r>
            <a:r>
              <a:rPr lang="mi-NZ"/>
              <a:t> APC </a:t>
            </a:r>
            <a:r>
              <a:rPr lang="mi-NZ" err="1"/>
              <a:t>data</a:t>
            </a:r>
            <a:r>
              <a:rPr lang="mi-NZ"/>
              <a:t> </a:t>
            </a:r>
            <a:r>
              <a:rPr lang="mi-NZ" err="1"/>
              <a:t>covers</a:t>
            </a:r>
            <a:r>
              <a:rPr lang="mi-NZ"/>
              <a:t> 2022.</a:t>
            </a:r>
          </a:p>
          <a:p>
            <a:pPr marL="171450" indent="-171450">
              <a:buFont typeface="Arial" panose="020B0604020202020204" pitchFamily="34" charset="0"/>
              <a:buChar char="•"/>
            </a:pPr>
            <a:r>
              <a:rPr lang="mi-NZ" err="1"/>
              <a:t>Accesibility</a:t>
            </a:r>
            <a:r>
              <a:rPr lang="mi-NZ"/>
              <a:t>: </a:t>
            </a:r>
            <a:r>
              <a:rPr lang="mi-NZ" err="1"/>
              <a:t>small</a:t>
            </a:r>
            <a:r>
              <a:rPr lang="mi-NZ"/>
              <a:t> </a:t>
            </a:r>
            <a:r>
              <a:rPr lang="mi-NZ" err="1"/>
              <a:t>innovative</a:t>
            </a:r>
            <a:r>
              <a:rPr lang="mi-NZ"/>
              <a:t> </a:t>
            </a:r>
            <a:r>
              <a:rPr lang="mi-NZ" err="1"/>
              <a:t>approaches</a:t>
            </a:r>
            <a:r>
              <a:rPr lang="mi-NZ"/>
              <a:t> </a:t>
            </a:r>
            <a:r>
              <a:rPr lang="mi-NZ" err="1"/>
              <a:t>like</a:t>
            </a:r>
            <a:r>
              <a:rPr lang="mi-NZ"/>
              <a:t> </a:t>
            </a:r>
            <a:r>
              <a:rPr lang="mi-NZ" err="1"/>
              <a:t>the</a:t>
            </a:r>
            <a:r>
              <a:rPr lang="mi-NZ"/>
              <a:t> </a:t>
            </a:r>
            <a:r>
              <a:rPr lang="mi-NZ" err="1"/>
              <a:t>Shiny</a:t>
            </a:r>
            <a:r>
              <a:rPr lang="mi-NZ"/>
              <a:t> </a:t>
            </a:r>
            <a:r>
              <a:rPr lang="mi-NZ" err="1"/>
              <a:t>app</a:t>
            </a:r>
            <a:r>
              <a:rPr lang="mi-NZ"/>
              <a:t>. </a:t>
            </a:r>
            <a:r>
              <a:rPr lang="mi-NZ" err="1"/>
              <a:t>Other</a:t>
            </a:r>
            <a:r>
              <a:rPr lang="mi-NZ"/>
              <a:t> </a:t>
            </a:r>
            <a:r>
              <a:rPr lang="mi-NZ" err="1"/>
              <a:t>aspects</a:t>
            </a:r>
            <a:r>
              <a:rPr lang="mi-NZ"/>
              <a:t> </a:t>
            </a:r>
            <a:r>
              <a:rPr lang="mi-NZ" err="1"/>
              <a:t>like</a:t>
            </a:r>
            <a:r>
              <a:rPr lang="mi-NZ"/>
              <a:t> </a:t>
            </a:r>
            <a:r>
              <a:rPr lang="mi-NZ" err="1"/>
              <a:t>metadata</a:t>
            </a:r>
            <a:r>
              <a:rPr lang="mi-NZ"/>
              <a:t> </a:t>
            </a:r>
            <a:r>
              <a:rPr lang="mi-NZ" err="1"/>
              <a:t>could</a:t>
            </a:r>
            <a:r>
              <a:rPr lang="mi-NZ"/>
              <a:t> </a:t>
            </a:r>
            <a:r>
              <a:rPr lang="mi-NZ" err="1"/>
              <a:t>be</a:t>
            </a:r>
            <a:r>
              <a:rPr lang="mi-NZ"/>
              <a:t> </a:t>
            </a:r>
            <a:r>
              <a:rPr lang="mi-NZ" err="1"/>
              <a:t>better</a:t>
            </a:r>
            <a:r>
              <a:rPr lang="mi-NZ"/>
              <a:t> </a:t>
            </a:r>
            <a:r>
              <a:rPr lang="mi-NZ" err="1"/>
              <a:t>presented</a:t>
            </a:r>
            <a:r>
              <a:rPr lang="mi-NZ"/>
              <a:t> for </a:t>
            </a:r>
            <a:r>
              <a:rPr lang="mi-NZ" err="1"/>
              <a:t>both</a:t>
            </a:r>
            <a:r>
              <a:rPr lang="mi-NZ"/>
              <a:t> Census and </a:t>
            </a:r>
            <a:r>
              <a:rPr lang="mi-NZ" err="1"/>
              <a:t>the</a:t>
            </a:r>
            <a:r>
              <a:rPr lang="mi-NZ"/>
              <a:t> APC (</a:t>
            </a:r>
            <a:r>
              <a:rPr lang="mi-NZ" err="1"/>
              <a:t>datainfo</a:t>
            </a:r>
            <a:r>
              <a:rPr lang="mi-NZ"/>
              <a:t>+) </a:t>
            </a:r>
          </a:p>
          <a:p>
            <a:pPr marL="171450" indent="-171450">
              <a:buFont typeface="Arial" panose="020B0604020202020204" pitchFamily="34" charset="0"/>
              <a:buChar char="•"/>
            </a:pPr>
            <a:r>
              <a:rPr lang="mi-NZ" err="1"/>
              <a:t>Relevance</a:t>
            </a:r>
            <a:r>
              <a:rPr lang="mi-NZ"/>
              <a:t>: </a:t>
            </a:r>
            <a:r>
              <a:rPr lang="mi-NZ" err="1"/>
              <a:t>this</a:t>
            </a:r>
            <a:r>
              <a:rPr lang="mi-NZ"/>
              <a:t> </a:t>
            </a:r>
            <a:r>
              <a:rPr lang="mi-NZ" err="1"/>
              <a:t>is</a:t>
            </a:r>
            <a:r>
              <a:rPr lang="mi-NZ"/>
              <a:t> a </a:t>
            </a:r>
            <a:r>
              <a:rPr lang="mi-NZ" err="1"/>
              <a:t>large</a:t>
            </a:r>
            <a:r>
              <a:rPr lang="mi-NZ"/>
              <a:t> </a:t>
            </a:r>
            <a:r>
              <a:rPr lang="mi-NZ" err="1"/>
              <a:t>part</a:t>
            </a:r>
            <a:r>
              <a:rPr lang="mi-NZ"/>
              <a:t> </a:t>
            </a:r>
            <a:r>
              <a:rPr lang="mi-NZ" err="1"/>
              <a:t>of</a:t>
            </a:r>
            <a:r>
              <a:rPr lang="mi-NZ"/>
              <a:t> </a:t>
            </a:r>
            <a:r>
              <a:rPr lang="mi-NZ" err="1"/>
              <a:t>any</a:t>
            </a:r>
            <a:r>
              <a:rPr lang="mi-NZ"/>
              <a:t> APC </a:t>
            </a:r>
            <a:r>
              <a:rPr lang="mi-NZ" err="1"/>
              <a:t>engagement</a:t>
            </a:r>
            <a:r>
              <a:rPr lang="mi-NZ"/>
              <a:t>.</a:t>
            </a:r>
          </a:p>
          <a:p>
            <a:pPr marL="171450" indent="-171450">
              <a:buFont typeface="Arial" panose="020B0604020202020204" pitchFamily="34" charset="0"/>
              <a:buChar char="•"/>
            </a:pPr>
            <a:r>
              <a:rPr lang="mi-NZ" err="1"/>
              <a:t>Consistency</a:t>
            </a:r>
            <a:r>
              <a:rPr lang="mi-NZ"/>
              <a:t>, </a:t>
            </a:r>
            <a:r>
              <a:rPr lang="mi-NZ" err="1"/>
              <a:t>interpretability</a:t>
            </a:r>
            <a:r>
              <a:rPr lang="mi-NZ"/>
              <a:t>: </a:t>
            </a:r>
            <a:r>
              <a:rPr lang="mi-NZ" err="1"/>
              <a:t>Naturally</a:t>
            </a:r>
            <a:r>
              <a:rPr lang="mi-NZ"/>
              <a:t>, </a:t>
            </a:r>
            <a:r>
              <a:rPr lang="mi-NZ" err="1"/>
              <a:t>we’re</a:t>
            </a:r>
            <a:r>
              <a:rPr lang="mi-NZ"/>
              <a:t> </a:t>
            </a:r>
            <a:r>
              <a:rPr lang="mi-NZ" err="1"/>
              <a:t>using</a:t>
            </a:r>
            <a:r>
              <a:rPr lang="mi-NZ"/>
              <a:t> </a:t>
            </a:r>
            <a:r>
              <a:rPr lang="mi-NZ" err="1"/>
              <a:t>classifications</a:t>
            </a:r>
            <a:r>
              <a:rPr lang="mi-NZ"/>
              <a:t> and </a:t>
            </a:r>
            <a:r>
              <a:rPr lang="mi-NZ" err="1"/>
              <a:t>standards</a:t>
            </a:r>
            <a:r>
              <a:rPr lang="mi-NZ"/>
              <a:t> </a:t>
            </a:r>
            <a:r>
              <a:rPr lang="mi-NZ" err="1"/>
              <a:t>wherever</a:t>
            </a:r>
            <a:r>
              <a:rPr lang="mi-NZ"/>
              <a:t> </a:t>
            </a:r>
            <a:r>
              <a:rPr lang="mi-NZ" err="1"/>
              <a:t>possible</a:t>
            </a:r>
            <a:r>
              <a:rPr lang="mi-NZ"/>
              <a:t>. </a:t>
            </a:r>
            <a:r>
              <a:rPr lang="mi-NZ" err="1"/>
              <a:t>Notice</a:t>
            </a:r>
            <a:r>
              <a:rPr lang="mi-NZ"/>
              <a:t> </a:t>
            </a:r>
            <a:r>
              <a:rPr lang="mi-NZ" err="1"/>
              <a:t>that</a:t>
            </a:r>
            <a:r>
              <a:rPr lang="mi-NZ"/>
              <a:t> </a:t>
            </a:r>
            <a:r>
              <a:rPr lang="mi-NZ" err="1"/>
              <a:t>sometimes</a:t>
            </a:r>
            <a:r>
              <a:rPr lang="mi-NZ"/>
              <a:t> </a:t>
            </a:r>
            <a:r>
              <a:rPr lang="mi-NZ" err="1"/>
              <a:t>standards</a:t>
            </a:r>
            <a:r>
              <a:rPr lang="mi-NZ"/>
              <a:t> and </a:t>
            </a:r>
            <a:r>
              <a:rPr lang="mi-NZ" err="1"/>
              <a:t>categories</a:t>
            </a:r>
            <a:r>
              <a:rPr lang="mi-NZ"/>
              <a:t> </a:t>
            </a:r>
            <a:r>
              <a:rPr lang="mi-NZ" err="1"/>
              <a:t>don’t</a:t>
            </a:r>
            <a:r>
              <a:rPr lang="mi-NZ"/>
              <a:t> </a:t>
            </a:r>
            <a:r>
              <a:rPr lang="mi-NZ" err="1"/>
              <a:t>fully</a:t>
            </a:r>
            <a:r>
              <a:rPr lang="mi-NZ"/>
              <a:t> </a:t>
            </a:r>
            <a:r>
              <a:rPr lang="mi-NZ" err="1"/>
              <a:t>align</a:t>
            </a:r>
            <a:r>
              <a:rPr lang="mi-NZ"/>
              <a:t> (</a:t>
            </a:r>
            <a:r>
              <a:rPr lang="mi-NZ" err="1"/>
              <a:t>eg</a:t>
            </a:r>
            <a:r>
              <a:rPr lang="mi-NZ"/>
              <a:t> “</a:t>
            </a:r>
            <a:r>
              <a:rPr lang="mi-NZ" err="1"/>
              <a:t>not</a:t>
            </a:r>
            <a:r>
              <a:rPr lang="mi-NZ"/>
              <a:t> </a:t>
            </a:r>
            <a:r>
              <a:rPr lang="mi-NZ" err="1"/>
              <a:t>employed</a:t>
            </a:r>
            <a:r>
              <a:rPr lang="mi-NZ"/>
              <a:t> </a:t>
            </a:r>
            <a:r>
              <a:rPr lang="mi-NZ" err="1"/>
              <a:t>vs</a:t>
            </a:r>
            <a:r>
              <a:rPr lang="mi-NZ"/>
              <a:t> </a:t>
            </a:r>
            <a:r>
              <a:rPr lang="mi-NZ" err="1"/>
              <a:t>not</a:t>
            </a:r>
            <a:r>
              <a:rPr lang="mi-NZ"/>
              <a:t> </a:t>
            </a:r>
            <a:r>
              <a:rPr lang="mi-NZ" err="1"/>
              <a:t>in</a:t>
            </a:r>
            <a:r>
              <a:rPr lang="mi-NZ"/>
              <a:t> </a:t>
            </a:r>
            <a:r>
              <a:rPr lang="mi-NZ" err="1"/>
              <a:t>the</a:t>
            </a:r>
            <a:r>
              <a:rPr lang="mi-NZ"/>
              <a:t> </a:t>
            </a:r>
            <a:r>
              <a:rPr lang="mi-NZ" err="1"/>
              <a:t>labour</a:t>
            </a:r>
            <a:r>
              <a:rPr lang="mi-NZ"/>
              <a:t> </a:t>
            </a:r>
            <a:r>
              <a:rPr lang="mi-NZ" err="1"/>
              <a:t>force</a:t>
            </a:r>
            <a:r>
              <a:rPr lang="mi-NZ"/>
              <a:t>”). </a:t>
            </a:r>
          </a:p>
          <a:p>
            <a:pPr marL="171450" indent="-171450">
              <a:buFont typeface="Arial" panose="020B0604020202020204" pitchFamily="34" charset="0"/>
              <a:buChar char="•"/>
            </a:pPr>
            <a:r>
              <a:rPr lang="mi-NZ" err="1"/>
              <a:t>Accuracy</a:t>
            </a:r>
            <a:r>
              <a:rPr lang="mi-NZ"/>
              <a:t>: </a:t>
            </a:r>
            <a:r>
              <a:rPr lang="mi-NZ" err="1"/>
              <a:t>see</a:t>
            </a:r>
            <a:r>
              <a:rPr lang="mi-NZ"/>
              <a:t> </a:t>
            </a:r>
            <a:r>
              <a:rPr lang="mi-NZ" err="1"/>
              <a:t>next</a:t>
            </a:r>
            <a:r>
              <a:rPr lang="mi-NZ"/>
              <a:t> </a:t>
            </a:r>
            <a:r>
              <a:rPr lang="mi-NZ" err="1"/>
              <a:t>slides</a:t>
            </a:r>
            <a:endParaRPr lang="en-NZ"/>
          </a:p>
        </p:txBody>
      </p:sp>
      <p:sp>
        <p:nvSpPr>
          <p:cNvPr id="4" name="Slide Number Placeholder 3"/>
          <p:cNvSpPr>
            <a:spLocks noGrp="1"/>
          </p:cNvSpPr>
          <p:nvPr>
            <p:ph type="sldNum" sz="quarter" idx="5"/>
          </p:nvPr>
        </p:nvSpPr>
        <p:spPr/>
        <p:txBody>
          <a:bodyPr/>
          <a:lstStyle/>
          <a:p>
            <a:fld id="{A669514C-4ED8-4519-A556-20EB40AA7238}" type="slidenum">
              <a:rPr lang="en-AU" smtClean="0"/>
              <a:t>33</a:t>
            </a:fld>
            <a:endParaRPr lang="en-AU"/>
          </a:p>
        </p:txBody>
      </p:sp>
    </p:spTree>
    <p:extLst>
      <p:ext uri="{BB962C8B-B14F-4D97-AF65-F5344CB8AC3E}">
        <p14:creationId xmlns:p14="http://schemas.microsoft.com/office/powerpoint/2010/main" val="1005397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Mention quality framework + six key dimensions.</a:t>
            </a:r>
          </a:p>
          <a:p>
            <a:r>
              <a:rPr lang="en-NZ"/>
              <a:t>Accuracy “main” one.</a:t>
            </a:r>
          </a:p>
        </p:txBody>
      </p:sp>
      <p:sp>
        <p:nvSpPr>
          <p:cNvPr id="4" name="Slide Number Placeholder 3"/>
          <p:cNvSpPr>
            <a:spLocks noGrp="1"/>
          </p:cNvSpPr>
          <p:nvPr>
            <p:ph type="sldNum" sz="quarter" idx="5"/>
          </p:nvPr>
        </p:nvSpPr>
        <p:spPr/>
        <p:txBody>
          <a:bodyPr/>
          <a:lstStyle/>
          <a:p>
            <a:fld id="{A669514C-4ED8-4519-A556-20EB40AA7238}" type="slidenum">
              <a:rPr lang="en-AU" smtClean="0"/>
              <a:t>35</a:t>
            </a:fld>
            <a:endParaRPr lang="en-AU"/>
          </a:p>
        </p:txBody>
      </p:sp>
    </p:spTree>
    <p:extLst>
      <p:ext uri="{BB962C8B-B14F-4D97-AF65-F5344CB8AC3E}">
        <p14:creationId xmlns:p14="http://schemas.microsoft.com/office/powerpoint/2010/main" val="936862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A54F9-71AC-8AEE-5AED-19EDEB0F0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5A44F-E05D-2B7C-FAF1-BD1C7E9DB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9A88F-7A91-BCFB-E2B4-DEB5407E2D8C}"/>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B8D20480-9D02-D3D0-86B7-3BC2025D932D}"/>
              </a:ext>
            </a:extLst>
          </p:cNvPr>
          <p:cNvSpPr>
            <a:spLocks noGrp="1"/>
          </p:cNvSpPr>
          <p:nvPr>
            <p:ph type="sldNum" sz="quarter" idx="5"/>
          </p:nvPr>
        </p:nvSpPr>
        <p:spPr/>
        <p:txBody>
          <a:bodyPr/>
          <a:lstStyle/>
          <a:p>
            <a:fld id="{A669514C-4ED8-4519-A556-20EB40AA7238}" type="slidenum">
              <a:rPr lang="en-AU" smtClean="0"/>
              <a:t>36</a:t>
            </a:fld>
            <a:endParaRPr lang="en-AU"/>
          </a:p>
        </p:txBody>
      </p:sp>
    </p:spTree>
    <p:extLst>
      <p:ext uri="{BB962C8B-B14F-4D97-AF65-F5344CB8AC3E}">
        <p14:creationId xmlns:p14="http://schemas.microsoft.com/office/powerpoint/2010/main" val="2631744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A669514C-4ED8-4519-A556-20EB40AA7238}" type="slidenum">
              <a:rPr lang="en-AU" smtClean="0"/>
              <a:t>38</a:t>
            </a:fld>
            <a:endParaRPr lang="en-AU"/>
          </a:p>
        </p:txBody>
      </p:sp>
    </p:spTree>
    <p:extLst>
      <p:ext uri="{BB962C8B-B14F-4D97-AF65-F5344CB8AC3E}">
        <p14:creationId xmlns:p14="http://schemas.microsoft.com/office/powerpoint/2010/main" val="236093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73E0724-8FCE-4470-85EE-F38FC1A97794}" type="slidenum">
              <a:rPr lang="en-NZ" smtClean="0"/>
              <a:t>3</a:t>
            </a:fld>
            <a:endParaRPr lang="en-NZ"/>
          </a:p>
        </p:txBody>
      </p:sp>
    </p:spTree>
    <p:extLst>
      <p:ext uri="{BB962C8B-B14F-4D97-AF65-F5344CB8AC3E}">
        <p14:creationId xmlns:p14="http://schemas.microsoft.com/office/powerpoint/2010/main" val="2677752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There are currently 350 active projects in the IDI, with 815 researchers attached to these projects.</a:t>
            </a:r>
          </a:p>
          <a:p>
            <a:endParaRPr lang="en-NZ"/>
          </a:p>
          <a:p>
            <a:pPr marL="0" marR="0" lvl="0" indent="0" algn="l" defTabSz="914400" rtl="0" eaLnBrk="1" fontAlgn="auto" latinLnBrk="0" hangingPunct="1">
              <a:lnSpc>
                <a:spcPct val="100000"/>
              </a:lnSpc>
              <a:spcBef>
                <a:spcPts val="0"/>
              </a:spcBef>
              <a:spcAft>
                <a:spcPts val="0"/>
              </a:spcAft>
              <a:buClrTx/>
              <a:buSzTx/>
              <a:buFontTx/>
              <a:buNone/>
              <a:tabLst/>
              <a:defRPr/>
            </a:pPr>
            <a:r>
              <a:rPr lang="en-NZ"/>
              <a:t>The same iterative build process (start small, add onto, keep improving) that underlies the APC has guided IDI development.</a:t>
            </a:r>
          </a:p>
          <a:p>
            <a:endParaRPr lang="en-NZ"/>
          </a:p>
          <a:p>
            <a:r>
              <a:rPr lang="en-NZ"/>
              <a:t>APC would not have been possible without the IDI.</a:t>
            </a:r>
          </a:p>
          <a:p>
            <a:endParaRPr lang="en-NZ"/>
          </a:p>
        </p:txBody>
      </p:sp>
      <p:sp>
        <p:nvSpPr>
          <p:cNvPr id="4" name="Slide Number Placeholder 3"/>
          <p:cNvSpPr>
            <a:spLocks noGrp="1"/>
          </p:cNvSpPr>
          <p:nvPr>
            <p:ph type="sldNum" sz="quarter" idx="5"/>
          </p:nvPr>
        </p:nvSpPr>
        <p:spPr/>
        <p:txBody>
          <a:bodyPr/>
          <a:lstStyle/>
          <a:p>
            <a:fld id="{D879417B-EA67-487C-93CC-C9CF07339CAC}" type="slidenum">
              <a:rPr lang="en-NZ" smtClean="0"/>
              <a:t>39</a:t>
            </a:fld>
            <a:endParaRPr lang="en-NZ"/>
          </a:p>
        </p:txBody>
      </p:sp>
    </p:spTree>
    <p:extLst>
      <p:ext uri="{BB962C8B-B14F-4D97-AF65-F5344CB8AC3E}">
        <p14:creationId xmlns:p14="http://schemas.microsoft.com/office/powerpoint/2010/main" val="644799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00" b="0" kern="1200">
                <a:solidFill>
                  <a:schemeClr val="tx1"/>
                </a:solidFill>
                <a:effectLst/>
                <a:latin typeface="+mn-lt"/>
                <a:ea typeface="+mn-ea"/>
                <a:cs typeface="+mn-cs"/>
              </a:rPr>
              <a:t>This version: Updates mainly based on APC 2022.  </a:t>
            </a:r>
            <a:r>
              <a:rPr lang="en-NZ" sz="1000" kern="1200">
                <a:solidFill>
                  <a:schemeClr val="tx1"/>
                </a:solidFill>
                <a:effectLst/>
                <a:latin typeface="+mn-lt"/>
                <a:ea typeface="+mn-ea"/>
                <a:cs typeface="+mn-cs"/>
              </a:rPr>
              <a:t>Is assuming 2013 Census used where possible, not highlighted in graph.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000" b="0" kern="1200">
                <a:solidFill>
                  <a:schemeClr val="tx1"/>
                </a:solidFill>
                <a:effectLst/>
                <a:latin typeface="+mn-lt"/>
                <a:ea typeface="+mn-ea"/>
                <a:cs typeface="+mn-cs"/>
              </a:rPr>
              <a:t>Also includes upcoming AHC ADC experimental series</a:t>
            </a:r>
          </a:p>
          <a:p>
            <a:pPr lvl="0"/>
            <a:endParaRPr lang="en-NZ" sz="1000" b="1" kern="1200">
              <a:solidFill>
                <a:schemeClr val="tx1"/>
              </a:solidFill>
              <a:effectLst/>
              <a:latin typeface="+mn-lt"/>
              <a:ea typeface="+mn-ea"/>
              <a:cs typeface="+mn-cs"/>
            </a:endParaRPr>
          </a:p>
          <a:p>
            <a:pPr lvl="0"/>
            <a:r>
              <a:rPr lang="en-NZ" sz="1000" b="1" kern="1200">
                <a:solidFill>
                  <a:schemeClr val="tx1"/>
                </a:solidFill>
                <a:effectLst/>
                <a:latin typeface="+mn-lt"/>
                <a:ea typeface="+mn-ea"/>
                <a:cs typeface="+mn-cs"/>
              </a:rPr>
              <a:t>Guidelines for vertical position: </a:t>
            </a:r>
            <a:r>
              <a:rPr lang="en-NZ" sz="1000" kern="1200">
                <a:solidFill>
                  <a:schemeClr val="tx1"/>
                </a:solidFill>
                <a:effectLst/>
                <a:latin typeface="+mn-lt"/>
                <a:ea typeface="+mn-ea"/>
                <a:cs typeface="+mn-cs"/>
              </a:rPr>
              <a:t>locate on top row (High coverage) when coverage is 90% or higher. ‘Low’ coverage is under 50%.</a:t>
            </a:r>
          </a:p>
          <a:p>
            <a:pPr lvl="0"/>
            <a:r>
              <a:rPr lang="en-NZ" sz="1000" b="1" kern="1200">
                <a:solidFill>
                  <a:schemeClr val="tx1"/>
                </a:solidFill>
                <a:effectLst/>
                <a:latin typeface="+mn-lt"/>
                <a:ea typeface="+mn-ea"/>
                <a:cs typeface="+mn-cs"/>
              </a:rPr>
              <a:t>Guidelines for horizontal position: </a:t>
            </a:r>
            <a:r>
              <a:rPr lang="en-NZ" sz="1000" kern="1200">
                <a:solidFill>
                  <a:schemeClr val="tx1"/>
                </a:solidFill>
                <a:effectLst/>
                <a:latin typeface="+mn-lt"/>
                <a:ea typeface="+mn-ea"/>
                <a:cs typeface="+mn-cs"/>
              </a:rPr>
              <a:t>locate right (very close) when 90% or higher accuracy; for variables with 80-90% accuracy we have to justify the location either on the ‘moderate’ or ‘very close’ area; anything lower than 50% is ‘poor accuracy’</a:t>
            </a:r>
          </a:p>
          <a:p>
            <a:pPr lvl="0"/>
            <a:r>
              <a:rPr lang="en-NZ" sz="1000" b="0" kern="1200">
                <a:solidFill>
                  <a:schemeClr val="tx1"/>
                </a:solidFill>
                <a:effectLst/>
                <a:latin typeface="+mn-lt"/>
                <a:ea typeface="+mn-ea"/>
                <a:cs typeface="+mn-cs"/>
              </a:rPr>
              <a:t>A possible justification: </a:t>
            </a:r>
            <a:r>
              <a:rPr lang="en-NZ" sz="1000" kern="1200">
                <a:solidFill>
                  <a:schemeClr val="tx1"/>
                </a:solidFill>
                <a:effectLst/>
                <a:latin typeface="+mn-lt"/>
                <a:ea typeface="+mn-ea"/>
                <a:cs typeface="+mn-cs"/>
              </a:rPr>
              <a:t>We can allow bit leniency if we have knowledge of admin data, </a:t>
            </a:r>
            <a:r>
              <a:rPr lang="en-NZ" sz="1000" kern="1200" err="1">
                <a:solidFill>
                  <a:schemeClr val="tx1"/>
                </a:solidFill>
                <a:effectLst/>
                <a:latin typeface="+mn-lt"/>
                <a:ea typeface="+mn-ea"/>
                <a:cs typeface="+mn-cs"/>
              </a:rPr>
              <a:t>eg</a:t>
            </a:r>
            <a:r>
              <a:rPr lang="en-NZ" sz="1000" kern="1200">
                <a:solidFill>
                  <a:schemeClr val="tx1"/>
                </a:solidFill>
                <a:effectLst/>
                <a:latin typeface="+mn-lt"/>
                <a:ea typeface="+mn-ea"/>
                <a:cs typeface="+mn-cs"/>
              </a:rPr>
              <a:t> over time accuracy would increase; or if census responses are </a:t>
            </a:r>
            <a:r>
              <a:rPr lang="en-NZ" sz="1000" kern="1200" err="1">
                <a:solidFill>
                  <a:schemeClr val="tx1"/>
                </a:solidFill>
                <a:effectLst/>
                <a:latin typeface="+mn-lt"/>
                <a:ea typeface="+mn-ea"/>
                <a:cs typeface="+mn-cs"/>
              </a:rPr>
              <a:t>are</a:t>
            </a:r>
            <a:r>
              <a:rPr lang="en-NZ" sz="1000" kern="1200">
                <a:solidFill>
                  <a:schemeClr val="tx1"/>
                </a:solidFill>
                <a:effectLst/>
                <a:latin typeface="+mn-lt"/>
                <a:ea typeface="+mn-ea"/>
                <a:cs typeface="+mn-cs"/>
              </a:rPr>
              <a:t> less accurate. </a:t>
            </a:r>
            <a:endParaRPr lang="en-US" sz="1000" baseline="0"/>
          </a:p>
          <a:p>
            <a:endParaRPr lang="en-US" sz="1000" baseline="0"/>
          </a:p>
          <a:p>
            <a:pPr lvl="0"/>
            <a:r>
              <a:rPr lang="en-NZ" sz="1000" b="1" kern="1200">
                <a:solidFill>
                  <a:schemeClr val="tx1"/>
                </a:solidFill>
                <a:effectLst/>
                <a:latin typeface="+mn-lt"/>
                <a:ea typeface="+mn-ea"/>
                <a:cs typeface="+mn-cs"/>
              </a:rPr>
              <a:t>Possible footnotes to consider when using this chart: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000" kern="1200">
                <a:solidFill>
                  <a:schemeClr val="tx1"/>
                </a:solidFill>
                <a:effectLst/>
                <a:latin typeface="+mn-lt"/>
                <a:ea typeface="+mn-ea"/>
                <a:cs typeface="+mn-cs"/>
              </a:rPr>
              <a:t>The position within a square is more about fitting in the space - not indicative of the relative difference in admin data potential</a:t>
            </a:r>
          </a:p>
          <a:p>
            <a:endParaRPr lang="en-US" sz="1000" baseline="0"/>
          </a:p>
        </p:txBody>
      </p:sp>
      <p:sp>
        <p:nvSpPr>
          <p:cNvPr id="4" name="Slide Number Placeholder 3"/>
          <p:cNvSpPr>
            <a:spLocks noGrp="1"/>
          </p:cNvSpPr>
          <p:nvPr>
            <p:ph type="sldNum" sz="quarter" idx="10"/>
          </p:nvPr>
        </p:nvSpPr>
        <p:spPr/>
        <p:txBody>
          <a:bodyPr/>
          <a:lstStyle/>
          <a:p>
            <a:fld id="{42010734-EF29-45BF-A35B-12185B1A21E9}" type="slidenum">
              <a:rPr lang="en-NZ" smtClean="0">
                <a:solidFill>
                  <a:prstClr val="black"/>
                </a:solidFill>
              </a:rPr>
              <a:pPr/>
              <a:t>40</a:t>
            </a:fld>
            <a:endParaRPr lang="en-NZ">
              <a:solidFill>
                <a:prstClr val="black"/>
              </a:solidFill>
            </a:endParaRPr>
          </a:p>
        </p:txBody>
      </p:sp>
    </p:spTree>
    <p:extLst>
      <p:ext uri="{BB962C8B-B14F-4D97-AF65-F5344CB8AC3E}">
        <p14:creationId xmlns:p14="http://schemas.microsoft.com/office/powerpoint/2010/main" val="1087268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i-NZ" sz="1200" err="1"/>
              <a:t>Needs</a:t>
            </a:r>
            <a:r>
              <a:rPr lang="mi-NZ" sz="1200"/>
              <a:t> </a:t>
            </a:r>
            <a:r>
              <a:rPr lang="mi-NZ" sz="1200" err="1"/>
              <a:t>polishing</a:t>
            </a:r>
            <a:r>
              <a:rPr lang="mi-NZ" sz="1200"/>
              <a:t>/</a:t>
            </a:r>
            <a:r>
              <a:rPr lang="mi-NZ" sz="1200" err="1"/>
              <a:t>combining</a:t>
            </a:r>
            <a:r>
              <a:rPr lang="mi-NZ" sz="1200"/>
              <a:t>. </a:t>
            </a:r>
            <a:r>
              <a:rPr lang="mi-NZ" sz="1200" err="1"/>
              <a:t>Message</a:t>
            </a:r>
            <a:r>
              <a:rPr lang="mi-NZ" sz="1200"/>
              <a:t> </a:t>
            </a:r>
            <a:r>
              <a:rPr lang="mi-NZ" sz="1200" err="1"/>
              <a:t>is</a:t>
            </a:r>
            <a:r>
              <a:rPr lang="mi-NZ" sz="1200"/>
              <a:t> </a:t>
            </a:r>
            <a:r>
              <a:rPr lang="mi-NZ" sz="1200" err="1"/>
              <a:t>pretty</a:t>
            </a:r>
            <a:r>
              <a:rPr lang="mi-NZ" sz="1200"/>
              <a:t> </a:t>
            </a:r>
            <a:r>
              <a:rPr lang="mi-NZ" sz="1200" err="1"/>
              <a:t>much</a:t>
            </a:r>
            <a:r>
              <a:rPr lang="mi-NZ" sz="1200"/>
              <a:t> “</a:t>
            </a:r>
            <a:r>
              <a:rPr lang="mi-NZ" sz="1200" err="1"/>
              <a:t>it’s</a:t>
            </a:r>
            <a:r>
              <a:rPr lang="mi-NZ" sz="1200"/>
              <a:t> </a:t>
            </a:r>
            <a:r>
              <a:rPr lang="mi-NZ" sz="1200" err="1"/>
              <a:t>complicated</a:t>
            </a:r>
            <a:r>
              <a:rPr lang="mi-NZ" sz="1200"/>
              <a:t>, </a:t>
            </a:r>
            <a:r>
              <a:rPr lang="mi-NZ" sz="1200" err="1"/>
              <a:t>different</a:t>
            </a:r>
            <a:r>
              <a:rPr lang="mi-NZ" sz="1200"/>
              <a:t> </a:t>
            </a:r>
            <a:r>
              <a:rPr lang="mi-NZ" sz="1200" err="1"/>
              <a:t>sources</a:t>
            </a:r>
            <a:r>
              <a:rPr lang="mi-NZ" sz="1200"/>
              <a:t> are </a:t>
            </a:r>
            <a:r>
              <a:rPr lang="mi-NZ" sz="1200" err="1"/>
              <a:t>used</a:t>
            </a:r>
            <a:r>
              <a:rPr lang="mi-NZ" sz="1200"/>
              <a:t> for </a:t>
            </a:r>
            <a:r>
              <a:rPr lang="mi-NZ" sz="1200" err="1"/>
              <a:t>different</a:t>
            </a:r>
            <a:r>
              <a:rPr lang="mi-NZ" sz="1200"/>
              <a:t> </a:t>
            </a:r>
            <a:r>
              <a:rPr lang="mi-NZ" sz="1200" err="1"/>
              <a:t>aspects</a:t>
            </a:r>
            <a:r>
              <a:rPr lang="mi-NZ" sz="1200"/>
              <a:t>”</a:t>
            </a:r>
            <a:endParaRPr lang="en-NZ" sz="1200"/>
          </a:p>
          <a:p>
            <a:endParaRPr lang="en-NZ"/>
          </a:p>
        </p:txBody>
      </p:sp>
      <p:sp>
        <p:nvSpPr>
          <p:cNvPr id="4" name="Slide Number Placeholder 3"/>
          <p:cNvSpPr>
            <a:spLocks noGrp="1"/>
          </p:cNvSpPr>
          <p:nvPr>
            <p:ph type="sldNum" sz="quarter" idx="5"/>
          </p:nvPr>
        </p:nvSpPr>
        <p:spPr/>
        <p:txBody>
          <a:bodyPr/>
          <a:lstStyle/>
          <a:p>
            <a:fld id="{A669514C-4ED8-4519-A556-20EB40AA7238}" type="slidenum">
              <a:rPr lang="en-AU" smtClean="0"/>
              <a:t>41</a:t>
            </a:fld>
            <a:endParaRPr lang="en-AU"/>
          </a:p>
        </p:txBody>
      </p:sp>
    </p:spTree>
    <p:extLst>
      <p:ext uri="{BB962C8B-B14F-4D97-AF65-F5344CB8AC3E}">
        <p14:creationId xmlns:p14="http://schemas.microsoft.com/office/powerpoint/2010/main" val="1944158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Very rough! Also doesn’t include importance.</a:t>
            </a:r>
          </a:p>
          <a:p>
            <a:endParaRPr lang="en-US"/>
          </a:p>
          <a:p>
            <a:r>
              <a:rPr lang="en-US"/>
              <a:t>Iwi work currently ongoing.</a:t>
            </a:r>
          </a:p>
        </p:txBody>
      </p:sp>
      <p:sp>
        <p:nvSpPr>
          <p:cNvPr id="4" name="Slide Number Placeholder 3"/>
          <p:cNvSpPr>
            <a:spLocks noGrp="1"/>
          </p:cNvSpPr>
          <p:nvPr>
            <p:ph type="sldNum" sz="quarter" idx="5"/>
          </p:nvPr>
        </p:nvSpPr>
        <p:spPr/>
        <p:txBody>
          <a:bodyPr/>
          <a:lstStyle/>
          <a:p>
            <a:fld id="{783D1E3A-BCE2-4D2C-8583-B5FA48D92E18}" type="slidenum">
              <a:rPr lang="en-NZ" smtClean="0"/>
              <a:t>42</a:t>
            </a:fld>
            <a:endParaRPr lang="en-NZ"/>
          </a:p>
        </p:txBody>
      </p:sp>
    </p:spTree>
    <p:extLst>
      <p:ext uri="{BB962C8B-B14F-4D97-AF65-F5344CB8AC3E}">
        <p14:creationId xmlns:p14="http://schemas.microsoft.com/office/powerpoint/2010/main" val="3823522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A669514C-4ED8-4519-A556-20EB40AA7238}" type="slidenum">
              <a:rPr lang="en-AU" smtClean="0"/>
              <a:t>43</a:t>
            </a:fld>
            <a:endParaRPr lang="en-AU"/>
          </a:p>
        </p:txBody>
      </p:sp>
    </p:spTree>
    <p:extLst>
      <p:ext uri="{BB962C8B-B14F-4D97-AF65-F5344CB8AC3E}">
        <p14:creationId xmlns:p14="http://schemas.microsoft.com/office/powerpoint/2010/main" val="532056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A669514C-4ED8-4519-A556-20EB40AA7238}" type="slidenum">
              <a:rPr lang="en-AU" smtClean="0"/>
              <a:t>44</a:t>
            </a:fld>
            <a:endParaRPr lang="en-AU"/>
          </a:p>
        </p:txBody>
      </p:sp>
    </p:spTree>
    <p:extLst>
      <p:ext uri="{BB962C8B-B14F-4D97-AF65-F5344CB8AC3E}">
        <p14:creationId xmlns:p14="http://schemas.microsoft.com/office/powerpoint/2010/main" val="2259150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We also see the shiny app and our data as a way to make sure that IDI data is accessible by everybody and not just researchers.  </a:t>
            </a:r>
          </a:p>
        </p:txBody>
      </p:sp>
      <p:sp>
        <p:nvSpPr>
          <p:cNvPr id="4" name="Slide Number Placeholder 3"/>
          <p:cNvSpPr>
            <a:spLocks noGrp="1"/>
          </p:cNvSpPr>
          <p:nvPr>
            <p:ph type="sldNum" sz="quarter" idx="5"/>
          </p:nvPr>
        </p:nvSpPr>
        <p:spPr/>
        <p:txBody>
          <a:bodyPr/>
          <a:lstStyle/>
          <a:p>
            <a:fld id="{A669514C-4ED8-4519-A556-20EB40AA7238}" type="slidenum">
              <a:rPr lang="en-AU" smtClean="0"/>
              <a:t>45</a:t>
            </a:fld>
            <a:endParaRPr lang="en-AU"/>
          </a:p>
        </p:txBody>
      </p:sp>
    </p:spTree>
    <p:extLst>
      <p:ext uri="{BB962C8B-B14F-4D97-AF65-F5344CB8AC3E}">
        <p14:creationId xmlns:p14="http://schemas.microsoft.com/office/powerpoint/2010/main" val="2980580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4FB1A-663E-81BB-A859-22E0998DC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11A16-B1BC-E1F4-2E32-B480D4932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3EEF75-4C7C-AD8D-A1CD-847566469F8D}"/>
              </a:ext>
            </a:extLst>
          </p:cNvPr>
          <p:cNvSpPr>
            <a:spLocks noGrp="1"/>
          </p:cNvSpPr>
          <p:nvPr>
            <p:ph type="body" idx="1"/>
          </p:nvPr>
        </p:nvSpPr>
        <p:spPr/>
        <p:txBody>
          <a:bodyPr/>
          <a:lstStyle/>
          <a:p>
            <a:r>
              <a:rPr lang="en-NZ"/>
              <a:t>We also see the shiny app and our data as a way to make sure that IDI data is accessible by everybody and not just researchers.  </a:t>
            </a:r>
          </a:p>
        </p:txBody>
      </p:sp>
      <p:sp>
        <p:nvSpPr>
          <p:cNvPr id="4" name="Slide Number Placeholder 3">
            <a:extLst>
              <a:ext uri="{FF2B5EF4-FFF2-40B4-BE49-F238E27FC236}">
                <a16:creationId xmlns:a16="http://schemas.microsoft.com/office/drawing/2014/main" id="{247F8812-5B64-589D-E177-487F58E9AFDF}"/>
              </a:ext>
            </a:extLst>
          </p:cNvPr>
          <p:cNvSpPr>
            <a:spLocks noGrp="1"/>
          </p:cNvSpPr>
          <p:nvPr>
            <p:ph type="sldNum" sz="quarter" idx="5"/>
          </p:nvPr>
        </p:nvSpPr>
        <p:spPr/>
        <p:txBody>
          <a:bodyPr/>
          <a:lstStyle/>
          <a:p>
            <a:fld id="{A669514C-4ED8-4519-A556-20EB40AA7238}" type="slidenum">
              <a:rPr lang="en-AU" smtClean="0"/>
              <a:t>46</a:t>
            </a:fld>
            <a:endParaRPr lang="en-AU"/>
          </a:p>
        </p:txBody>
      </p:sp>
    </p:spTree>
    <p:extLst>
      <p:ext uri="{BB962C8B-B14F-4D97-AF65-F5344CB8AC3E}">
        <p14:creationId xmlns:p14="http://schemas.microsoft.com/office/powerpoint/2010/main" val="1094143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273E0724-8FCE-4470-85EE-F38FC1A97794}" type="slidenum">
              <a:rPr lang="en-NZ" smtClean="0"/>
              <a:t>4</a:t>
            </a:fld>
            <a:endParaRPr lang="en-NZ"/>
          </a:p>
        </p:txBody>
      </p:sp>
    </p:spTree>
    <p:extLst>
      <p:ext uri="{BB962C8B-B14F-4D97-AF65-F5344CB8AC3E}">
        <p14:creationId xmlns:p14="http://schemas.microsoft.com/office/powerpoint/2010/main" val="515190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9BD76-276B-DC45-82B7-B6EB9B1CD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B8802-B139-FC76-9528-0FF68ED36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D7FB8-AA92-786A-2EBA-BBB7BC557379}"/>
              </a:ext>
            </a:extLst>
          </p:cNvPr>
          <p:cNvSpPr>
            <a:spLocks noGrp="1"/>
          </p:cNvSpPr>
          <p:nvPr>
            <p:ph type="body" idx="1"/>
          </p:nvPr>
        </p:nvSpPr>
        <p:spPr/>
        <p:txBody>
          <a:bodyPr/>
          <a:lstStyle/>
          <a:p>
            <a:r>
              <a:rPr lang="en-NZ"/>
              <a:t>Obviously, compared to the census.</a:t>
            </a:r>
          </a:p>
        </p:txBody>
      </p:sp>
      <p:sp>
        <p:nvSpPr>
          <p:cNvPr id="4" name="Slide Number Placeholder 3">
            <a:extLst>
              <a:ext uri="{FF2B5EF4-FFF2-40B4-BE49-F238E27FC236}">
                <a16:creationId xmlns:a16="http://schemas.microsoft.com/office/drawing/2014/main" id="{7E687E67-5905-7ED5-AAF0-E6871F14F3D2}"/>
              </a:ext>
            </a:extLst>
          </p:cNvPr>
          <p:cNvSpPr>
            <a:spLocks noGrp="1"/>
          </p:cNvSpPr>
          <p:nvPr>
            <p:ph type="sldNum" sz="quarter" idx="5"/>
          </p:nvPr>
        </p:nvSpPr>
        <p:spPr/>
        <p:txBody>
          <a:bodyPr/>
          <a:lstStyle/>
          <a:p>
            <a:fld id="{A669514C-4ED8-4519-A556-20EB40AA7238}" type="slidenum">
              <a:rPr lang="en-AU" smtClean="0"/>
              <a:t>6</a:t>
            </a:fld>
            <a:endParaRPr lang="en-AU"/>
          </a:p>
        </p:txBody>
      </p:sp>
    </p:spTree>
    <p:extLst>
      <p:ext uri="{BB962C8B-B14F-4D97-AF65-F5344CB8AC3E}">
        <p14:creationId xmlns:p14="http://schemas.microsoft.com/office/powerpoint/2010/main" val="209324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buFont typeface="Symbol" panose="05050102010706020507" pitchFamily="18" charset="2"/>
              <a:buNone/>
            </a:pPr>
            <a:r>
              <a:rPr lang="en-NZ"/>
              <a:t>Outliers with </a:t>
            </a:r>
            <a:r>
              <a:rPr lang="en-NZ" err="1"/>
              <a:t>undercoverage</a:t>
            </a:r>
            <a:r>
              <a:rPr lang="en-NZ"/>
              <a:t>: </a:t>
            </a:r>
          </a:p>
          <a:p>
            <a:pPr marL="342900" lvl="0" indent="-342900">
              <a:lnSpc>
                <a:spcPct val="115000"/>
              </a:lnSpc>
              <a:buFont typeface="Symbol" panose="05050102010706020507" pitchFamily="18" charset="2"/>
              <a:buChar char=""/>
            </a:pPr>
            <a:r>
              <a:rPr lang="en-NZ" sz="1800">
                <a:effectLst/>
                <a:latin typeface="Aptos" panose="020B0004020202020204" pitchFamily="34" charset="0"/>
                <a:ea typeface="DengXian" panose="02010600030101010101" pitchFamily="2" charset="-122"/>
                <a:cs typeface="Cordia New" panose="020B0304020202020204" pitchFamily="34" charset="-34"/>
              </a:rPr>
              <a:t>the Chatham Islands, </a:t>
            </a:r>
          </a:p>
          <a:p>
            <a:pPr marL="342900" lvl="0" indent="-342900">
              <a:lnSpc>
                <a:spcPct val="115000"/>
              </a:lnSpc>
              <a:buFont typeface="Symbol" panose="05050102010706020507" pitchFamily="18" charset="2"/>
              <a:buChar char=""/>
            </a:pPr>
            <a:r>
              <a:rPr lang="en-NZ" sz="1800">
                <a:effectLst/>
                <a:latin typeface="Aptos" panose="020B0004020202020204" pitchFamily="34" charset="0"/>
                <a:ea typeface="DengXian" panose="02010600030101010101" pitchFamily="2" charset="-122"/>
                <a:cs typeface="Cordia New" panose="020B0304020202020204" pitchFamily="34" charset="-34"/>
              </a:rPr>
              <a:t>SA2s that contain prisons or army camps, and</a:t>
            </a:r>
          </a:p>
          <a:p>
            <a:pPr marL="342900" lvl="0" indent="-342900">
              <a:lnSpc>
                <a:spcPct val="115000"/>
              </a:lnSpc>
              <a:spcAft>
                <a:spcPts val="800"/>
              </a:spcAft>
              <a:buFont typeface="Symbol" panose="05050102010706020507" pitchFamily="18" charset="2"/>
              <a:buChar char=""/>
            </a:pPr>
            <a:r>
              <a:rPr lang="en-NZ" sz="1800">
                <a:effectLst/>
                <a:latin typeface="Aptos" panose="020B0004020202020204" pitchFamily="34" charset="0"/>
                <a:ea typeface="DengXian" panose="02010600030101010101" pitchFamily="2" charset="-122"/>
                <a:cs typeface="Cordia New" panose="020B0304020202020204" pitchFamily="34" charset="-34"/>
              </a:rPr>
              <a:t>SA2s that are in close proximity to universities.</a:t>
            </a:r>
          </a:p>
          <a:p>
            <a:pPr marL="342900" lvl="0" indent="-342900">
              <a:lnSpc>
                <a:spcPct val="115000"/>
              </a:lnSpc>
              <a:spcAft>
                <a:spcPts val="800"/>
              </a:spcAft>
              <a:buFont typeface="Symbol" panose="05050102010706020507" pitchFamily="18" charset="2"/>
              <a:buChar char=""/>
            </a:pPr>
            <a:endParaRPr lang="en-NZ" sz="1800">
              <a:effectLst/>
              <a:latin typeface="Aptos" panose="020B0004020202020204" pitchFamily="34" charset="0"/>
              <a:ea typeface="DengXian" panose="02010600030101010101" pitchFamily="2" charset="-122"/>
              <a:cs typeface="Cordia New" panose="020B0304020202020204" pitchFamily="34" charset="-34"/>
            </a:endParaRPr>
          </a:p>
          <a:p>
            <a:pPr marL="0" lvl="0" indent="0">
              <a:lnSpc>
                <a:spcPct val="115000"/>
              </a:lnSpc>
              <a:spcAft>
                <a:spcPts val="800"/>
              </a:spcAft>
              <a:buFont typeface="Symbol" panose="05050102010706020507" pitchFamily="18" charset="2"/>
              <a:buNone/>
            </a:pPr>
            <a:r>
              <a:rPr lang="en-NZ" sz="1800">
                <a:effectLst/>
                <a:latin typeface="Aptos" panose="020B0004020202020204" pitchFamily="34" charset="0"/>
                <a:ea typeface="DengXian" panose="02010600030101010101" pitchFamily="2" charset="-122"/>
                <a:cs typeface="Cordia New" panose="020B0304020202020204" pitchFamily="34" charset="-34"/>
              </a:rPr>
              <a:t>Outliers with </a:t>
            </a:r>
            <a:r>
              <a:rPr lang="en-NZ" sz="1800" err="1">
                <a:effectLst/>
                <a:latin typeface="Aptos" panose="020B0004020202020204" pitchFamily="34" charset="0"/>
                <a:ea typeface="DengXian" panose="02010600030101010101" pitchFamily="2" charset="-122"/>
                <a:cs typeface="Cordia New" panose="020B0304020202020204" pitchFamily="34" charset="-34"/>
              </a:rPr>
              <a:t>overcoverage</a:t>
            </a:r>
            <a:r>
              <a:rPr lang="en-NZ" sz="1800">
                <a:effectLst/>
                <a:latin typeface="Aptos" panose="020B0004020202020204" pitchFamily="34" charset="0"/>
                <a:ea typeface="DengXian" panose="02010600030101010101" pitchFamily="2" charset="-122"/>
                <a:cs typeface="Cordia New" panose="020B0304020202020204" pitchFamily="34" charset="-34"/>
              </a:rPr>
              <a:t>:</a:t>
            </a:r>
          </a:p>
          <a:p>
            <a:pPr marL="285750" lvl="0" indent="-285750">
              <a:lnSpc>
                <a:spcPct val="115000"/>
              </a:lnSpc>
              <a:spcAft>
                <a:spcPts val="800"/>
              </a:spcAft>
              <a:buFont typeface="Arial" panose="020B0604020202020204" pitchFamily="34" charset="0"/>
              <a:buChar char="•"/>
            </a:pPr>
            <a:r>
              <a:rPr lang="en-NZ" sz="1800">
                <a:effectLst/>
                <a:latin typeface="Aptos" panose="020B0004020202020204" pitchFamily="34" charset="0"/>
                <a:ea typeface="DengXian" panose="02010600030101010101" pitchFamily="2" charset="-122"/>
                <a:cs typeface="Cordia New" panose="020B0304020202020204" pitchFamily="34" charset="-34"/>
              </a:rPr>
              <a:t>inner-city business districts, </a:t>
            </a:r>
          </a:p>
          <a:p>
            <a:pPr marL="285750" lvl="0" indent="-285750">
              <a:lnSpc>
                <a:spcPct val="115000"/>
              </a:lnSpc>
              <a:spcAft>
                <a:spcPts val="800"/>
              </a:spcAft>
              <a:buFont typeface="Arial" panose="020B0604020202020204" pitchFamily="34" charset="0"/>
              <a:buChar char="•"/>
            </a:pPr>
            <a:r>
              <a:rPr lang="en-NZ" sz="1800">
                <a:effectLst/>
                <a:latin typeface="Aptos" panose="020B0004020202020204" pitchFamily="34" charset="0"/>
                <a:ea typeface="DengXian" panose="02010600030101010101" pitchFamily="2" charset="-122"/>
                <a:cs typeface="Cordia New" panose="020B0304020202020204" pitchFamily="34" charset="-34"/>
              </a:rPr>
              <a:t>some SA2s in south Auckland. </a:t>
            </a:r>
          </a:p>
          <a:p>
            <a:pPr marL="0" lvl="0" indent="0">
              <a:lnSpc>
                <a:spcPct val="115000"/>
              </a:lnSpc>
              <a:spcAft>
                <a:spcPts val="800"/>
              </a:spcAft>
              <a:buFont typeface="Arial" panose="020B0604020202020204" pitchFamily="34" charset="0"/>
              <a:buNone/>
            </a:pPr>
            <a:r>
              <a:rPr lang="en-NZ" sz="1800">
                <a:effectLst/>
                <a:latin typeface="Aptos" panose="020B0004020202020204" pitchFamily="34" charset="0"/>
                <a:ea typeface="DengXian" panose="02010600030101010101" pitchFamily="2" charset="-122"/>
                <a:cs typeface="Cordia New" panose="020B0304020202020204" pitchFamily="34" charset="-34"/>
              </a:rPr>
              <a:t>These overcounts are potentially due to people using workplace addresses as their mail address</a:t>
            </a:r>
          </a:p>
          <a:p>
            <a:endParaRPr lang="en-NZ"/>
          </a:p>
        </p:txBody>
      </p:sp>
      <p:sp>
        <p:nvSpPr>
          <p:cNvPr id="4" name="Slide Number Placeholder 3"/>
          <p:cNvSpPr>
            <a:spLocks noGrp="1"/>
          </p:cNvSpPr>
          <p:nvPr>
            <p:ph type="sldNum" sz="quarter" idx="5"/>
          </p:nvPr>
        </p:nvSpPr>
        <p:spPr/>
        <p:txBody>
          <a:bodyPr/>
          <a:lstStyle/>
          <a:p>
            <a:fld id="{A669514C-4ED8-4519-A556-20EB40AA7238}" type="slidenum">
              <a:rPr lang="en-AU" smtClean="0"/>
              <a:t>7</a:t>
            </a:fld>
            <a:endParaRPr lang="en-AU"/>
          </a:p>
        </p:txBody>
      </p:sp>
    </p:spTree>
    <p:extLst>
      <p:ext uri="{BB962C8B-B14F-4D97-AF65-F5344CB8AC3E}">
        <p14:creationId xmlns:p14="http://schemas.microsoft.com/office/powerpoint/2010/main" val="21606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effectLst/>
                <a:latin typeface="Aptos" panose="020B0004020202020204" pitchFamily="34" charset="0"/>
                <a:ea typeface="Aptos" panose="020B0004020202020204" pitchFamily="34" charset="0"/>
                <a:cs typeface="Aptos" panose="020B0004020202020204" pitchFamily="34" charset="0"/>
              </a:rPr>
              <a:t>Source </a:t>
            </a:r>
            <a:endParaRPr lang="en-NZ" sz="1800">
              <a:effectLst/>
              <a:latin typeface="Aptos" panose="020B0004020202020204" pitchFamily="34" charset="0"/>
              <a:ea typeface="Aptos" panose="020B0004020202020204" pitchFamily="34" charset="0"/>
              <a:cs typeface="Aptos" panose="020B0004020202020204" pitchFamily="34" charset="0"/>
            </a:endParaRPr>
          </a:p>
          <a:p>
            <a:r>
              <a:rPr lang="en-US" sz="1800" b="1">
                <a:effectLst/>
                <a:latin typeface="Aptos" panose="020B0004020202020204" pitchFamily="34" charset="0"/>
                <a:ea typeface="Aptos" panose="020B0004020202020204" pitchFamily="34" charset="0"/>
                <a:cs typeface="Aptos" panose="020B0004020202020204" pitchFamily="34" charset="0"/>
              </a:rPr>
              <a:t>Level of ethnicity </a:t>
            </a:r>
            <a:endParaRPr lang="en-NZ" sz="1800">
              <a:effectLst/>
              <a:latin typeface="Aptos" panose="020B0004020202020204" pitchFamily="34" charset="0"/>
              <a:ea typeface="Aptos" panose="020B0004020202020204" pitchFamily="34" charset="0"/>
              <a:cs typeface="Aptos" panose="020B0004020202020204" pitchFamily="34" charset="0"/>
            </a:endParaRPr>
          </a:p>
          <a:p>
            <a:r>
              <a:rPr lang="en-US" sz="1800" b="1">
                <a:effectLst/>
                <a:latin typeface="Aptos" panose="020B0004020202020204" pitchFamily="34" charset="0"/>
                <a:ea typeface="Aptos" panose="020B0004020202020204" pitchFamily="34" charset="0"/>
                <a:cs typeface="Aptos" panose="020B0004020202020204" pitchFamily="34" charset="0"/>
              </a:rPr>
              <a:t>Accumulated coverage </a:t>
            </a:r>
            <a:endParaRPr lang="en-NZ" sz="1800">
              <a:effectLst/>
              <a:latin typeface="Aptos" panose="020B0004020202020204" pitchFamily="34" charset="0"/>
              <a:ea typeface="Aptos" panose="020B0004020202020204" pitchFamily="34" charset="0"/>
              <a:cs typeface="Aptos" panose="020B0004020202020204" pitchFamily="34" charset="0"/>
            </a:endParaRPr>
          </a:p>
          <a:p>
            <a:r>
              <a:rPr lang="en-US" sz="1800">
                <a:effectLst/>
                <a:latin typeface="Aptos" panose="020B0004020202020204" pitchFamily="34" charset="0"/>
                <a:ea typeface="Aptos" panose="020B0004020202020204" pitchFamily="34" charset="0"/>
                <a:cs typeface="Aptos" panose="020B0004020202020204" pitchFamily="34" charset="0"/>
              </a:rPr>
              <a:t>DIA (birth registrations), level 4, 48%</a:t>
            </a:r>
            <a:endParaRPr lang="en-NZ" sz="1800">
              <a:effectLst/>
              <a:latin typeface="Aptos" panose="020B0004020202020204" pitchFamily="34" charset="0"/>
              <a:ea typeface="Aptos" panose="020B0004020202020204" pitchFamily="34" charset="0"/>
              <a:cs typeface="Aptos" panose="020B0004020202020204" pitchFamily="34" charset="0"/>
            </a:endParaRPr>
          </a:p>
          <a:p>
            <a:r>
              <a:rPr lang="en-US" sz="1800" err="1">
                <a:effectLst/>
                <a:latin typeface="Aptos" panose="020B0004020202020204" pitchFamily="34" charset="0"/>
                <a:ea typeface="Aptos" panose="020B0004020202020204" pitchFamily="34" charset="0"/>
                <a:cs typeface="Aptos" panose="020B0004020202020204" pitchFamily="34" charset="0"/>
              </a:rPr>
              <a:t>MoE</a:t>
            </a:r>
            <a:r>
              <a:rPr lang="en-US" sz="1800">
                <a:effectLst/>
                <a:latin typeface="Aptos" panose="020B0004020202020204" pitchFamily="34" charset="0"/>
                <a:ea typeface="Aptos" panose="020B0004020202020204" pitchFamily="34" charset="0"/>
                <a:cs typeface="Aptos" panose="020B0004020202020204" pitchFamily="34" charset="0"/>
              </a:rPr>
              <a:t> (tertiary) Level 3 27%</a:t>
            </a:r>
          </a:p>
          <a:p>
            <a:r>
              <a:rPr lang="en-US" sz="1800">
                <a:effectLst/>
                <a:latin typeface="Aptos" panose="020B0004020202020204" pitchFamily="34" charset="0"/>
                <a:ea typeface="Aptos" panose="020B0004020202020204" pitchFamily="34" charset="0"/>
                <a:cs typeface="Aptos" panose="020B0004020202020204" pitchFamily="34" charset="0"/>
              </a:rPr>
              <a:t>MoH Level 2 - 24%</a:t>
            </a:r>
          </a:p>
          <a:p>
            <a:r>
              <a:rPr lang="en-US" sz="1800" err="1">
                <a:effectLst/>
                <a:latin typeface="Aptos" panose="020B0004020202020204" pitchFamily="34" charset="0"/>
                <a:ea typeface="Aptos" panose="020B0004020202020204" pitchFamily="34" charset="0"/>
                <a:cs typeface="Aptos" panose="020B0004020202020204" pitchFamily="34" charset="0"/>
              </a:rPr>
              <a:t>MoE</a:t>
            </a:r>
            <a:r>
              <a:rPr lang="en-US" sz="1800">
                <a:effectLst/>
                <a:latin typeface="Aptos" panose="020B0004020202020204" pitchFamily="34" charset="0"/>
                <a:ea typeface="Aptos" panose="020B0004020202020204" pitchFamily="34" charset="0"/>
                <a:cs typeface="Aptos" panose="020B0004020202020204" pitchFamily="34" charset="0"/>
              </a:rPr>
              <a:t> (primary &amp; secondary) Level 3 &lt;1%</a:t>
            </a:r>
          </a:p>
          <a:p>
            <a:r>
              <a:rPr lang="en-US" sz="1800">
                <a:effectLst/>
                <a:latin typeface="Aptos" panose="020B0004020202020204" pitchFamily="34" charset="0"/>
                <a:ea typeface="Aptos" panose="020B0004020202020204" pitchFamily="34" charset="0"/>
                <a:cs typeface="Aptos" panose="020B0004020202020204" pitchFamily="34" charset="0"/>
              </a:rPr>
              <a:t>MSD Level 2 &lt;1%</a:t>
            </a:r>
          </a:p>
          <a:p>
            <a:r>
              <a:rPr lang="en-US" sz="1800">
                <a:effectLst/>
                <a:latin typeface="Aptos" panose="020B0004020202020204" pitchFamily="34" charset="0"/>
                <a:ea typeface="Aptos" panose="020B0004020202020204" pitchFamily="34" charset="0"/>
                <a:cs typeface="Aptos" panose="020B0004020202020204" pitchFamily="34" charset="0"/>
              </a:rPr>
              <a:t>2013 Census </a:t>
            </a:r>
            <a:r>
              <a:rPr lang="en-NZ" sz="1800">
                <a:effectLst/>
                <a:latin typeface="Aptos" panose="020B0004020202020204" pitchFamily="34" charset="0"/>
                <a:ea typeface="Aptos" panose="020B0004020202020204" pitchFamily="34" charset="0"/>
                <a:cs typeface="Aptos" panose="020B0004020202020204" pitchFamily="34" charset="0"/>
              </a:rPr>
              <a:t> </a:t>
            </a:r>
            <a:r>
              <a:rPr lang="en-US" sz="1800">
                <a:effectLst/>
                <a:latin typeface="Aptos" panose="020B0004020202020204" pitchFamily="34" charset="0"/>
                <a:ea typeface="Aptos" panose="020B0004020202020204" pitchFamily="34" charset="0"/>
                <a:cs typeface="Aptos" panose="020B0004020202020204" pitchFamily="34" charset="0"/>
              </a:rPr>
              <a:t>Level 4 &lt;1%</a:t>
            </a:r>
            <a:endParaRPr lang="en-NZ" sz="1800">
              <a:effectLst/>
              <a:latin typeface="Aptos" panose="020B0004020202020204" pitchFamily="34" charset="0"/>
              <a:ea typeface="Aptos" panose="020B0004020202020204" pitchFamily="34" charset="0"/>
              <a:cs typeface="Aptos" panose="020B0004020202020204" pitchFamily="34" charset="0"/>
            </a:endParaRPr>
          </a:p>
          <a:p>
            <a:endParaRPr lang="en-NZ"/>
          </a:p>
        </p:txBody>
      </p:sp>
      <p:sp>
        <p:nvSpPr>
          <p:cNvPr id="4" name="Slide Number Placeholder 3"/>
          <p:cNvSpPr>
            <a:spLocks noGrp="1"/>
          </p:cNvSpPr>
          <p:nvPr>
            <p:ph type="sldNum" sz="quarter" idx="5"/>
          </p:nvPr>
        </p:nvSpPr>
        <p:spPr/>
        <p:txBody>
          <a:bodyPr/>
          <a:lstStyle/>
          <a:p>
            <a:fld id="{A669514C-4ED8-4519-A556-20EB40AA7238}" type="slidenum">
              <a:rPr lang="en-AU" smtClean="0"/>
              <a:t>8</a:t>
            </a:fld>
            <a:endParaRPr lang="en-AU"/>
          </a:p>
        </p:txBody>
      </p:sp>
    </p:spTree>
    <p:extLst>
      <p:ext uri="{BB962C8B-B14F-4D97-AF65-F5344CB8AC3E}">
        <p14:creationId xmlns:p14="http://schemas.microsoft.com/office/powerpoint/2010/main" val="288489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solidFill>
                  <a:srgbClr val="000000"/>
                </a:solidFill>
                <a:highlight>
                  <a:srgbClr val="FFFFFF"/>
                </a:highlight>
                <a:latin typeface="Source Sans Pro" panose="020B0503030403020204" pitchFamily="34" charset="0"/>
              </a:rPr>
              <a:t>Many, many plots we could show. This one illustrates a nice mix of overall good agreement with showing that there is scope for further improvement. </a:t>
            </a:r>
            <a:r>
              <a:rPr lang="en-NZ" err="1">
                <a:solidFill>
                  <a:srgbClr val="000000"/>
                </a:solidFill>
                <a:highlight>
                  <a:srgbClr val="FFFFFF"/>
                </a:highlight>
                <a:latin typeface="Source Sans Pro" panose="020B0503030403020204" pitchFamily="34" charset="0"/>
              </a:rPr>
              <a:t>Eg</a:t>
            </a:r>
            <a:r>
              <a:rPr lang="en-NZ">
                <a:solidFill>
                  <a:srgbClr val="000000"/>
                </a:solidFill>
                <a:highlight>
                  <a:srgbClr val="FFFFFF"/>
                </a:highlight>
                <a:latin typeface="Source Sans Pro" panose="020B0503030403020204" pitchFamily="34" charset="0"/>
              </a:rPr>
              <a:t> admin data likely over-estimates “Other Asian” at the “cost” of underestimating others. </a:t>
            </a:r>
          </a:p>
          <a:p>
            <a:endParaRPr lang="en-NZ">
              <a:solidFill>
                <a:srgbClr val="000000"/>
              </a:solidFill>
              <a:highlight>
                <a:srgbClr val="FFFFFF"/>
              </a:highlight>
              <a:latin typeface="Source Sans Pro" panose="020B0503030403020204" pitchFamily="34" charset="0"/>
            </a:endParaRPr>
          </a:p>
          <a:p>
            <a:r>
              <a:rPr lang="en-NZ">
                <a:solidFill>
                  <a:srgbClr val="000000"/>
                </a:solidFill>
                <a:highlight>
                  <a:srgbClr val="FFFFFF"/>
                </a:highlight>
                <a:latin typeface="Source Sans Pro" panose="020B0503030403020204" pitchFamily="34" charset="0"/>
              </a:rPr>
              <a:t>The APC is </a:t>
            </a:r>
            <a:r>
              <a:rPr lang="en-NZ" b="1">
                <a:solidFill>
                  <a:srgbClr val="000000"/>
                </a:solidFill>
                <a:highlight>
                  <a:srgbClr val="FFFFFF"/>
                </a:highlight>
                <a:latin typeface="Source Sans Pro" panose="020B0503030403020204" pitchFamily="34" charset="0"/>
              </a:rPr>
              <a:t>using admin data only* and no statistical imputation </a:t>
            </a:r>
            <a:r>
              <a:rPr lang="en-NZ">
                <a:solidFill>
                  <a:srgbClr val="000000"/>
                </a:solidFill>
                <a:highlight>
                  <a:srgbClr val="FFFFFF"/>
                </a:highlight>
                <a:latin typeface="Source Sans Pro" panose="020B0503030403020204" pitchFamily="34" charset="0"/>
              </a:rPr>
              <a:t>(it does use C13 as a last-resort to compensate for absence of admin data pre-2000). A future census would still include all historic admin data available to fill in gaps, additional survey responses, and improved admin source collections and methodologies, which is a nice segue to the next slide</a:t>
            </a:r>
          </a:p>
        </p:txBody>
      </p:sp>
      <p:sp>
        <p:nvSpPr>
          <p:cNvPr id="4" name="Slide Number Placeholder 3"/>
          <p:cNvSpPr>
            <a:spLocks noGrp="1"/>
          </p:cNvSpPr>
          <p:nvPr>
            <p:ph type="sldNum" sz="quarter" idx="5"/>
          </p:nvPr>
        </p:nvSpPr>
        <p:spPr/>
        <p:txBody>
          <a:bodyPr/>
          <a:lstStyle/>
          <a:p>
            <a:fld id="{A669514C-4ED8-4519-A556-20EB40AA7238}" type="slidenum">
              <a:rPr lang="en-AU" smtClean="0"/>
              <a:t>9</a:t>
            </a:fld>
            <a:endParaRPr lang="en-AU"/>
          </a:p>
        </p:txBody>
      </p:sp>
    </p:spTree>
    <p:extLst>
      <p:ext uri="{BB962C8B-B14F-4D97-AF65-F5344CB8AC3E}">
        <p14:creationId xmlns:p14="http://schemas.microsoft.com/office/powerpoint/2010/main" val="1536884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A669514C-4ED8-4519-A556-20EB40AA7238}" type="slidenum">
              <a:rPr lang="en-AU" smtClean="0"/>
              <a:t>10</a:t>
            </a:fld>
            <a:endParaRPr lang="en-AU"/>
          </a:p>
        </p:txBody>
      </p:sp>
    </p:spTree>
    <p:extLst>
      <p:ext uri="{BB962C8B-B14F-4D97-AF65-F5344CB8AC3E}">
        <p14:creationId xmlns:p14="http://schemas.microsoft.com/office/powerpoint/2010/main" val="262708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46CCF-DE46-4DC8-B864-DADE486F44DF}"/>
              </a:ext>
            </a:extLst>
          </p:cNvPr>
          <p:cNvSpPr>
            <a:spLocks noGrp="1"/>
          </p:cNvSpPr>
          <p:nvPr>
            <p:ph type="ctrTitle"/>
          </p:nvPr>
        </p:nvSpPr>
        <p:spPr>
          <a:xfrm>
            <a:off x="1524000" y="1258996"/>
            <a:ext cx="9144000" cy="2387600"/>
          </a:xfrm>
          <a:prstGeom prst="rect">
            <a:avLst/>
          </a:prstGeom>
        </p:spPr>
        <p:txBody>
          <a:bodyPr anchor="b">
            <a:normAutofit/>
          </a:bodyPr>
          <a:lstStyle>
            <a:lvl1pPr algn="ctr">
              <a:defRPr sz="5400"/>
            </a:lvl1pPr>
          </a:lstStyle>
          <a:p>
            <a:r>
              <a:rPr lang="en-US"/>
              <a:t>Click to edit Master title style</a:t>
            </a:r>
            <a:endParaRPr lang="en-AU"/>
          </a:p>
        </p:txBody>
      </p:sp>
      <p:sp>
        <p:nvSpPr>
          <p:cNvPr id="3" name="Subtitle 2">
            <a:extLst>
              <a:ext uri="{FF2B5EF4-FFF2-40B4-BE49-F238E27FC236}">
                <a16:creationId xmlns:a16="http://schemas.microsoft.com/office/drawing/2014/main" id="{01ADBC34-27F4-4FBC-B61A-D7500585995A}"/>
              </a:ext>
            </a:extLst>
          </p:cNvPr>
          <p:cNvSpPr>
            <a:spLocks noGrp="1"/>
          </p:cNvSpPr>
          <p:nvPr>
            <p:ph type="subTitle" idx="1"/>
          </p:nvPr>
        </p:nvSpPr>
        <p:spPr>
          <a:xfrm>
            <a:off x="1524000" y="3738671"/>
            <a:ext cx="9144000" cy="1655762"/>
          </a:xfrm>
          <a:prstGeom prst="rect">
            <a:avLst/>
          </a:prstGeo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1761577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idx="13"/>
          </p:nvPr>
        </p:nvSpPr>
        <p:spPr>
          <a:xfrm>
            <a:off x="609600" y="2514600"/>
            <a:ext cx="10972800" cy="3352800"/>
          </a:xfrm>
          <a:prstGeom prst="rect">
            <a:avLst/>
          </a:prstGeom>
        </p:spPr>
        <p:txBody>
          <a:bodyPr/>
          <a:lstStyle>
            <a:lvl1pPr marL="0" indent="0">
              <a:buNone/>
              <a:defRPr sz="2800" baseline="0">
                <a:latin typeface="Source Sans Pro" panose="020B0503030403020204" pitchFamily="34" charset="0"/>
                <a:ea typeface="Source Sans Pro" panose="020B0503030403020204" pitchFamily="34" charset="0"/>
              </a:defRPr>
            </a:lvl1pPr>
            <a:lvl2pPr>
              <a:defRPr sz="2400" baseline="0">
                <a:latin typeface="Source Sans Pro" panose="020B0503030403020204" pitchFamily="34" charset="0"/>
                <a:ea typeface="Source Sans Pro" panose="020B0503030403020204" pitchFamily="34" charset="0"/>
              </a:defRPr>
            </a:lvl2pPr>
            <a:lvl3pPr marL="1143000" indent="-228600">
              <a:buFont typeface="Arial" panose="020B0604020202020204" pitchFamily="34" charset="0"/>
              <a:buChar char="•"/>
              <a:defRPr sz="2000" baseline="0">
                <a:latin typeface="Source Sans Pro" panose="020B0503030403020204" pitchFamily="34" charset="0"/>
                <a:ea typeface="Source Sans Pro" panose="020B0503030403020204" pitchFamily="34" charset="0"/>
              </a:defRPr>
            </a:lvl3pPr>
            <a:lvl4pPr marL="1600200" indent="-228600">
              <a:buFont typeface="Arial" panose="020B0604020202020204" pitchFamily="34" charset="0"/>
              <a:buChar char="•"/>
              <a:defRPr sz="1800" baseline="0">
                <a:latin typeface="Source Sans Pro" panose="020B0503030403020204" pitchFamily="34" charset="0"/>
                <a:ea typeface="Source Sans Pro" panose="020B0503030403020204" pitchFamily="34" charset="0"/>
              </a:defRPr>
            </a:lvl4pPr>
            <a:lvl5pPr marL="2057400" indent="-228600">
              <a:buFont typeface="Arial" panose="020B0604020202020204" pitchFamily="34" charset="0"/>
              <a:buChar char="•"/>
              <a:defRPr baseline="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4"/>
          </p:nvPr>
        </p:nvSpPr>
        <p:spPr/>
        <p:txBody>
          <a:bodyPr/>
          <a:lstStyle>
            <a:lvl1pPr>
              <a:defRPr>
                <a:latin typeface="Source Sans Pro" panose="020B0503030403020204" pitchFamily="34" charset="0"/>
                <a:ea typeface="Source Sans Pro" panose="020B0503030403020204" pitchFamily="34" charset="0"/>
              </a:defRPr>
            </a:lvl1pPr>
          </a:lstStyle>
          <a:p>
            <a:fld id="{12E5658F-01CF-4176-9C7C-8486F5CB6279}" type="datetimeFigureOut">
              <a:rPr lang="en-NZ" smtClean="0"/>
              <a:t>25/07/2024</a:t>
            </a:fld>
            <a:endParaRPr lang="en-NZ"/>
          </a:p>
        </p:txBody>
      </p:sp>
      <p:sp>
        <p:nvSpPr>
          <p:cNvPr id="5" name="Footer Placeholder 4"/>
          <p:cNvSpPr>
            <a:spLocks noGrp="1"/>
          </p:cNvSpPr>
          <p:nvPr>
            <p:ph type="ftr" sz="quarter" idx="15"/>
          </p:nvPr>
        </p:nvSpPr>
        <p:spPr/>
        <p:txBody>
          <a:bodyPr/>
          <a:lstStyle>
            <a:lvl1pPr>
              <a:defRPr>
                <a:latin typeface="Source Sans Pro" panose="020B0503030403020204" pitchFamily="34" charset="0"/>
                <a:ea typeface="Source Sans Pro" panose="020B0503030403020204" pitchFamily="34" charset="0"/>
              </a:defRPr>
            </a:lvl1pPr>
          </a:lstStyle>
          <a:p>
            <a:endParaRPr lang="en-NZ"/>
          </a:p>
        </p:txBody>
      </p:sp>
      <p:sp>
        <p:nvSpPr>
          <p:cNvPr id="6" name="Slide Number Placeholder 5"/>
          <p:cNvSpPr>
            <a:spLocks noGrp="1"/>
          </p:cNvSpPr>
          <p:nvPr>
            <p:ph type="sldNum" sz="quarter" idx="16"/>
          </p:nvPr>
        </p:nvSpPr>
        <p:spPr/>
        <p:txBody>
          <a:bodyPr/>
          <a:lstStyle>
            <a:lvl1pPr>
              <a:defRPr>
                <a:latin typeface="Source Sans Pro" panose="020B0503030403020204" pitchFamily="34" charset="0"/>
                <a:ea typeface="Source Sans Pro" panose="020B0503030403020204" pitchFamily="34" charset="0"/>
              </a:defRPr>
            </a:lvl1pPr>
          </a:lstStyle>
          <a:p>
            <a:fld id="{20F8564B-F9CC-41E8-B950-16B7AF0285C8}" type="slidenum">
              <a:rPr lang="en-NZ" smtClean="0"/>
              <a:t>‹#›</a:t>
            </a:fld>
            <a:endParaRPr lang="en-NZ"/>
          </a:p>
        </p:txBody>
      </p:sp>
    </p:spTree>
    <p:extLst>
      <p:ext uri="{BB962C8B-B14F-4D97-AF65-F5344CB8AC3E}">
        <p14:creationId xmlns:p14="http://schemas.microsoft.com/office/powerpoint/2010/main" val="2832992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DE742-0AE4-36E6-11D7-799EB9964790}"/>
              </a:ext>
            </a:extLst>
          </p:cNvPr>
          <p:cNvSpPr>
            <a:spLocks noGrp="1"/>
          </p:cNvSpPr>
          <p:nvPr>
            <p:ph type="title"/>
          </p:nvPr>
        </p:nvSpPr>
        <p:spPr/>
        <p:txBody>
          <a:bodyPr/>
          <a:lstStyle/>
          <a:p>
            <a:r>
              <a:rPr lang="en-GB"/>
              <a:t>Click to edit Master title style</a:t>
            </a:r>
            <a:endParaRPr lang="en-NZ"/>
          </a:p>
        </p:txBody>
      </p:sp>
      <p:sp>
        <p:nvSpPr>
          <p:cNvPr id="3" name="Date Placeholder 2">
            <a:extLst>
              <a:ext uri="{FF2B5EF4-FFF2-40B4-BE49-F238E27FC236}">
                <a16:creationId xmlns:a16="http://schemas.microsoft.com/office/drawing/2014/main" id="{9E3C9E76-1A4C-C336-1B3F-11E19B45128F}"/>
              </a:ext>
            </a:extLst>
          </p:cNvPr>
          <p:cNvSpPr>
            <a:spLocks noGrp="1"/>
          </p:cNvSpPr>
          <p:nvPr>
            <p:ph type="dt" sz="half" idx="10"/>
          </p:nvPr>
        </p:nvSpPr>
        <p:spPr/>
        <p:txBody>
          <a:bodyPr/>
          <a:lstStyle/>
          <a:p>
            <a:fld id="{B1142030-7674-407D-B7E5-4AB076F5FEA6}" type="datetimeFigureOut">
              <a:rPr lang="en-NZ" smtClean="0"/>
              <a:t>25/07/2024</a:t>
            </a:fld>
            <a:endParaRPr lang="en-NZ"/>
          </a:p>
        </p:txBody>
      </p:sp>
      <p:sp>
        <p:nvSpPr>
          <p:cNvPr id="4" name="Footer Placeholder 3">
            <a:extLst>
              <a:ext uri="{FF2B5EF4-FFF2-40B4-BE49-F238E27FC236}">
                <a16:creationId xmlns:a16="http://schemas.microsoft.com/office/drawing/2014/main" id="{4AB9746E-04F6-F7AD-69A9-C892F7BCC6B4}"/>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972627E7-6CF4-1892-E143-FFB5205C654A}"/>
              </a:ext>
            </a:extLst>
          </p:cNvPr>
          <p:cNvSpPr>
            <a:spLocks noGrp="1"/>
          </p:cNvSpPr>
          <p:nvPr>
            <p:ph type="sldNum" sz="quarter" idx="12"/>
          </p:nvPr>
        </p:nvSpPr>
        <p:spPr/>
        <p:txBody>
          <a:bodyPr/>
          <a:lstStyle/>
          <a:p>
            <a:fld id="{7C51A2CF-B68A-4875-BA88-2D9826C45B21}" type="slidenum">
              <a:rPr lang="en-NZ" smtClean="0"/>
              <a:t>‹#›</a:t>
            </a:fld>
            <a:endParaRPr lang="en-NZ"/>
          </a:p>
        </p:txBody>
      </p:sp>
    </p:spTree>
    <p:extLst>
      <p:ext uri="{BB962C8B-B14F-4D97-AF65-F5344CB8AC3E}">
        <p14:creationId xmlns:p14="http://schemas.microsoft.com/office/powerpoint/2010/main" val="1573971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lternate">
    <p:bg>
      <p:bgPr>
        <a:gradFill>
          <a:gsLst>
            <a:gs pos="0">
              <a:srgbClr val="085C75"/>
            </a:gs>
            <a:gs pos="48000">
              <a:srgbClr val="172A45"/>
            </a:gs>
          </a:gsLst>
          <a:lin ang="6000000" scaled="0"/>
        </a:gradFill>
        <a:effectLst/>
      </p:bgPr>
    </p:bg>
    <p:spTree>
      <p:nvGrpSpPr>
        <p:cNvPr id="1" name=""/>
        <p:cNvGrpSpPr/>
        <p:nvPr/>
      </p:nvGrpSpPr>
      <p:grpSpPr>
        <a:xfrm>
          <a:off x="0" y="0"/>
          <a:ext cx="0" cy="0"/>
          <a:chOff x="0" y="0"/>
          <a:chExt cx="0" cy="0"/>
        </a:xfrm>
      </p:grpSpPr>
      <p:pic>
        <p:nvPicPr>
          <p:cNvPr id="2" name="Picture 1" descr="A black background with white dots&#10;&#10;Description automatically generated">
            <a:extLst>
              <a:ext uri="{FF2B5EF4-FFF2-40B4-BE49-F238E27FC236}">
                <a16:creationId xmlns:a16="http://schemas.microsoft.com/office/drawing/2014/main" id="{6CF22D94-123A-471F-7C44-407F1FCA1226}"/>
              </a:ext>
            </a:extLst>
          </p:cNvPr>
          <p:cNvPicPr>
            <a:picLocks noChangeAspect="1"/>
          </p:cNvPicPr>
          <p:nvPr userDrawn="1"/>
        </p:nvPicPr>
        <p:blipFill rotWithShape="1">
          <a:blip r:embed="rId2">
            <a:alphaModFix amt="8000"/>
            <a:extLst>
              <a:ext uri="{28A0092B-C50C-407E-A947-70E740481C1C}">
                <a14:useLocalDpi xmlns:a14="http://schemas.microsoft.com/office/drawing/2010/main" val="0"/>
              </a:ext>
            </a:extLst>
          </a:blip>
          <a:srcRect l="57429" t="53974" r="20508" b="12927"/>
          <a:stretch/>
        </p:blipFill>
        <p:spPr>
          <a:xfrm rot="10800000">
            <a:off x="9515488" y="-33013"/>
            <a:ext cx="4644000" cy="6876000"/>
          </a:xfrm>
          <a:prstGeom prst="rect">
            <a:avLst/>
          </a:prstGeom>
        </p:spPr>
      </p:pic>
      <p:pic>
        <p:nvPicPr>
          <p:cNvPr id="5" name="Picture 4">
            <a:extLst>
              <a:ext uri="{FF2B5EF4-FFF2-40B4-BE49-F238E27FC236}">
                <a16:creationId xmlns:a16="http://schemas.microsoft.com/office/drawing/2014/main" id="{AC0145C2-E6DF-AF3E-8E3E-F9D200A938D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 t="32082" r="76801" b="31625"/>
          <a:stretch/>
        </p:blipFill>
        <p:spPr>
          <a:xfrm rot="10800000">
            <a:off x="6430699" y="0"/>
            <a:ext cx="4428000" cy="6840000"/>
          </a:xfrm>
          <a:prstGeom prst="rect">
            <a:avLst/>
          </a:prstGeom>
        </p:spPr>
      </p:pic>
      <p:pic>
        <p:nvPicPr>
          <p:cNvPr id="4" name="Picture 3" descr="A picture containing drawing, plate&#10;&#10;Description automatically generated">
            <a:extLst>
              <a:ext uri="{FF2B5EF4-FFF2-40B4-BE49-F238E27FC236}">
                <a16:creationId xmlns:a16="http://schemas.microsoft.com/office/drawing/2014/main" id="{37C85BFD-E06E-F690-17D1-8229B28EF0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1147" y="524751"/>
            <a:ext cx="1344307" cy="497829"/>
          </a:xfrm>
          <a:prstGeom prst="rect">
            <a:avLst/>
          </a:prstGeom>
        </p:spPr>
      </p:pic>
    </p:spTree>
    <p:extLst>
      <p:ext uri="{BB962C8B-B14F-4D97-AF65-F5344CB8AC3E}">
        <p14:creationId xmlns:p14="http://schemas.microsoft.com/office/powerpoint/2010/main" val="1104145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Pāte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59816F-F5B3-45AB-A27A-7A4BB04D7E1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8179" y="524751"/>
            <a:ext cx="1344306" cy="497829"/>
          </a:xfrm>
          <a:prstGeom prst="rect">
            <a:avLst/>
          </a:prstGeom>
        </p:spPr>
      </p:pic>
    </p:spTree>
    <p:extLst>
      <p:ext uri="{BB962C8B-B14F-4D97-AF65-F5344CB8AC3E}">
        <p14:creationId xmlns:p14="http://schemas.microsoft.com/office/powerpoint/2010/main" val="1378376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CE867D-5602-ABC8-C8B0-0256F1414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9635AB9-2183-26FD-E852-7D52B9D64245}"/>
              </a:ext>
            </a:extLst>
          </p:cNvPr>
          <p:cNvSpPr>
            <a:spLocks noGrp="1"/>
          </p:cNvSpPr>
          <p:nvPr>
            <p:ph type="dt" sz="half" idx="10"/>
          </p:nvPr>
        </p:nvSpPr>
        <p:spPr/>
        <p:txBody>
          <a:bodyPr/>
          <a:lstStyle/>
          <a:p>
            <a:fld id="{94F55FC3-2E24-4E2C-81F1-F20526308438}" type="datetimeFigureOut">
              <a:rPr lang="en-NZ" smtClean="0"/>
              <a:t>25/07/2024</a:t>
            </a:fld>
            <a:endParaRPr lang="en-NZ"/>
          </a:p>
        </p:txBody>
      </p:sp>
      <p:sp>
        <p:nvSpPr>
          <p:cNvPr id="5" name="Footer Placeholder 4">
            <a:extLst>
              <a:ext uri="{FF2B5EF4-FFF2-40B4-BE49-F238E27FC236}">
                <a16:creationId xmlns:a16="http://schemas.microsoft.com/office/drawing/2014/main" id="{246B0ACE-3201-DACD-88CB-6458E882E2F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B37E654-6AE2-001C-FF85-F8E25926EC8D}"/>
              </a:ext>
            </a:extLst>
          </p:cNvPr>
          <p:cNvSpPr>
            <a:spLocks noGrp="1"/>
          </p:cNvSpPr>
          <p:nvPr>
            <p:ph type="sldNum" sz="quarter" idx="12"/>
          </p:nvPr>
        </p:nvSpPr>
        <p:spPr/>
        <p:txBody>
          <a:bodyPr/>
          <a:lstStyle/>
          <a:p>
            <a:endParaRPr lang="en-NZ"/>
          </a:p>
        </p:txBody>
      </p:sp>
      <p:sp>
        <p:nvSpPr>
          <p:cNvPr id="7" name="Title 6">
            <a:extLst>
              <a:ext uri="{FF2B5EF4-FFF2-40B4-BE49-F238E27FC236}">
                <a16:creationId xmlns:a16="http://schemas.microsoft.com/office/drawing/2014/main" id="{DDCBD508-F634-7A3F-D504-4B41D22E4CB4}"/>
              </a:ext>
            </a:extLst>
          </p:cNvPr>
          <p:cNvSpPr>
            <a:spLocks noGrp="1"/>
          </p:cNvSpPr>
          <p:nvPr>
            <p:ph type="title"/>
          </p:nvPr>
        </p:nvSpPr>
        <p:spPr/>
        <p:txBody>
          <a:bodyPr/>
          <a:lstStyle/>
          <a:p>
            <a:r>
              <a:rPr lang="en-GB"/>
              <a:t>Click to edit Master title style</a:t>
            </a:r>
            <a:endParaRPr lang="en-NZ"/>
          </a:p>
        </p:txBody>
      </p:sp>
    </p:spTree>
    <p:extLst>
      <p:ext uri="{BB962C8B-B14F-4D97-AF65-F5344CB8AC3E}">
        <p14:creationId xmlns:p14="http://schemas.microsoft.com/office/powerpoint/2010/main" val="1399904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lank_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825ED7-558C-41EE-A7ED-766465402015}"/>
              </a:ext>
            </a:extLst>
          </p:cNvPr>
          <p:cNvSpPr/>
          <p:nvPr userDrawn="1"/>
        </p:nvSpPr>
        <p:spPr>
          <a:xfrm>
            <a:off x="0" y="2"/>
            <a:ext cx="12192000" cy="495295"/>
          </a:xfrm>
          <a:prstGeom prst="rect">
            <a:avLst/>
          </a:prstGeom>
          <a:solidFill>
            <a:schemeClr val="accent2">
              <a:lumMod val="20000"/>
              <a:lumOff val="8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350"/>
          </a:p>
        </p:txBody>
      </p:sp>
      <p:sp>
        <p:nvSpPr>
          <p:cNvPr id="2" name="Title 1">
            <a:extLst>
              <a:ext uri="{FF2B5EF4-FFF2-40B4-BE49-F238E27FC236}">
                <a16:creationId xmlns:a16="http://schemas.microsoft.com/office/drawing/2014/main" id="{2CC0524A-7233-4D5A-8E9D-B660CCD6EF57}"/>
              </a:ext>
            </a:extLst>
          </p:cNvPr>
          <p:cNvSpPr>
            <a:spLocks noGrp="1"/>
          </p:cNvSpPr>
          <p:nvPr>
            <p:ph type="title"/>
          </p:nvPr>
        </p:nvSpPr>
        <p:spPr>
          <a:xfrm>
            <a:off x="155229" y="17191"/>
            <a:ext cx="11980143" cy="478102"/>
          </a:xfrm>
          <a:prstGeom prst="rect">
            <a:avLst/>
          </a:prstGeom>
        </p:spPr>
        <p:txBody>
          <a:bodyPr tIns="18288" bIns="18288" anchor="ctr">
            <a:normAutofit/>
          </a:bodyPr>
          <a:lstStyle>
            <a:lvl1pPr algn="l">
              <a:defRPr lang="en-US" sz="1800" b="1" kern="1200" dirty="0">
                <a:solidFill>
                  <a:schemeClr val="tx1"/>
                </a:solidFill>
                <a:latin typeface="Calibri" panose="020F0502020204030204" pitchFamily="34" charset="0"/>
                <a:ea typeface="+mj-ea"/>
                <a:cs typeface="Calibri" panose="020F0502020204030204" pitchFamily="34" charset="0"/>
              </a:defRPr>
            </a:lvl1pPr>
          </a:lstStyle>
          <a:p>
            <a:r>
              <a:rPr lang="en-US"/>
              <a:t>Click to edit Master title style</a:t>
            </a:r>
            <a:endParaRPr lang="en-NZ"/>
          </a:p>
        </p:txBody>
      </p:sp>
      <p:cxnSp>
        <p:nvCxnSpPr>
          <p:cNvPr id="5" name="Straight Connector 4">
            <a:extLst>
              <a:ext uri="{FF2B5EF4-FFF2-40B4-BE49-F238E27FC236}">
                <a16:creationId xmlns:a16="http://schemas.microsoft.com/office/drawing/2014/main" id="{C56A61DB-E6F4-40E1-B895-8C8C69773FE1}"/>
              </a:ext>
            </a:extLst>
          </p:cNvPr>
          <p:cNvCxnSpPr/>
          <p:nvPr userDrawn="1"/>
        </p:nvCxnSpPr>
        <p:spPr>
          <a:xfrm>
            <a:off x="0" y="6362700"/>
            <a:ext cx="12192000" cy="0"/>
          </a:xfrm>
          <a:prstGeom prst="line">
            <a:avLst/>
          </a:prstGeom>
          <a:ln w="127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6" name="Shape 26">
            <a:extLst>
              <a:ext uri="{FF2B5EF4-FFF2-40B4-BE49-F238E27FC236}">
                <a16:creationId xmlns:a16="http://schemas.microsoft.com/office/drawing/2014/main" id="{704DF83B-28C1-42FC-9EDE-876D78FEB49E}"/>
              </a:ext>
            </a:extLst>
          </p:cNvPr>
          <p:cNvSpPr txBox="1"/>
          <p:nvPr userDrawn="1"/>
        </p:nvSpPr>
        <p:spPr>
          <a:xfrm>
            <a:off x="10360661" y="6446090"/>
            <a:ext cx="1774714" cy="365125"/>
          </a:xfrm>
          <a:prstGeom prst="rect">
            <a:avLst/>
          </a:prstGeom>
          <a:noFill/>
          <a:ln>
            <a:noFill/>
          </a:ln>
        </p:spPr>
        <p:txBody>
          <a:bodyPr spcFirstLastPara="1" wrap="square" lIns="68569" tIns="34275" rIns="68569"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NZ" sz="900" b="0" i="0" u="none" strike="noStrike" cap="none">
                <a:solidFill>
                  <a:schemeClr val="tx1"/>
                </a:solidFill>
                <a:latin typeface="Calibri"/>
                <a:ea typeface="Calibri"/>
                <a:cs typeface="Calibri"/>
                <a:sym typeface="Calibri"/>
              </a:rPr>
              <a:t>Page No. </a:t>
            </a:r>
            <a:fld id="{00000000-1234-1234-1234-123412341234}" type="slidenum">
              <a:rPr lang="en-NZ" sz="900" b="0" i="0" u="none" strike="noStrike" cap="none">
                <a:solidFill>
                  <a:schemeClr val="tx1"/>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200"/>
                <a:buFont typeface="Arial"/>
                <a:buNone/>
              </a:pPr>
              <a:t>‹#›</a:t>
            </a:fld>
            <a:r>
              <a:rPr lang="en-NZ" sz="900" b="0" i="0" u="none" strike="noStrike" cap="none">
                <a:solidFill>
                  <a:schemeClr val="tx1"/>
                </a:solidFill>
                <a:latin typeface="Calibri"/>
                <a:ea typeface="Calibri"/>
                <a:cs typeface="Calibri"/>
                <a:sym typeface="Calibri"/>
              </a:rPr>
              <a:t> </a:t>
            </a:r>
            <a:endParaRPr sz="900" b="0" i="0" u="none" strike="noStrike" cap="none">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935099450"/>
      </p:ext>
    </p:extLst>
  </p:cSld>
  <p:clrMapOvr>
    <a:masterClrMapping/>
  </p:clrMapOvr>
  <p:extLst>
    <p:ext uri="{DCECCB84-F9BA-43D5-87BE-67443E8EF086}">
      <p15:sldGuideLst xmlns:p15="http://schemas.microsoft.com/office/powerpoint/2012/main">
        <p15:guide id="1" orient="horz" pos="4008">
          <p15:clr>
            <a:srgbClr val="FBAE40"/>
          </p15:clr>
        </p15:guide>
        <p15:guide id="2" pos="2535">
          <p15:clr>
            <a:srgbClr val="FBAE40"/>
          </p15:clr>
        </p15:guide>
        <p15:guide id="3" orient="horz" pos="3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40A0-A3AD-5271-02B4-4A3218E947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B97300-0F90-0135-35E7-5EDA6802A5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3413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head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DB22F3-CD69-40BB-8E6E-9775328356F8}"/>
              </a:ext>
            </a:extLst>
          </p:cNvPr>
          <p:cNvSpPr>
            <a:spLocks noGrp="1"/>
          </p:cNvSpPr>
          <p:nvPr>
            <p:ph type="title"/>
          </p:nvPr>
        </p:nvSpPr>
        <p:spPr>
          <a:xfrm>
            <a:off x="424961" y="420616"/>
            <a:ext cx="10515600" cy="942019"/>
          </a:xfrm>
          <a:prstGeom prst="rect">
            <a:avLst/>
          </a:prstGeom>
        </p:spPr>
        <p:txBody>
          <a:bodyPr>
            <a:normAutofit/>
          </a:bodyPr>
          <a:lstStyle>
            <a:lvl1pPr>
              <a:defRPr sz="2400"/>
            </a:lvl1pPr>
          </a:lstStyle>
          <a:p>
            <a:r>
              <a:rPr lang="en-US"/>
              <a:t>Click to edit Master title style</a:t>
            </a:r>
            <a:endParaRPr lang="en-AU"/>
          </a:p>
        </p:txBody>
      </p:sp>
    </p:spTree>
    <p:extLst>
      <p:ext uri="{BB962C8B-B14F-4D97-AF65-F5344CB8AC3E}">
        <p14:creationId xmlns:p14="http://schemas.microsoft.com/office/powerpoint/2010/main" val="161485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59816F-F5B3-45AB-A27A-7A4BB04D7E1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8179" y="524751"/>
            <a:ext cx="1344306" cy="497829"/>
          </a:xfrm>
          <a:prstGeom prst="rect">
            <a:avLst/>
          </a:prstGeom>
        </p:spPr>
      </p:pic>
      <p:sp>
        <p:nvSpPr>
          <p:cNvPr id="2" name="Title 1">
            <a:extLst>
              <a:ext uri="{FF2B5EF4-FFF2-40B4-BE49-F238E27FC236}">
                <a16:creationId xmlns:a16="http://schemas.microsoft.com/office/drawing/2014/main" id="{F6C5DCB5-C2FD-4046-B405-DB3FEC8719DC}"/>
              </a:ext>
            </a:extLst>
          </p:cNvPr>
          <p:cNvSpPr>
            <a:spLocks noGrp="1"/>
          </p:cNvSpPr>
          <p:nvPr>
            <p:ph type="title"/>
          </p:nvPr>
        </p:nvSpPr>
        <p:spPr>
          <a:xfrm>
            <a:off x="424962" y="422216"/>
            <a:ext cx="9334500" cy="940419"/>
          </a:xfrm>
        </p:spPr>
        <p:txBody>
          <a:bodyPr>
            <a:normAutofit/>
          </a:bodyPr>
          <a:lstStyle>
            <a:lvl1pPr>
              <a:defRPr sz="2400"/>
            </a:lvl1pPr>
          </a:lstStyle>
          <a:p>
            <a:r>
              <a:rPr lang="en-US"/>
              <a:t>Click to edit Master title style</a:t>
            </a:r>
            <a:endParaRPr lang="en-AU"/>
          </a:p>
        </p:txBody>
      </p:sp>
    </p:spTree>
    <p:extLst>
      <p:ext uri="{BB962C8B-B14F-4D97-AF65-F5344CB8AC3E}">
        <p14:creationId xmlns:p14="http://schemas.microsoft.com/office/powerpoint/2010/main" val="1114907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0A3F5-BA6B-498B-AE23-4C4B2FAE9EB9}"/>
              </a:ext>
            </a:extLst>
          </p:cNvPr>
          <p:cNvSpPr/>
          <p:nvPr userDrawn="1"/>
        </p:nvSpPr>
        <p:spPr>
          <a:xfrm>
            <a:off x="0" y="0"/>
            <a:ext cx="4396509"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6459816F-F5B3-45AB-A27A-7A4BB04D7E1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8179" y="524751"/>
            <a:ext cx="1344306" cy="497829"/>
          </a:xfrm>
          <a:prstGeom prst="rect">
            <a:avLst/>
          </a:prstGeom>
        </p:spPr>
      </p:pic>
      <p:sp>
        <p:nvSpPr>
          <p:cNvPr id="2" name="Title 1">
            <a:extLst>
              <a:ext uri="{FF2B5EF4-FFF2-40B4-BE49-F238E27FC236}">
                <a16:creationId xmlns:a16="http://schemas.microsoft.com/office/drawing/2014/main" id="{F6C5DCB5-C2FD-4046-B405-DB3FEC8719DC}"/>
              </a:ext>
            </a:extLst>
          </p:cNvPr>
          <p:cNvSpPr>
            <a:spLocks noGrp="1"/>
          </p:cNvSpPr>
          <p:nvPr>
            <p:ph type="title"/>
          </p:nvPr>
        </p:nvSpPr>
        <p:spPr>
          <a:xfrm>
            <a:off x="424962" y="422216"/>
            <a:ext cx="9334500" cy="940419"/>
          </a:xfrm>
        </p:spPr>
        <p:txBody>
          <a:bodyPr>
            <a:normAutofit/>
          </a:bodyPr>
          <a:lstStyle>
            <a:lvl1pPr>
              <a:defRPr sz="2400"/>
            </a:lvl1pPr>
          </a:lstStyle>
          <a:p>
            <a:r>
              <a:rPr lang="en-US"/>
              <a:t>Click to edit Master title style</a:t>
            </a:r>
            <a:endParaRPr lang="en-AU"/>
          </a:p>
        </p:txBody>
      </p:sp>
    </p:spTree>
    <p:extLst>
      <p:ext uri="{BB962C8B-B14F-4D97-AF65-F5344CB8AC3E}">
        <p14:creationId xmlns:p14="http://schemas.microsoft.com/office/powerpoint/2010/main" val="170112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D078D7-FA00-4AB1-86A3-D0455530493D}"/>
              </a:ext>
            </a:extLst>
          </p:cNvPr>
          <p:cNvSpPr/>
          <p:nvPr userDrawn="1"/>
        </p:nvSpPr>
        <p:spPr>
          <a:xfrm>
            <a:off x="6096000" y="0"/>
            <a:ext cx="6096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6459816F-F5B3-45AB-A27A-7A4BB04D7E1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8179" y="524751"/>
            <a:ext cx="1344306" cy="497829"/>
          </a:xfrm>
          <a:prstGeom prst="rect">
            <a:avLst/>
          </a:prstGeom>
        </p:spPr>
      </p:pic>
      <p:sp>
        <p:nvSpPr>
          <p:cNvPr id="2" name="Title 1">
            <a:extLst>
              <a:ext uri="{FF2B5EF4-FFF2-40B4-BE49-F238E27FC236}">
                <a16:creationId xmlns:a16="http://schemas.microsoft.com/office/drawing/2014/main" id="{F6C5DCB5-C2FD-4046-B405-DB3FEC8719DC}"/>
              </a:ext>
            </a:extLst>
          </p:cNvPr>
          <p:cNvSpPr>
            <a:spLocks noGrp="1"/>
          </p:cNvSpPr>
          <p:nvPr>
            <p:ph type="title"/>
          </p:nvPr>
        </p:nvSpPr>
        <p:spPr>
          <a:xfrm>
            <a:off x="424962" y="422216"/>
            <a:ext cx="9334500" cy="940419"/>
          </a:xfrm>
        </p:spPr>
        <p:txBody>
          <a:bodyPr>
            <a:normAutofit/>
          </a:bodyPr>
          <a:lstStyle>
            <a:lvl1pPr>
              <a:defRPr sz="2400"/>
            </a:lvl1pPr>
          </a:lstStyle>
          <a:p>
            <a:r>
              <a:rPr lang="en-US"/>
              <a:t>Click to edit Master title style</a:t>
            </a:r>
            <a:endParaRPr lang="en-AU"/>
          </a:p>
        </p:txBody>
      </p:sp>
    </p:spTree>
    <p:extLst>
      <p:ext uri="{BB962C8B-B14F-4D97-AF65-F5344CB8AC3E}">
        <p14:creationId xmlns:p14="http://schemas.microsoft.com/office/powerpoint/2010/main" val="480022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D078D7-FA00-4AB1-86A3-D0455530493D}"/>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6459816F-F5B3-45AB-A27A-7A4BB04D7E1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8179" y="524751"/>
            <a:ext cx="1344306" cy="497829"/>
          </a:xfrm>
          <a:prstGeom prst="rect">
            <a:avLst/>
          </a:prstGeom>
        </p:spPr>
      </p:pic>
      <p:sp>
        <p:nvSpPr>
          <p:cNvPr id="2" name="Title 1">
            <a:extLst>
              <a:ext uri="{FF2B5EF4-FFF2-40B4-BE49-F238E27FC236}">
                <a16:creationId xmlns:a16="http://schemas.microsoft.com/office/drawing/2014/main" id="{F6C5DCB5-C2FD-4046-B405-DB3FEC8719DC}"/>
              </a:ext>
            </a:extLst>
          </p:cNvPr>
          <p:cNvSpPr>
            <a:spLocks noGrp="1"/>
          </p:cNvSpPr>
          <p:nvPr>
            <p:ph type="title"/>
          </p:nvPr>
        </p:nvSpPr>
        <p:spPr>
          <a:xfrm>
            <a:off x="424962" y="422216"/>
            <a:ext cx="9334500" cy="940419"/>
          </a:xfrm>
        </p:spPr>
        <p:txBody>
          <a:bodyPr>
            <a:normAutofit/>
          </a:bodyPr>
          <a:lstStyle>
            <a:lvl1pPr>
              <a:defRPr sz="2400"/>
            </a:lvl1pPr>
          </a:lstStyle>
          <a:p>
            <a:r>
              <a:rPr lang="en-US"/>
              <a:t>Click to edit Master title style</a:t>
            </a:r>
            <a:endParaRPr lang="en-AU"/>
          </a:p>
        </p:txBody>
      </p:sp>
    </p:spTree>
    <p:extLst>
      <p:ext uri="{BB962C8B-B14F-4D97-AF65-F5344CB8AC3E}">
        <p14:creationId xmlns:p14="http://schemas.microsoft.com/office/powerpoint/2010/main" val="4280375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1D755A8-B4AE-48F0-8B92-C359E2A0A289}"/>
              </a:ext>
            </a:extLst>
          </p:cNvPr>
          <p:cNvSpPr txBox="1">
            <a:spLocks/>
          </p:cNvSpPr>
          <p:nvPr userDrawn="1"/>
        </p:nvSpPr>
        <p:spPr>
          <a:xfrm>
            <a:off x="424962" y="422216"/>
            <a:ext cx="9334500" cy="940419"/>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kern="1200">
                <a:solidFill>
                  <a:schemeClr val="tx1"/>
                </a:solidFill>
                <a:latin typeface="Regular Semibold" panose="02000503040000020003" pitchFamily="50" charset="0"/>
                <a:ea typeface="+mj-ea"/>
                <a:cs typeface="+mj-cs"/>
              </a:defRPr>
            </a:lvl1pPr>
          </a:lstStyle>
          <a:p>
            <a:r>
              <a:rPr lang="en-US"/>
              <a:t>Click to edit Master title style</a:t>
            </a:r>
            <a:endParaRPr lang="en-AU"/>
          </a:p>
        </p:txBody>
      </p:sp>
    </p:spTree>
    <p:extLst>
      <p:ext uri="{BB962C8B-B14F-4D97-AF65-F5344CB8AC3E}">
        <p14:creationId xmlns:p14="http://schemas.microsoft.com/office/powerpoint/2010/main" val="4165296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BE3DB1-4146-41C7-94F8-E4EAEDFC0154}"/>
              </a:ext>
            </a:extLst>
          </p:cNvPr>
          <p:cNvSpPr>
            <a:spLocks noGrp="1"/>
          </p:cNvSpPr>
          <p:nvPr>
            <p:ph type="ctrTitle"/>
          </p:nvPr>
        </p:nvSpPr>
        <p:spPr>
          <a:xfrm>
            <a:off x="838200" y="1258996"/>
            <a:ext cx="9829800" cy="4375766"/>
          </a:xfrm>
          <a:prstGeom prst="rect">
            <a:avLst/>
          </a:prstGeom>
        </p:spPr>
        <p:txBody>
          <a:bodyPr anchor="ctr">
            <a:normAutofit/>
          </a:bodyPr>
          <a:lstStyle>
            <a:lvl1pPr algn="l">
              <a:defRPr sz="5400">
                <a:solidFill>
                  <a:schemeClr val="tx1"/>
                </a:solidFill>
              </a:defRPr>
            </a:lvl1pPr>
          </a:lstStyle>
          <a:p>
            <a:r>
              <a:rPr lang="en-US"/>
              <a:t>Click to edit Master title style</a:t>
            </a:r>
            <a:endParaRPr lang="en-AU"/>
          </a:p>
        </p:txBody>
      </p:sp>
    </p:spTree>
    <p:extLst>
      <p:ext uri="{BB962C8B-B14F-4D97-AF65-F5344CB8AC3E}">
        <p14:creationId xmlns:p14="http://schemas.microsoft.com/office/powerpoint/2010/main" val="250407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lternate">
    <p:bg>
      <p:bgPr>
        <a:solidFill>
          <a:schemeClr val="tx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A5242F7-EBD8-4E40-9B4E-51D2D4204C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4784715" y="1298749"/>
            <a:ext cx="8397012" cy="9196326"/>
          </a:xfrm>
          <a:prstGeom prst="rect">
            <a:avLst/>
          </a:prstGeom>
        </p:spPr>
      </p:pic>
      <p:sp>
        <p:nvSpPr>
          <p:cNvPr id="10" name="Title 1">
            <a:extLst>
              <a:ext uri="{FF2B5EF4-FFF2-40B4-BE49-F238E27FC236}">
                <a16:creationId xmlns:a16="http://schemas.microsoft.com/office/drawing/2014/main" id="{F3DD62B7-6A08-4CAB-909D-A093A36DC7E7}"/>
              </a:ext>
            </a:extLst>
          </p:cNvPr>
          <p:cNvSpPr>
            <a:spLocks noGrp="1"/>
          </p:cNvSpPr>
          <p:nvPr>
            <p:ph type="ctrTitle"/>
          </p:nvPr>
        </p:nvSpPr>
        <p:spPr>
          <a:xfrm>
            <a:off x="838200" y="1258996"/>
            <a:ext cx="9829800" cy="4375766"/>
          </a:xfrm>
          <a:prstGeom prst="rect">
            <a:avLst/>
          </a:prstGeom>
        </p:spPr>
        <p:txBody>
          <a:bodyPr anchor="ctr">
            <a:normAutofit/>
          </a:bodyPr>
          <a:lstStyle>
            <a:lvl1pPr algn="l">
              <a:defRPr sz="5400">
                <a:solidFill>
                  <a:schemeClr val="bg1"/>
                </a:solidFill>
              </a:defRPr>
            </a:lvl1pPr>
          </a:lstStyle>
          <a:p>
            <a:r>
              <a:rPr lang="en-US"/>
              <a:t>Click to edit Master title style</a:t>
            </a:r>
            <a:endParaRPr lang="en-AU"/>
          </a:p>
        </p:txBody>
      </p:sp>
      <p:pic>
        <p:nvPicPr>
          <p:cNvPr id="12" name="Picture 11" descr="A picture containing drawing, plate&#10;&#10;Description automatically generated">
            <a:extLst>
              <a:ext uri="{FF2B5EF4-FFF2-40B4-BE49-F238E27FC236}">
                <a16:creationId xmlns:a16="http://schemas.microsoft.com/office/drawing/2014/main" id="{D5B4EF77-0592-4696-9A4D-86AF5E86900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38177" y="524751"/>
            <a:ext cx="1344307" cy="497829"/>
          </a:xfrm>
          <a:prstGeom prst="rect">
            <a:avLst/>
          </a:prstGeom>
        </p:spPr>
      </p:pic>
    </p:spTree>
    <p:extLst>
      <p:ext uri="{BB962C8B-B14F-4D97-AF65-F5344CB8AC3E}">
        <p14:creationId xmlns:p14="http://schemas.microsoft.com/office/powerpoint/2010/main" val="10694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2.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1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9F5189-A5CC-4F29-B403-ACD24D952946}"/>
              </a:ext>
            </a:extLst>
          </p:cNvPr>
          <p:cNvSpPr>
            <a:spLocks noGrp="1"/>
          </p:cNvSpPr>
          <p:nvPr>
            <p:ph type="body" idx="1"/>
          </p:nvPr>
        </p:nvSpPr>
        <p:spPr>
          <a:xfrm>
            <a:off x="838200" y="1920239"/>
            <a:ext cx="10515600" cy="37343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1" name="Graphic 20">
            <a:extLst>
              <a:ext uri="{FF2B5EF4-FFF2-40B4-BE49-F238E27FC236}">
                <a16:creationId xmlns:a16="http://schemas.microsoft.com/office/drawing/2014/main" id="{7E40CB6D-751E-46CF-AFEF-C8638434667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rot="16200000">
            <a:off x="4784715" y="1298749"/>
            <a:ext cx="8397012" cy="9196326"/>
          </a:xfrm>
          <a:prstGeom prst="rect">
            <a:avLst/>
          </a:prstGeom>
        </p:spPr>
      </p:pic>
      <p:pic>
        <p:nvPicPr>
          <p:cNvPr id="25" name="Picture 24">
            <a:extLst>
              <a:ext uri="{FF2B5EF4-FFF2-40B4-BE49-F238E27FC236}">
                <a16:creationId xmlns:a16="http://schemas.microsoft.com/office/drawing/2014/main" id="{26C65414-3305-4568-A84D-F73949131F2A}"/>
              </a:ext>
              <a:ext uri="{C183D7F6-B498-43B3-948B-1728B52AA6E4}">
                <adec:decorative xmlns:adec="http://schemas.microsoft.com/office/drawing/2017/decorative" val="1"/>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341207" y="520810"/>
            <a:ext cx="1344211" cy="497794"/>
          </a:xfrm>
          <a:prstGeom prst="rect">
            <a:avLst/>
          </a:prstGeom>
        </p:spPr>
      </p:pic>
      <p:sp>
        <p:nvSpPr>
          <p:cNvPr id="2" name="Title Placeholder 1">
            <a:extLst>
              <a:ext uri="{FF2B5EF4-FFF2-40B4-BE49-F238E27FC236}">
                <a16:creationId xmlns:a16="http://schemas.microsoft.com/office/drawing/2014/main" id="{FFF80284-C0A3-4407-AEA4-A724AB457384}"/>
              </a:ext>
            </a:extLst>
          </p:cNvPr>
          <p:cNvSpPr>
            <a:spLocks noGrp="1"/>
          </p:cNvSpPr>
          <p:nvPr>
            <p:ph type="title"/>
          </p:nvPr>
        </p:nvSpPr>
        <p:spPr>
          <a:xfrm>
            <a:off x="424962" y="422216"/>
            <a:ext cx="9334500" cy="1098610"/>
          </a:xfrm>
          <a:prstGeom prst="rect">
            <a:avLst/>
          </a:prstGeom>
        </p:spPr>
        <p:txBody>
          <a:bodyPr vert="horz" lIns="91440" tIns="45720" rIns="91440" bIns="45720" rtlCol="0" anchor="t">
            <a:normAutofit/>
          </a:bodyPr>
          <a:lstStyle/>
          <a:p>
            <a:r>
              <a:rPr lang="en-US"/>
              <a:t>Click to edit Master title style</a:t>
            </a:r>
            <a:endParaRPr lang="en-AU"/>
          </a:p>
        </p:txBody>
      </p:sp>
    </p:spTree>
    <p:extLst>
      <p:ext uri="{BB962C8B-B14F-4D97-AF65-F5344CB8AC3E}">
        <p14:creationId xmlns:p14="http://schemas.microsoft.com/office/powerpoint/2010/main" val="3372966834"/>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6" r:id="rId3"/>
    <p:sldLayoutId id="2147483658" r:id="rId4"/>
    <p:sldLayoutId id="2147483659" r:id="rId5"/>
    <p:sldLayoutId id="2147483660" r:id="rId6"/>
    <p:sldLayoutId id="2147483657" r:id="rId7"/>
    <p:sldLayoutId id="2147483661" r:id="rId8"/>
    <p:sldLayoutId id="2147483655" r:id="rId9"/>
    <p:sldLayoutId id="2147483668" r:id="rId10"/>
    <p:sldLayoutId id="2147483669" r:id="rId11"/>
    <p:sldLayoutId id="2147483670" r:id="rId12"/>
    <p:sldLayoutId id="2147483671" r:id="rId13"/>
    <p:sldLayoutId id="2147483672" r:id="rId14"/>
    <p:sldLayoutId id="2147483673" r:id="rId15"/>
  </p:sldLayoutIdLst>
  <p:txStyles>
    <p:titleStyle>
      <a:lvl1pPr algn="l" defTabSz="914400" rtl="0" eaLnBrk="1" latinLnBrk="0" hangingPunct="1">
        <a:lnSpc>
          <a:spcPct val="100000"/>
        </a:lnSpc>
        <a:spcBef>
          <a:spcPct val="0"/>
        </a:spcBef>
        <a:buNone/>
        <a:defRPr sz="2400" kern="1200">
          <a:solidFill>
            <a:schemeClr val="tx1"/>
          </a:solidFill>
          <a:latin typeface="Regular Semibold" panose="0200050304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355" userDrawn="1">
          <p15:clr>
            <a:srgbClr val="F26B43"/>
          </p15:clr>
        </p15:guide>
        <p15:guide id="3" pos="3940" userDrawn="1">
          <p15:clr>
            <a:srgbClr val="F26B43"/>
          </p15:clr>
        </p15:guide>
        <p15:guide id="4" pos="325" userDrawn="1">
          <p15:clr>
            <a:srgbClr val="F26B43"/>
          </p15:clr>
        </p15:guide>
        <p15:guide id="5" orient="horz" pos="3997" userDrawn="1">
          <p15:clr>
            <a:srgbClr val="F26B43"/>
          </p15:clr>
        </p15:guide>
        <p15:guide id="6" orient="horz" pos="323" userDrawn="1">
          <p15:clr>
            <a:srgbClr val="F26B43"/>
          </p15:clr>
        </p15:guide>
        <p15:guide id="7" orient="horz" pos="95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E40CB6D-751E-46CF-AFEF-C8638434667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4784715" y="1298749"/>
            <a:ext cx="8397012" cy="9196326"/>
          </a:xfrm>
          <a:prstGeom prst="rect">
            <a:avLst/>
          </a:prstGeom>
        </p:spPr>
      </p:pic>
      <p:pic>
        <p:nvPicPr>
          <p:cNvPr id="25" name="Picture 24">
            <a:extLst>
              <a:ext uri="{FF2B5EF4-FFF2-40B4-BE49-F238E27FC236}">
                <a16:creationId xmlns:a16="http://schemas.microsoft.com/office/drawing/2014/main" id="{26C65414-3305-4568-A84D-F73949131F2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41207" y="520810"/>
            <a:ext cx="1344211" cy="497794"/>
          </a:xfrm>
          <a:prstGeom prst="rect">
            <a:avLst/>
          </a:prstGeom>
        </p:spPr>
      </p:pic>
      <p:sp>
        <p:nvSpPr>
          <p:cNvPr id="2" name="Title Placeholder 1">
            <a:extLst>
              <a:ext uri="{FF2B5EF4-FFF2-40B4-BE49-F238E27FC236}">
                <a16:creationId xmlns:a16="http://schemas.microsoft.com/office/drawing/2014/main" id="{FFF80284-C0A3-4407-AEA4-A724AB457384}"/>
              </a:ext>
            </a:extLst>
          </p:cNvPr>
          <p:cNvSpPr>
            <a:spLocks noGrp="1"/>
          </p:cNvSpPr>
          <p:nvPr>
            <p:ph type="title"/>
          </p:nvPr>
        </p:nvSpPr>
        <p:spPr>
          <a:xfrm>
            <a:off x="424962" y="422216"/>
            <a:ext cx="9334500" cy="1098610"/>
          </a:xfrm>
          <a:prstGeom prst="rect">
            <a:avLst/>
          </a:prstGeom>
        </p:spPr>
        <p:txBody>
          <a:bodyPr vert="horz" lIns="91440" tIns="45720" rIns="91440" bIns="45720" rtlCol="0" anchor="t">
            <a:normAutofit/>
          </a:bodyPr>
          <a:lstStyle/>
          <a:p>
            <a:r>
              <a:rPr lang="en-US"/>
              <a:t>Click to edit Master title style</a:t>
            </a:r>
            <a:endParaRPr lang="en-AU"/>
          </a:p>
        </p:txBody>
      </p:sp>
      <p:sp>
        <p:nvSpPr>
          <p:cNvPr id="4" name="TextBox 3">
            <a:extLst>
              <a:ext uri="{FF2B5EF4-FFF2-40B4-BE49-F238E27FC236}">
                <a16:creationId xmlns:a16="http://schemas.microsoft.com/office/drawing/2014/main" id="{905DB53A-BBC7-E2CB-4388-83E734E7F16D}"/>
              </a:ext>
            </a:extLst>
          </p:cNvPr>
          <p:cNvSpPr txBox="1"/>
          <p:nvPr userDrawn="1">
            <p:extLst>
              <p:ext uri="{1162E1C5-73C7-4A58-AE30-91384D911F3F}">
                <p184:classification xmlns:p184="http://schemas.microsoft.com/office/powerpoint/2018/4/main" val="hdr"/>
              </p:ext>
            </p:extLst>
          </p:nvPr>
        </p:nvSpPr>
        <p:spPr>
          <a:xfrm>
            <a:off x="63500" y="63500"/>
            <a:ext cx="1028700" cy="182880"/>
          </a:xfrm>
          <a:prstGeom prst="rect">
            <a:avLst/>
          </a:prstGeom>
        </p:spPr>
        <p:txBody>
          <a:bodyPr horzOverflow="overflow" lIns="0" tIns="0" rIns="0" bIns="0">
            <a:spAutoFit/>
          </a:bodyPr>
          <a:lstStyle/>
          <a:p>
            <a:pPr algn="l"/>
            <a:r>
              <a:rPr lang="en-NZ" sz="1200">
                <a:solidFill>
                  <a:srgbClr val="000000"/>
                </a:solidFill>
                <a:latin typeface="Calibri" panose="020F0502020204030204" pitchFamily="34" charset="0"/>
                <a:ea typeface="Calibri" panose="020F0502020204030204" pitchFamily="34" charset="0"/>
                <a:cs typeface="Calibri" panose="020F0502020204030204" pitchFamily="34" charset="0"/>
              </a:rPr>
              <a:t>IN-CONFIDENCE</a:t>
            </a:r>
          </a:p>
        </p:txBody>
      </p:sp>
    </p:spTree>
    <p:extLst>
      <p:ext uri="{BB962C8B-B14F-4D97-AF65-F5344CB8AC3E}">
        <p14:creationId xmlns:p14="http://schemas.microsoft.com/office/powerpoint/2010/main" val="4170589626"/>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100000"/>
        </a:lnSpc>
        <a:spcBef>
          <a:spcPct val="0"/>
        </a:spcBef>
        <a:buNone/>
        <a:defRPr sz="2400" kern="1200">
          <a:solidFill>
            <a:schemeClr val="tx1"/>
          </a:solidFill>
          <a:latin typeface="Regular Semibold" panose="0200050304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355">
          <p15:clr>
            <a:srgbClr val="F26B43"/>
          </p15:clr>
        </p15:guide>
        <p15:guide id="3" pos="3940">
          <p15:clr>
            <a:srgbClr val="F26B43"/>
          </p15:clr>
        </p15:guide>
        <p15:guide id="4" pos="325">
          <p15:clr>
            <a:srgbClr val="F26B43"/>
          </p15:clr>
        </p15:guide>
        <p15:guide id="5" orient="horz" pos="3997">
          <p15:clr>
            <a:srgbClr val="F26B43"/>
          </p15:clr>
        </p15:guide>
        <p15:guide id="6" orient="horz" pos="323">
          <p15:clr>
            <a:srgbClr val="F26B43"/>
          </p15:clr>
        </p15:guide>
        <p15:guide id="7" orient="horz" pos="95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chart" Target="../charts/char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microsoft.com/office/2018/10/relationships/comments" Target="../comments/modernComment_7FFE5888_20D507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7FFE5887_5710439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328_F5D7F5EE.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18/10/relationships/comments" Target="../comments/modernComment_338_F3F88F01.xml"/><Relationship Id="rId7" Type="http://schemas.openxmlformats.org/officeDocument/2006/relationships/diagramColors" Target="../diagrams/colors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18/10/relationships/comments" Target="../comments/modernComment_7FFE588A_A673168B.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www.stats.govt.nz/integrated-data/" TargetMode="External"/></Relationships>
</file>

<file path=ppt/slides/_rels/slide4.xml.rels><?xml version="1.0" encoding="UTF-8" standalone="yes"?>
<Relationships xmlns="http://schemas.openxmlformats.org/package/2006/relationships"><Relationship Id="rId3" Type="http://schemas.microsoft.com/office/2018/10/relationships/comments" Target="../comments/modernComment_7FFE588E_E6B10CB6.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2CF56-5F9B-9200-7CA3-D6CCE9AE7C90}"/>
              </a:ext>
            </a:extLst>
          </p:cNvPr>
          <p:cNvSpPr txBox="1"/>
          <p:nvPr/>
        </p:nvSpPr>
        <p:spPr>
          <a:xfrm>
            <a:off x="344842" y="2600338"/>
            <a:ext cx="7934406" cy="1323439"/>
          </a:xfrm>
          <a:prstGeom prst="rect">
            <a:avLst/>
          </a:prstGeom>
          <a:noFill/>
        </p:spPr>
        <p:txBody>
          <a:bodyPr wrap="square" lIns="91440" tIns="45720" rIns="91440" bIns="45720" rtlCol="0" anchor="t">
            <a:spAutoFit/>
          </a:bodyPr>
          <a:lstStyle/>
          <a:p>
            <a:r>
              <a:rPr lang="en-GB" sz="6000" b="1" baseline="30000">
                <a:solidFill>
                  <a:schemeClr val="bg1"/>
                </a:solidFill>
              </a:rPr>
              <a:t>Future of population and Social Statistics Measurement </a:t>
            </a:r>
            <a:endParaRPr lang="en-NZ" sz="6000" b="1" baseline="30000">
              <a:solidFill>
                <a:schemeClr val="bg1"/>
              </a:solidFill>
              <a:ea typeface="Source Sans Pro"/>
            </a:endParaRPr>
          </a:p>
        </p:txBody>
      </p:sp>
      <p:sp>
        <p:nvSpPr>
          <p:cNvPr id="6" name="TextBox 5">
            <a:extLst>
              <a:ext uri="{FF2B5EF4-FFF2-40B4-BE49-F238E27FC236}">
                <a16:creationId xmlns:a16="http://schemas.microsoft.com/office/drawing/2014/main" id="{E8712626-06B1-0E6A-3109-467A35291F69}"/>
              </a:ext>
            </a:extLst>
          </p:cNvPr>
          <p:cNvSpPr txBox="1"/>
          <p:nvPr/>
        </p:nvSpPr>
        <p:spPr>
          <a:xfrm>
            <a:off x="344842" y="5069523"/>
            <a:ext cx="6802864" cy="830997"/>
          </a:xfrm>
          <a:prstGeom prst="rect">
            <a:avLst/>
          </a:prstGeom>
          <a:noFill/>
        </p:spPr>
        <p:txBody>
          <a:bodyPr wrap="square" lIns="91440" tIns="45720" rIns="91440" bIns="45720" rtlCol="0" anchor="t">
            <a:spAutoFit/>
          </a:bodyPr>
          <a:lstStyle/>
          <a:p>
            <a:r>
              <a:rPr lang="en-NZ" sz="3600" baseline="30000">
                <a:solidFill>
                  <a:schemeClr val="bg1"/>
                </a:solidFill>
                <a:ea typeface="Source Sans Pro"/>
              </a:rPr>
              <a:t>PHONZ July 2024</a:t>
            </a:r>
          </a:p>
          <a:p>
            <a:r>
              <a:rPr lang="en-NZ" sz="3600" baseline="30000">
                <a:solidFill>
                  <a:schemeClr val="bg1"/>
                </a:solidFill>
                <a:ea typeface="Source Sans Pro"/>
              </a:rPr>
              <a:t>Vince Galvin</a:t>
            </a:r>
          </a:p>
        </p:txBody>
      </p:sp>
      <p:cxnSp>
        <p:nvCxnSpPr>
          <p:cNvPr id="7" name="Straight Connector 6">
            <a:extLst>
              <a:ext uri="{FF2B5EF4-FFF2-40B4-BE49-F238E27FC236}">
                <a16:creationId xmlns:a16="http://schemas.microsoft.com/office/drawing/2014/main" id="{E9E4F464-733E-DAF6-369A-90A22BF1A833}"/>
              </a:ext>
            </a:extLst>
          </p:cNvPr>
          <p:cNvCxnSpPr>
            <a:cxnSpLocks/>
          </p:cNvCxnSpPr>
          <p:nvPr/>
        </p:nvCxnSpPr>
        <p:spPr>
          <a:xfrm>
            <a:off x="471871" y="4276077"/>
            <a:ext cx="978694" cy="0"/>
          </a:xfrm>
          <a:prstGeom prst="line">
            <a:avLst/>
          </a:prstGeom>
          <a:ln w="63500">
            <a:solidFill>
              <a:srgbClr val="EE72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24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855D6-3B2C-43E7-A985-F2E5CF5E284C}"/>
              </a:ext>
            </a:extLst>
          </p:cNvPr>
          <p:cNvSpPr>
            <a:spLocks noGrp="1"/>
          </p:cNvSpPr>
          <p:nvPr>
            <p:ph type="title"/>
          </p:nvPr>
        </p:nvSpPr>
        <p:spPr/>
        <p:txBody>
          <a:bodyPr/>
          <a:lstStyle/>
          <a:p>
            <a:r>
              <a:rPr lang="en-NZ"/>
              <a:t>Age distributions for some Pacific ethnicities, APC and 2018 Census</a:t>
            </a:r>
          </a:p>
        </p:txBody>
      </p:sp>
      <p:pic>
        <p:nvPicPr>
          <p:cNvPr id="1026" name="Picture 2">
            <a:extLst>
              <a:ext uri="{FF2B5EF4-FFF2-40B4-BE49-F238E27FC236}">
                <a16:creationId xmlns:a16="http://schemas.microsoft.com/office/drawing/2014/main" id="{62F1D70F-203A-4FE0-B483-01E9D4656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673" y="1131849"/>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544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8A0FE-4599-3B23-4F45-28EE0E6A7284}"/>
              </a:ext>
            </a:extLst>
          </p:cNvPr>
          <p:cNvSpPr>
            <a:spLocks noGrp="1"/>
          </p:cNvSpPr>
          <p:nvPr>
            <p:ph type="title" idx="4294967295"/>
          </p:nvPr>
        </p:nvSpPr>
        <p:spPr>
          <a:xfrm>
            <a:off x="414068" y="517166"/>
            <a:ext cx="9334500" cy="939800"/>
          </a:xfrm>
        </p:spPr>
        <p:txBody>
          <a:bodyPr/>
          <a:lstStyle/>
          <a:p>
            <a:r>
              <a:rPr lang="en-NZ"/>
              <a:t>Conceptual alignment in population measurement</a:t>
            </a:r>
          </a:p>
        </p:txBody>
      </p:sp>
      <p:graphicFrame>
        <p:nvGraphicFramePr>
          <p:cNvPr id="3" name="Table 2">
            <a:extLst>
              <a:ext uri="{FF2B5EF4-FFF2-40B4-BE49-F238E27FC236}">
                <a16:creationId xmlns:a16="http://schemas.microsoft.com/office/drawing/2014/main" id="{ED957EEF-C57E-2C46-8415-817A6AA559B2}"/>
              </a:ext>
            </a:extLst>
          </p:cNvPr>
          <p:cNvGraphicFramePr>
            <a:graphicFrameLocks noGrp="1"/>
          </p:cNvGraphicFramePr>
          <p:nvPr/>
        </p:nvGraphicFramePr>
        <p:xfrm>
          <a:off x="844581" y="2118388"/>
          <a:ext cx="9545776" cy="3654526"/>
        </p:xfrm>
        <a:graphic>
          <a:graphicData uri="http://schemas.openxmlformats.org/drawingml/2006/table">
            <a:tbl>
              <a:tblPr firstRow="1" bandRow="1">
                <a:tableStyleId>{5C22544A-7EE6-4342-B048-85BDC9FD1C3A}</a:tableStyleId>
              </a:tblPr>
              <a:tblGrid>
                <a:gridCol w="2386444">
                  <a:extLst>
                    <a:ext uri="{9D8B030D-6E8A-4147-A177-3AD203B41FA5}">
                      <a16:colId xmlns:a16="http://schemas.microsoft.com/office/drawing/2014/main" val="1319798914"/>
                    </a:ext>
                  </a:extLst>
                </a:gridCol>
                <a:gridCol w="2483975">
                  <a:extLst>
                    <a:ext uri="{9D8B030D-6E8A-4147-A177-3AD203B41FA5}">
                      <a16:colId xmlns:a16="http://schemas.microsoft.com/office/drawing/2014/main" val="2127710686"/>
                    </a:ext>
                  </a:extLst>
                </a:gridCol>
                <a:gridCol w="2288913">
                  <a:extLst>
                    <a:ext uri="{9D8B030D-6E8A-4147-A177-3AD203B41FA5}">
                      <a16:colId xmlns:a16="http://schemas.microsoft.com/office/drawing/2014/main" val="2546247438"/>
                    </a:ext>
                  </a:extLst>
                </a:gridCol>
                <a:gridCol w="2386444">
                  <a:extLst>
                    <a:ext uri="{9D8B030D-6E8A-4147-A177-3AD203B41FA5}">
                      <a16:colId xmlns:a16="http://schemas.microsoft.com/office/drawing/2014/main" val="1100139853"/>
                    </a:ext>
                  </a:extLst>
                </a:gridCol>
              </a:tblGrid>
              <a:tr h="581306">
                <a:tc>
                  <a:txBody>
                    <a:bodyPr/>
                    <a:lstStyle/>
                    <a:p>
                      <a:endParaRPr lang="en-NZ"/>
                    </a:p>
                  </a:txBody>
                  <a:tcPr/>
                </a:tc>
                <a:tc>
                  <a:txBody>
                    <a:bodyPr/>
                    <a:lstStyle/>
                    <a:p>
                      <a:r>
                        <a:rPr lang="en-NZ"/>
                        <a:t>Field-enumeration-based  census</a:t>
                      </a:r>
                    </a:p>
                  </a:txBody>
                  <a:tcPr/>
                </a:tc>
                <a:tc>
                  <a:txBody>
                    <a:bodyPr/>
                    <a:lstStyle/>
                    <a:p>
                      <a:r>
                        <a:rPr lang="en-NZ"/>
                        <a:t>Admin-based population</a:t>
                      </a:r>
                    </a:p>
                  </a:txBody>
                  <a:tcPr/>
                </a:tc>
                <a:tc>
                  <a:txBody>
                    <a:bodyPr/>
                    <a:lstStyle/>
                    <a:p>
                      <a:r>
                        <a:rPr lang="en-NZ"/>
                        <a:t>ERP</a:t>
                      </a:r>
                    </a:p>
                  </a:txBody>
                  <a:tcPr/>
                </a:tc>
                <a:extLst>
                  <a:ext uri="{0D108BD9-81ED-4DB2-BD59-A6C34878D82A}">
                    <a16:rowId xmlns:a16="http://schemas.microsoft.com/office/drawing/2014/main" val="3668546537"/>
                  </a:ext>
                </a:extLst>
              </a:tr>
              <a:tr h="581306">
                <a:tc>
                  <a:txBody>
                    <a:bodyPr/>
                    <a:lstStyle/>
                    <a:p>
                      <a:r>
                        <a:rPr lang="en-NZ"/>
                        <a:t>Target population</a:t>
                      </a:r>
                    </a:p>
                  </a:txBody>
                  <a:tcPr anchor="ctr"/>
                </a:tc>
                <a:tc>
                  <a:txBody>
                    <a:bodyPr/>
                    <a:lstStyle/>
                    <a:p>
                      <a:r>
                        <a:rPr lang="en-NZ"/>
                        <a:t>CUR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UR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UR</a:t>
                      </a:r>
                    </a:p>
                  </a:txBody>
                  <a:tcPr anchor="ctr"/>
                </a:tc>
                <a:extLst>
                  <a:ext uri="{0D108BD9-81ED-4DB2-BD59-A6C34878D82A}">
                    <a16:rowId xmlns:a16="http://schemas.microsoft.com/office/drawing/2014/main" val="2812249722"/>
                  </a:ext>
                </a:extLst>
              </a:tr>
              <a:tr h="448265">
                <a:tc>
                  <a:txBody>
                    <a:bodyPr/>
                    <a:lstStyle/>
                    <a:p>
                      <a:r>
                        <a:rPr lang="en-NZ"/>
                        <a:t>UR measurement</a:t>
                      </a:r>
                    </a:p>
                  </a:txBody>
                  <a:tcPr anchor="ctr"/>
                </a:tc>
                <a:tc>
                  <a:txBody>
                    <a:bodyPr/>
                    <a:lstStyle/>
                    <a:p>
                      <a:r>
                        <a:rPr lang="en-NZ"/>
                        <a:t>intention-based*</a:t>
                      </a:r>
                    </a:p>
                  </a:txBody>
                  <a:tcPr anchor="ctr"/>
                </a:tc>
                <a:tc>
                  <a:txBody>
                    <a:bodyPr/>
                    <a:lstStyle/>
                    <a:p>
                      <a:r>
                        <a:rPr lang="en-NZ"/>
                        <a:t>outcome-based</a:t>
                      </a:r>
                    </a:p>
                  </a:txBody>
                  <a:tcPr anchor="ctr"/>
                </a:tc>
                <a:tc>
                  <a:txBody>
                    <a:bodyPr/>
                    <a:lstStyle/>
                    <a:p>
                      <a:r>
                        <a:rPr lang="en-NZ"/>
                        <a:t>outcome-based</a:t>
                      </a:r>
                    </a:p>
                  </a:txBody>
                  <a:tcPr anchor="ctr"/>
                </a:tc>
                <a:extLst>
                  <a:ext uri="{0D108BD9-81ED-4DB2-BD59-A6C34878D82A}">
                    <a16:rowId xmlns:a16="http://schemas.microsoft.com/office/drawing/2014/main" val="1305791909"/>
                  </a:ext>
                </a:extLst>
              </a:tr>
              <a:tr h="448265">
                <a:tc>
                  <a:txBody>
                    <a:bodyPr/>
                    <a:lstStyle/>
                    <a:p>
                      <a:r>
                        <a:rPr lang="en-NZ"/>
                        <a:t>Main reference date</a:t>
                      </a:r>
                    </a:p>
                  </a:txBody>
                  <a:tcPr anchor="ctr"/>
                </a:tc>
                <a:tc>
                  <a:txBody>
                    <a:bodyPr/>
                    <a:lstStyle/>
                    <a:p>
                      <a:r>
                        <a:rPr lang="en-NZ"/>
                        <a:t>early March</a:t>
                      </a:r>
                    </a:p>
                  </a:txBody>
                  <a:tcPr anchor="ctr"/>
                </a:tc>
                <a:tc>
                  <a:txBody>
                    <a:bodyPr/>
                    <a:lstStyle/>
                    <a:p>
                      <a:r>
                        <a:rPr lang="en-NZ"/>
                        <a:t>30 June</a:t>
                      </a:r>
                    </a:p>
                  </a:txBody>
                  <a:tcPr anchor="ctr"/>
                </a:tc>
                <a:tc>
                  <a:txBody>
                    <a:bodyPr/>
                    <a:lstStyle/>
                    <a:p>
                      <a:r>
                        <a:rPr lang="en-NZ"/>
                        <a:t>30 June</a:t>
                      </a:r>
                    </a:p>
                  </a:txBody>
                  <a:tcPr anchor="ctr"/>
                </a:tc>
                <a:extLst>
                  <a:ext uri="{0D108BD9-81ED-4DB2-BD59-A6C34878D82A}">
                    <a16:rowId xmlns:a16="http://schemas.microsoft.com/office/drawing/2014/main" val="1144387349"/>
                  </a:ext>
                </a:extLst>
              </a:tr>
              <a:tr h="581306">
                <a:tc>
                  <a:txBody>
                    <a:bodyPr/>
                    <a:lstStyle/>
                    <a:p>
                      <a:r>
                        <a:rPr lang="en-NZ"/>
                        <a:t>Lag to second DSE list measurement</a:t>
                      </a:r>
                    </a:p>
                  </a:txBody>
                  <a:tcPr anchor="ctr"/>
                </a:tc>
                <a:tc>
                  <a:txBody>
                    <a:bodyPr/>
                    <a:lstStyle/>
                    <a:p>
                      <a:r>
                        <a:rPr lang="en-NZ"/>
                        <a:t>4-6 weeks</a:t>
                      </a:r>
                    </a:p>
                  </a:txBody>
                  <a:tcPr anchor="ctr"/>
                </a:tc>
                <a:tc>
                  <a:txBody>
                    <a:bodyPr/>
                    <a:lstStyle/>
                    <a:p>
                      <a:r>
                        <a:rPr lang="en-NZ"/>
                        <a:t>0</a:t>
                      </a:r>
                    </a:p>
                  </a:txBody>
                  <a:tcPr anchor="ctr"/>
                </a:tc>
                <a:tc>
                  <a:txBody>
                    <a:bodyPr/>
                    <a:lstStyle/>
                    <a:p>
                      <a:r>
                        <a:rPr lang="en-NZ"/>
                        <a:t>NA</a:t>
                      </a:r>
                    </a:p>
                  </a:txBody>
                  <a:tcPr anchor="ctr"/>
                </a:tc>
                <a:extLst>
                  <a:ext uri="{0D108BD9-81ED-4DB2-BD59-A6C34878D82A}">
                    <a16:rowId xmlns:a16="http://schemas.microsoft.com/office/drawing/2014/main" val="509387947"/>
                  </a:ext>
                </a:extLst>
              </a:tr>
              <a:tr h="448265">
                <a:tc>
                  <a:txBody>
                    <a:bodyPr/>
                    <a:lstStyle/>
                    <a:p>
                      <a:r>
                        <a:rPr lang="en-NZ"/>
                        <a:t>Frequency</a:t>
                      </a:r>
                    </a:p>
                  </a:txBody>
                  <a:tcPr anchor="ctr"/>
                </a:tc>
                <a:tc>
                  <a:txBody>
                    <a:bodyPr/>
                    <a:lstStyle/>
                    <a:p>
                      <a:r>
                        <a:rPr lang="en-NZ"/>
                        <a:t>five-yearly</a:t>
                      </a:r>
                    </a:p>
                  </a:txBody>
                  <a:tcPr anchor="ctr"/>
                </a:tc>
                <a:tc>
                  <a:txBody>
                    <a:bodyPr/>
                    <a:lstStyle/>
                    <a:p>
                      <a:r>
                        <a:rPr lang="en-NZ"/>
                        <a:t>annual+</a:t>
                      </a:r>
                    </a:p>
                  </a:txBody>
                  <a:tcPr anchor="ctr"/>
                </a:tc>
                <a:tc>
                  <a:txBody>
                    <a:bodyPr/>
                    <a:lstStyle/>
                    <a:p>
                      <a:r>
                        <a:rPr lang="en-NZ"/>
                        <a:t>quarterly</a:t>
                      </a:r>
                    </a:p>
                  </a:txBody>
                  <a:tcPr anchor="ctr"/>
                </a:tc>
                <a:extLst>
                  <a:ext uri="{0D108BD9-81ED-4DB2-BD59-A6C34878D82A}">
                    <a16:rowId xmlns:a16="http://schemas.microsoft.com/office/drawing/2014/main" val="818033777"/>
                  </a:ext>
                </a:extLst>
              </a:tr>
              <a:tr h="448265">
                <a:tc>
                  <a:txBody>
                    <a:bodyPr/>
                    <a:lstStyle/>
                    <a:p>
                      <a:r>
                        <a:rPr lang="en-NZ"/>
                        <a:t>Geographic resolution</a:t>
                      </a:r>
                    </a:p>
                  </a:txBody>
                  <a:tcPr anchor="ctr"/>
                </a:tc>
                <a:tc>
                  <a:txBody>
                    <a:bodyPr/>
                    <a:lstStyle/>
                    <a:p>
                      <a:r>
                        <a:rPr lang="en-NZ"/>
                        <a:t>Address (de-facto)</a:t>
                      </a:r>
                    </a:p>
                  </a:txBody>
                  <a:tcPr anchor="ctr"/>
                </a:tc>
                <a:tc>
                  <a:txBody>
                    <a:bodyPr/>
                    <a:lstStyle/>
                    <a:p>
                      <a:r>
                        <a:rPr lang="en-NZ"/>
                        <a:t>Address (de-jure)</a:t>
                      </a:r>
                    </a:p>
                  </a:txBody>
                  <a:tcPr anchor="ctr"/>
                </a:tc>
                <a:tc>
                  <a:txBody>
                    <a:bodyPr/>
                    <a:lstStyle/>
                    <a:p>
                      <a:r>
                        <a:rPr lang="en-NZ"/>
                        <a:t>TALB/SA2*</a:t>
                      </a:r>
                    </a:p>
                  </a:txBody>
                  <a:tcPr anchor="ctr"/>
                </a:tc>
                <a:extLst>
                  <a:ext uri="{0D108BD9-81ED-4DB2-BD59-A6C34878D82A}">
                    <a16:rowId xmlns:a16="http://schemas.microsoft.com/office/drawing/2014/main" val="1645162112"/>
                  </a:ext>
                </a:extLst>
              </a:tr>
            </a:tbl>
          </a:graphicData>
        </a:graphic>
      </p:graphicFrame>
    </p:spTree>
    <p:extLst>
      <p:ext uri="{BB962C8B-B14F-4D97-AF65-F5344CB8AC3E}">
        <p14:creationId xmlns:p14="http://schemas.microsoft.com/office/powerpoint/2010/main" val="4191389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4499C74-C4D6-6102-9BC8-194F17892499}"/>
              </a:ext>
            </a:extLst>
          </p:cNvPr>
          <p:cNvSpPr txBox="1"/>
          <p:nvPr/>
        </p:nvSpPr>
        <p:spPr>
          <a:xfrm>
            <a:off x="1283821" y="1794205"/>
            <a:ext cx="3741077" cy="3341078"/>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endParaRPr lang="en-NZ"/>
          </a:p>
        </p:txBody>
      </p:sp>
      <p:sp>
        <p:nvSpPr>
          <p:cNvPr id="14" name="TextBox 13">
            <a:extLst>
              <a:ext uri="{FF2B5EF4-FFF2-40B4-BE49-F238E27FC236}">
                <a16:creationId xmlns:a16="http://schemas.microsoft.com/office/drawing/2014/main" id="{1D1F1153-E591-2396-C700-50BF9E032350}"/>
              </a:ext>
            </a:extLst>
          </p:cNvPr>
          <p:cNvSpPr txBox="1"/>
          <p:nvPr/>
        </p:nvSpPr>
        <p:spPr>
          <a:xfrm>
            <a:off x="5698744" y="1771359"/>
            <a:ext cx="4404947" cy="3341078"/>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endParaRPr lang="en-NZ"/>
          </a:p>
        </p:txBody>
      </p:sp>
      <p:sp>
        <p:nvSpPr>
          <p:cNvPr id="12" name="TextBox 11">
            <a:extLst>
              <a:ext uri="{FF2B5EF4-FFF2-40B4-BE49-F238E27FC236}">
                <a16:creationId xmlns:a16="http://schemas.microsoft.com/office/drawing/2014/main" id="{CFAF9356-F832-5D7A-2024-5FFDBB0F96AE}"/>
              </a:ext>
            </a:extLst>
          </p:cNvPr>
          <p:cNvSpPr txBox="1"/>
          <p:nvPr/>
        </p:nvSpPr>
        <p:spPr>
          <a:xfrm>
            <a:off x="3330351" y="2516914"/>
            <a:ext cx="1422121" cy="40456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nchor="ctr" anchorCtr="0">
            <a:noAutofit/>
          </a:bodyPr>
          <a:lstStyle/>
          <a:p>
            <a:pPr algn="ctr"/>
            <a:r>
              <a:rPr lang="en-NZ" sz="1400"/>
              <a:t>Historic census data</a:t>
            </a:r>
          </a:p>
        </p:txBody>
      </p:sp>
      <p:sp>
        <p:nvSpPr>
          <p:cNvPr id="10" name="TextBox 9">
            <a:extLst>
              <a:ext uri="{FF2B5EF4-FFF2-40B4-BE49-F238E27FC236}">
                <a16:creationId xmlns:a16="http://schemas.microsoft.com/office/drawing/2014/main" id="{6E56B855-8C01-E9F8-BC08-0C363787C2EF}"/>
              </a:ext>
            </a:extLst>
          </p:cNvPr>
          <p:cNvSpPr txBox="1"/>
          <p:nvPr/>
        </p:nvSpPr>
        <p:spPr>
          <a:xfrm>
            <a:off x="3313644" y="3497125"/>
            <a:ext cx="1615776" cy="52799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nchor="ctr" anchorCtr="0">
            <a:noAutofit/>
          </a:bodyPr>
          <a:lstStyle/>
          <a:p>
            <a:pPr algn="ctr"/>
            <a:r>
              <a:rPr lang="en-NZ" sz="1400"/>
              <a:t>Transformed admin data</a:t>
            </a:r>
          </a:p>
        </p:txBody>
      </p:sp>
      <p:sp>
        <p:nvSpPr>
          <p:cNvPr id="4" name="TextBox 3">
            <a:extLst>
              <a:ext uri="{FF2B5EF4-FFF2-40B4-BE49-F238E27FC236}">
                <a16:creationId xmlns:a16="http://schemas.microsoft.com/office/drawing/2014/main" id="{D0B5D020-ABC9-289D-042B-5608EF73836A}"/>
              </a:ext>
            </a:extLst>
          </p:cNvPr>
          <p:cNvSpPr txBox="1"/>
          <p:nvPr/>
        </p:nvSpPr>
        <p:spPr>
          <a:xfrm>
            <a:off x="1386222" y="1901478"/>
            <a:ext cx="2100072" cy="1974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nchor="ctr" anchorCtr="0">
            <a:noAutofit/>
          </a:bodyPr>
          <a:lstStyle/>
          <a:p>
            <a:pPr algn="ctr"/>
            <a:r>
              <a:rPr lang="en-NZ"/>
              <a:t>Field enumeration</a:t>
            </a:r>
          </a:p>
        </p:txBody>
      </p:sp>
      <p:sp>
        <p:nvSpPr>
          <p:cNvPr id="8" name="Arrow: Down 7">
            <a:extLst>
              <a:ext uri="{FF2B5EF4-FFF2-40B4-BE49-F238E27FC236}">
                <a16:creationId xmlns:a16="http://schemas.microsoft.com/office/drawing/2014/main" id="{726FB104-E1B4-CE2B-9A91-3DF271DA524C}"/>
              </a:ext>
            </a:extLst>
          </p:cNvPr>
          <p:cNvSpPr/>
          <p:nvPr/>
        </p:nvSpPr>
        <p:spPr>
          <a:xfrm>
            <a:off x="3921836" y="4514482"/>
            <a:ext cx="549279" cy="735272"/>
          </a:xfrm>
          <a:prstGeom prst="down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1" name="TextBox 10">
            <a:extLst>
              <a:ext uri="{FF2B5EF4-FFF2-40B4-BE49-F238E27FC236}">
                <a16:creationId xmlns:a16="http://schemas.microsoft.com/office/drawing/2014/main" id="{50EE0393-EA4C-CC1B-8521-7D4FD15F9E1F}"/>
              </a:ext>
            </a:extLst>
          </p:cNvPr>
          <p:cNvSpPr txBox="1"/>
          <p:nvPr/>
        </p:nvSpPr>
        <p:spPr>
          <a:xfrm>
            <a:off x="2459096" y="4223940"/>
            <a:ext cx="1614545" cy="646331"/>
          </a:xfrm>
          <a:prstGeom prst="rect">
            <a:avLst/>
          </a:prstGeom>
          <a:noFill/>
        </p:spPr>
        <p:txBody>
          <a:bodyPr wrap="square" rtlCol="0">
            <a:spAutoFit/>
          </a:bodyPr>
          <a:lstStyle/>
          <a:p>
            <a:r>
              <a:rPr lang="en-NZ" sz="1200"/>
              <a:t>Editing,</a:t>
            </a:r>
          </a:p>
          <a:p>
            <a:r>
              <a:rPr lang="en-NZ" sz="1200"/>
              <a:t>Statistical imputation,</a:t>
            </a:r>
          </a:p>
          <a:p>
            <a:r>
              <a:rPr lang="en-NZ" sz="1200"/>
              <a:t>Quality assessment</a:t>
            </a:r>
          </a:p>
        </p:txBody>
      </p:sp>
      <p:sp>
        <p:nvSpPr>
          <p:cNvPr id="13" name="TextBox 12">
            <a:extLst>
              <a:ext uri="{FF2B5EF4-FFF2-40B4-BE49-F238E27FC236}">
                <a16:creationId xmlns:a16="http://schemas.microsoft.com/office/drawing/2014/main" id="{827C33CA-121C-D196-95F0-E93EECDF349B}"/>
              </a:ext>
            </a:extLst>
          </p:cNvPr>
          <p:cNvSpPr txBox="1"/>
          <p:nvPr/>
        </p:nvSpPr>
        <p:spPr>
          <a:xfrm>
            <a:off x="8070012" y="2099797"/>
            <a:ext cx="1804090" cy="82168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nchor="ctr" anchorCtr="0">
            <a:noAutofit/>
          </a:bodyPr>
          <a:lstStyle/>
          <a:p>
            <a:pPr algn="ctr"/>
            <a:r>
              <a:rPr lang="en-NZ" sz="1400"/>
              <a:t>      Historic census data</a:t>
            </a:r>
          </a:p>
        </p:txBody>
      </p:sp>
      <p:sp>
        <p:nvSpPr>
          <p:cNvPr id="16" name="TextBox 15">
            <a:extLst>
              <a:ext uri="{FF2B5EF4-FFF2-40B4-BE49-F238E27FC236}">
                <a16:creationId xmlns:a16="http://schemas.microsoft.com/office/drawing/2014/main" id="{C49B29DC-F616-B22F-01CD-D74BD69A13C9}"/>
              </a:ext>
            </a:extLst>
          </p:cNvPr>
          <p:cNvSpPr txBox="1"/>
          <p:nvPr/>
        </p:nvSpPr>
        <p:spPr>
          <a:xfrm>
            <a:off x="8241952" y="3341851"/>
            <a:ext cx="1741597" cy="104807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nchor="ctr" anchorCtr="0">
            <a:noAutofit/>
          </a:bodyPr>
          <a:lstStyle/>
          <a:p>
            <a:pPr algn="ctr"/>
            <a:r>
              <a:rPr lang="en-NZ"/>
              <a:t>Survey(s)</a:t>
            </a:r>
          </a:p>
        </p:txBody>
      </p:sp>
      <p:sp>
        <p:nvSpPr>
          <p:cNvPr id="17" name="Arrow: Down 16">
            <a:extLst>
              <a:ext uri="{FF2B5EF4-FFF2-40B4-BE49-F238E27FC236}">
                <a16:creationId xmlns:a16="http://schemas.microsoft.com/office/drawing/2014/main" id="{9A80AF8E-6F7B-25AB-15BC-ABA38F2EB22A}"/>
              </a:ext>
            </a:extLst>
          </p:cNvPr>
          <p:cNvSpPr/>
          <p:nvPr/>
        </p:nvSpPr>
        <p:spPr>
          <a:xfrm>
            <a:off x="6209401" y="4461653"/>
            <a:ext cx="549279" cy="782957"/>
          </a:xfrm>
          <a:prstGeom prst="down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8" name="TextBox 17">
            <a:extLst>
              <a:ext uri="{FF2B5EF4-FFF2-40B4-BE49-F238E27FC236}">
                <a16:creationId xmlns:a16="http://schemas.microsoft.com/office/drawing/2014/main" id="{7B6702D3-C8BF-1606-ACAB-632C783F8E91}"/>
              </a:ext>
            </a:extLst>
          </p:cNvPr>
          <p:cNvSpPr txBox="1"/>
          <p:nvPr/>
        </p:nvSpPr>
        <p:spPr>
          <a:xfrm>
            <a:off x="6795812" y="4226140"/>
            <a:ext cx="1614545" cy="1015663"/>
          </a:xfrm>
          <a:prstGeom prst="rect">
            <a:avLst/>
          </a:prstGeom>
          <a:noFill/>
        </p:spPr>
        <p:txBody>
          <a:bodyPr wrap="square" rtlCol="0">
            <a:spAutoFit/>
          </a:bodyPr>
          <a:lstStyle/>
          <a:p>
            <a:r>
              <a:rPr lang="en-NZ" sz="1200"/>
              <a:t>Editing,</a:t>
            </a:r>
          </a:p>
          <a:p>
            <a:r>
              <a:rPr lang="en-NZ" sz="1200"/>
              <a:t>Statistical imputation,</a:t>
            </a:r>
          </a:p>
          <a:p>
            <a:r>
              <a:rPr lang="en-NZ" sz="1200"/>
              <a:t>Quality assessment</a:t>
            </a:r>
          </a:p>
          <a:p>
            <a:r>
              <a:rPr lang="en-NZ" sz="1200" b="1"/>
              <a:t>SDE</a:t>
            </a:r>
            <a:endParaRPr lang="en-NZ" sz="1200"/>
          </a:p>
          <a:p>
            <a:endParaRPr lang="en-NZ" sz="1200"/>
          </a:p>
        </p:txBody>
      </p:sp>
      <p:sp>
        <p:nvSpPr>
          <p:cNvPr id="15" name="TextBox 14">
            <a:extLst>
              <a:ext uri="{FF2B5EF4-FFF2-40B4-BE49-F238E27FC236}">
                <a16:creationId xmlns:a16="http://schemas.microsoft.com/office/drawing/2014/main" id="{B7D9BEA1-25FD-B73C-0153-CF5FDE2E953A}"/>
              </a:ext>
            </a:extLst>
          </p:cNvPr>
          <p:cNvSpPr txBox="1"/>
          <p:nvPr/>
        </p:nvSpPr>
        <p:spPr>
          <a:xfrm>
            <a:off x="5908137" y="1915750"/>
            <a:ext cx="2426464" cy="197433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nchor="ctr" anchorCtr="0">
            <a:noAutofit/>
          </a:bodyPr>
          <a:lstStyle/>
          <a:p>
            <a:pPr algn="ctr"/>
            <a:r>
              <a:rPr lang="en-NZ" sz="1400"/>
              <a:t>Transformed admin data</a:t>
            </a:r>
          </a:p>
        </p:txBody>
      </p:sp>
      <p:sp>
        <p:nvSpPr>
          <p:cNvPr id="19" name="TextBox 18">
            <a:extLst>
              <a:ext uri="{FF2B5EF4-FFF2-40B4-BE49-F238E27FC236}">
                <a16:creationId xmlns:a16="http://schemas.microsoft.com/office/drawing/2014/main" id="{60609FB1-D869-37C9-5152-1C95C71144C7}"/>
              </a:ext>
            </a:extLst>
          </p:cNvPr>
          <p:cNvSpPr txBox="1"/>
          <p:nvPr/>
        </p:nvSpPr>
        <p:spPr>
          <a:xfrm>
            <a:off x="4242112" y="5450470"/>
            <a:ext cx="2069797" cy="369332"/>
          </a:xfrm>
          <a:prstGeom prst="rect">
            <a:avLst/>
          </a:prstGeom>
          <a:noFill/>
        </p:spPr>
        <p:txBody>
          <a:bodyPr wrap="square" rtlCol="0">
            <a:spAutoFit/>
          </a:bodyPr>
          <a:lstStyle/>
          <a:p>
            <a:r>
              <a:rPr lang="en-NZ"/>
              <a:t>Census information</a:t>
            </a:r>
          </a:p>
        </p:txBody>
      </p:sp>
      <p:sp>
        <p:nvSpPr>
          <p:cNvPr id="21" name="TextBox 20">
            <a:extLst>
              <a:ext uri="{FF2B5EF4-FFF2-40B4-BE49-F238E27FC236}">
                <a16:creationId xmlns:a16="http://schemas.microsoft.com/office/drawing/2014/main" id="{797CB80F-43D1-2190-B0BE-C9F1DEB72D74}"/>
              </a:ext>
            </a:extLst>
          </p:cNvPr>
          <p:cNvSpPr txBox="1"/>
          <p:nvPr/>
        </p:nvSpPr>
        <p:spPr>
          <a:xfrm>
            <a:off x="5960480" y="2034834"/>
            <a:ext cx="2316552" cy="1694424"/>
          </a:xfrm>
          <a:custGeom>
            <a:avLst/>
            <a:gdLst>
              <a:gd name="connsiteX0" fmla="*/ 0 w 2316552"/>
              <a:gd name="connsiteY0" fmla="*/ 0 h 1694424"/>
              <a:gd name="connsiteX1" fmla="*/ 625469 w 2316552"/>
              <a:gd name="connsiteY1" fmla="*/ 0 h 1694424"/>
              <a:gd name="connsiteX2" fmla="*/ 1250938 w 2316552"/>
              <a:gd name="connsiteY2" fmla="*/ 0 h 1694424"/>
              <a:gd name="connsiteX3" fmla="*/ 2316552 w 2316552"/>
              <a:gd name="connsiteY3" fmla="*/ 0 h 1694424"/>
              <a:gd name="connsiteX4" fmla="*/ 2316552 w 2316552"/>
              <a:gd name="connsiteY4" fmla="*/ 530920 h 1694424"/>
              <a:gd name="connsiteX5" fmla="*/ 2316552 w 2316552"/>
              <a:gd name="connsiteY5" fmla="*/ 1129616 h 1694424"/>
              <a:gd name="connsiteX6" fmla="*/ 2316552 w 2316552"/>
              <a:gd name="connsiteY6" fmla="*/ 1694424 h 1694424"/>
              <a:gd name="connsiteX7" fmla="*/ 1714248 w 2316552"/>
              <a:gd name="connsiteY7" fmla="*/ 1694424 h 1694424"/>
              <a:gd name="connsiteX8" fmla="*/ 1181442 w 2316552"/>
              <a:gd name="connsiteY8" fmla="*/ 1694424 h 1694424"/>
              <a:gd name="connsiteX9" fmla="*/ 625469 w 2316552"/>
              <a:gd name="connsiteY9" fmla="*/ 1694424 h 1694424"/>
              <a:gd name="connsiteX10" fmla="*/ 0 w 2316552"/>
              <a:gd name="connsiteY10" fmla="*/ 1694424 h 1694424"/>
              <a:gd name="connsiteX11" fmla="*/ 0 w 2316552"/>
              <a:gd name="connsiteY11" fmla="*/ 1095728 h 1694424"/>
              <a:gd name="connsiteX12" fmla="*/ 0 w 2316552"/>
              <a:gd name="connsiteY12" fmla="*/ 547864 h 1694424"/>
              <a:gd name="connsiteX13" fmla="*/ 0 w 2316552"/>
              <a:gd name="connsiteY13" fmla="*/ 0 h 16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6552" h="1694424" fill="none" extrusionOk="0">
                <a:moveTo>
                  <a:pt x="0" y="0"/>
                </a:moveTo>
                <a:cubicBezTo>
                  <a:pt x="245671" y="-50139"/>
                  <a:pt x="362808" y="38531"/>
                  <a:pt x="625469" y="0"/>
                </a:cubicBezTo>
                <a:cubicBezTo>
                  <a:pt x="888130" y="-38531"/>
                  <a:pt x="972836" y="56995"/>
                  <a:pt x="1250938" y="0"/>
                </a:cubicBezTo>
                <a:cubicBezTo>
                  <a:pt x="1529040" y="-56995"/>
                  <a:pt x="1811665" y="39484"/>
                  <a:pt x="2316552" y="0"/>
                </a:cubicBezTo>
                <a:cubicBezTo>
                  <a:pt x="2366133" y="256121"/>
                  <a:pt x="2273724" y="306396"/>
                  <a:pt x="2316552" y="530920"/>
                </a:cubicBezTo>
                <a:cubicBezTo>
                  <a:pt x="2359380" y="755444"/>
                  <a:pt x="2315882" y="832717"/>
                  <a:pt x="2316552" y="1129616"/>
                </a:cubicBezTo>
                <a:cubicBezTo>
                  <a:pt x="2317222" y="1426515"/>
                  <a:pt x="2254360" y="1561356"/>
                  <a:pt x="2316552" y="1694424"/>
                </a:cubicBezTo>
                <a:cubicBezTo>
                  <a:pt x="2030649" y="1721363"/>
                  <a:pt x="1932747" y="1671035"/>
                  <a:pt x="1714248" y="1694424"/>
                </a:cubicBezTo>
                <a:cubicBezTo>
                  <a:pt x="1495749" y="1717813"/>
                  <a:pt x="1358752" y="1679036"/>
                  <a:pt x="1181442" y="1694424"/>
                </a:cubicBezTo>
                <a:cubicBezTo>
                  <a:pt x="1004132" y="1709812"/>
                  <a:pt x="827531" y="1638871"/>
                  <a:pt x="625469" y="1694424"/>
                </a:cubicBezTo>
                <a:cubicBezTo>
                  <a:pt x="423407" y="1749977"/>
                  <a:pt x="248134" y="1691717"/>
                  <a:pt x="0" y="1694424"/>
                </a:cubicBezTo>
                <a:cubicBezTo>
                  <a:pt x="-22438" y="1516409"/>
                  <a:pt x="28397" y="1365489"/>
                  <a:pt x="0" y="1095728"/>
                </a:cubicBezTo>
                <a:cubicBezTo>
                  <a:pt x="-28397" y="825967"/>
                  <a:pt x="25795" y="664189"/>
                  <a:pt x="0" y="547864"/>
                </a:cubicBezTo>
                <a:cubicBezTo>
                  <a:pt x="-25795" y="431539"/>
                  <a:pt x="18432" y="239006"/>
                  <a:pt x="0" y="0"/>
                </a:cubicBezTo>
                <a:close/>
              </a:path>
              <a:path w="2316552" h="1694424" stroke="0" extrusionOk="0">
                <a:moveTo>
                  <a:pt x="0" y="0"/>
                </a:moveTo>
                <a:cubicBezTo>
                  <a:pt x="232902" y="-33212"/>
                  <a:pt x="327148" y="15308"/>
                  <a:pt x="509641" y="0"/>
                </a:cubicBezTo>
                <a:cubicBezTo>
                  <a:pt x="692134" y="-15308"/>
                  <a:pt x="937397" y="14140"/>
                  <a:pt x="1088779" y="0"/>
                </a:cubicBezTo>
                <a:cubicBezTo>
                  <a:pt x="1240161" y="-14140"/>
                  <a:pt x="1410282" y="4660"/>
                  <a:pt x="1691083" y="0"/>
                </a:cubicBezTo>
                <a:cubicBezTo>
                  <a:pt x="1971884" y="-4660"/>
                  <a:pt x="2056289" y="66893"/>
                  <a:pt x="2316552" y="0"/>
                </a:cubicBezTo>
                <a:cubicBezTo>
                  <a:pt x="2369134" y="279902"/>
                  <a:pt x="2298627" y="359612"/>
                  <a:pt x="2316552" y="564808"/>
                </a:cubicBezTo>
                <a:cubicBezTo>
                  <a:pt x="2334477" y="770004"/>
                  <a:pt x="2304378" y="989648"/>
                  <a:pt x="2316552" y="1112672"/>
                </a:cubicBezTo>
                <a:cubicBezTo>
                  <a:pt x="2328726" y="1235696"/>
                  <a:pt x="2282690" y="1425721"/>
                  <a:pt x="2316552" y="1694424"/>
                </a:cubicBezTo>
                <a:cubicBezTo>
                  <a:pt x="2164574" y="1702431"/>
                  <a:pt x="1922335" y="1645121"/>
                  <a:pt x="1783745" y="1694424"/>
                </a:cubicBezTo>
                <a:cubicBezTo>
                  <a:pt x="1645155" y="1743727"/>
                  <a:pt x="1461604" y="1654963"/>
                  <a:pt x="1181442" y="1694424"/>
                </a:cubicBezTo>
                <a:cubicBezTo>
                  <a:pt x="901280" y="1733885"/>
                  <a:pt x="688170" y="1670619"/>
                  <a:pt x="555972" y="1694424"/>
                </a:cubicBezTo>
                <a:cubicBezTo>
                  <a:pt x="423774" y="1718229"/>
                  <a:pt x="214266" y="1672443"/>
                  <a:pt x="0" y="1694424"/>
                </a:cubicBezTo>
                <a:cubicBezTo>
                  <a:pt x="-14376" y="1581086"/>
                  <a:pt x="25131" y="1319208"/>
                  <a:pt x="0" y="1129616"/>
                </a:cubicBezTo>
                <a:cubicBezTo>
                  <a:pt x="-25131" y="940024"/>
                  <a:pt x="67805" y="664233"/>
                  <a:pt x="0" y="530920"/>
                </a:cubicBezTo>
                <a:cubicBezTo>
                  <a:pt x="-67805" y="397607"/>
                  <a:pt x="44245" y="234717"/>
                  <a:pt x="0" y="0"/>
                </a:cubicBezTo>
                <a:close/>
              </a:path>
            </a:pathLst>
          </a:custGeom>
          <a:solidFill>
            <a:srgbClr val="C0D2EA"/>
          </a:solidFill>
          <a:ln>
            <a:extLst>
              <a:ext uri="{C807C97D-BFC1-408E-A445-0C87EB9F89A2}">
                <ask:lineSketchStyleProps xmlns:ask="http://schemas.microsoft.com/office/drawing/2018/sketchyshapes" sd="591433248">
                  <a:prstGeom prst="rect">
                    <a:avLst/>
                  </a:prstGeom>
                  <ask:type>
                    <ask:lineSketchScribble/>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wrap="square" rtlCol="0" anchor="ctr" anchorCtr="0">
            <a:noAutofit/>
          </a:bodyPr>
          <a:lstStyle/>
          <a:p>
            <a:pPr algn="ctr"/>
            <a:r>
              <a:rPr lang="en-NZ" sz="1400"/>
              <a:t>APC</a:t>
            </a:r>
          </a:p>
        </p:txBody>
      </p:sp>
      <p:sp>
        <p:nvSpPr>
          <p:cNvPr id="23" name="Arrow: Right 22">
            <a:extLst>
              <a:ext uri="{FF2B5EF4-FFF2-40B4-BE49-F238E27FC236}">
                <a16:creationId xmlns:a16="http://schemas.microsoft.com/office/drawing/2014/main" id="{F4074FC8-43DE-ADC6-C023-CDB633C90A61}"/>
              </a:ext>
            </a:extLst>
          </p:cNvPr>
          <p:cNvSpPr/>
          <p:nvPr/>
        </p:nvSpPr>
        <p:spPr>
          <a:xfrm>
            <a:off x="5084903" y="5918384"/>
            <a:ext cx="1995761" cy="704193"/>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solidFill>
                  <a:schemeClr val="tx1"/>
                </a:solidFill>
              </a:rPr>
              <a:t>+ DSE</a:t>
            </a:r>
          </a:p>
        </p:txBody>
      </p:sp>
      <p:sp>
        <p:nvSpPr>
          <p:cNvPr id="24" name="TextBox 23">
            <a:extLst>
              <a:ext uri="{FF2B5EF4-FFF2-40B4-BE49-F238E27FC236}">
                <a16:creationId xmlns:a16="http://schemas.microsoft.com/office/drawing/2014/main" id="{76E9E98E-22DF-BDC5-578E-E024E5C366B2}"/>
              </a:ext>
            </a:extLst>
          </p:cNvPr>
          <p:cNvSpPr txBox="1"/>
          <p:nvPr/>
        </p:nvSpPr>
        <p:spPr>
          <a:xfrm>
            <a:off x="7207991" y="5976246"/>
            <a:ext cx="3809517" cy="646331"/>
          </a:xfrm>
          <a:prstGeom prst="rect">
            <a:avLst/>
          </a:prstGeom>
          <a:noFill/>
        </p:spPr>
        <p:txBody>
          <a:bodyPr wrap="square" rtlCol="0">
            <a:spAutoFit/>
          </a:bodyPr>
          <a:lstStyle/>
          <a:p>
            <a:r>
              <a:rPr lang="en-NZ"/>
              <a:t>Population estimates (ERP), projections, … </a:t>
            </a:r>
          </a:p>
        </p:txBody>
      </p:sp>
      <p:sp>
        <p:nvSpPr>
          <p:cNvPr id="27" name="TextBox 26">
            <a:extLst>
              <a:ext uri="{FF2B5EF4-FFF2-40B4-BE49-F238E27FC236}">
                <a16:creationId xmlns:a16="http://schemas.microsoft.com/office/drawing/2014/main" id="{1CF90B52-5C59-8F3E-F592-B49837BD8611}"/>
              </a:ext>
            </a:extLst>
          </p:cNvPr>
          <p:cNvSpPr txBox="1"/>
          <p:nvPr/>
        </p:nvSpPr>
        <p:spPr>
          <a:xfrm>
            <a:off x="1151247" y="1394406"/>
            <a:ext cx="3601225" cy="369332"/>
          </a:xfrm>
          <a:prstGeom prst="rect">
            <a:avLst/>
          </a:prstGeom>
          <a:noFill/>
        </p:spPr>
        <p:txBody>
          <a:bodyPr wrap="square" rtlCol="0">
            <a:spAutoFit/>
          </a:bodyPr>
          <a:lstStyle/>
          <a:p>
            <a:r>
              <a:rPr lang="en-NZ"/>
              <a:t>Current: combined census model</a:t>
            </a:r>
          </a:p>
        </p:txBody>
      </p:sp>
      <p:sp>
        <p:nvSpPr>
          <p:cNvPr id="28" name="TextBox 27">
            <a:extLst>
              <a:ext uri="{FF2B5EF4-FFF2-40B4-BE49-F238E27FC236}">
                <a16:creationId xmlns:a16="http://schemas.microsoft.com/office/drawing/2014/main" id="{089D851D-4C72-A174-2797-23B085B25CB4}"/>
              </a:ext>
            </a:extLst>
          </p:cNvPr>
          <p:cNvSpPr txBox="1"/>
          <p:nvPr/>
        </p:nvSpPr>
        <p:spPr>
          <a:xfrm>
            <a:off x="5602332" y="1394406"/>
            <a:ext cx="3601225" cy="369332"/>
          </a:xfrm>
          <a:prstGeom prst="rect">
            <a:avLst/>
          </a:prstGeom>
          <a:noFill/>
        </p:spPr>
        <p:txBody>
          <a:bodyPr wrap="square" rtlCol="0">
            <a:spAutoFit/>
          </a:bodyPr>
          <a:lstStyle/>
          <a:p>
            <a:r>
              <a:rPr lang="en-NZ"/>
              <a:t>Potential future: admin-first model</a:t>
            </a:r>
          </a:p>
        </p:txBody>
      </p:sp>
      <p:sp>
        <p:nvSpPr>
          <p:cNvPr id="29" name="Title 5">
            <a:extLst>
              <a:ext uri="{FF2B5EF4-FFF2-40B4-BE49-F238E27FC236}">
                <a16:creationId xmlns:a16="http://schemas.microsoft.com/office/drawing/2014/main" id="{DA9DC6D2-EE0B-61EF-15F8-A193F78817C8}"/>
              </a:ext>
            </a:extLst>
          </p:cNvPr>
          <p:cNvSpPr>
            <a:spLocks noGrp="1"/>
          </p:cNvSpPr>
          <p:nvPr>
            <p:ph type="title" idx="4294967295"/>
          </p:nvPr>
        </p:nvSpPr>
        <p:spPr>
          <a:xfrm>
            <a:off x="421894" y="666355"/>
            <a:ext cx="9334500" cy="939800"/>
          </a:xfrm>
        </p:spPr>
        <p:txBody>
          <a:bodyPr>
            <a:normAutofit/>
          </a:bodyPr>
          <a:lstStyle/>
          <a:p>
            <a:r>
              <a:rPr lang="en-AU"/>
              <a:t>Census is more than collecting data</a:t>
            </a:r>
          </a:p>
        </p:txBody>
      </p:sp>
    </p:spTree>
    <p:extLst>
      <p:ext uri="{BB962C8B-B14F-4D97-AF65-F5344CB8AC3E}">
        <p14:creationId xmlns:p14="http://schemas.microsoft.com/office/powerpoint/2010/main" val="32283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2EF8-445B-6A3B-892D-01E8DB1A37D9}"/>
              </a:ext>
            </a:extLst>
          </p:cNvPr>
          <p:cNvSpPr>
            <a:spLocks noGrp="1"/>
          </p:cNvSpPr>
          <p:nvPr>
            <p:ph type="title" idx="4294967295"/>
          </p:nvPr>
        </p:nvSpPr>
        <p:spPr>
          <a:xfrm>
            <a:off x="257695" y="359217"/>
            <a:ext cx="9334500" cy="1098550"/>
          </a:xfrm>
        </p:spPr>
        <p:txBody>
          <a:bodyPr/>
          <a:lstStyle/>
          <a:p>
            <a:r>
              <a:rPr lang="en-NZ"/>
              <a:t>Many opportunities from admin-based population measurement</a:t>
            </a:r>
          </a:p>
        </p:txBody>
      </p:sp>
      <p:pic>
        <p:nvPicPr>
          <p:cNvPr id="3" name="Picture 2">
            <a:extLst>
              <a:ext uri="{FF2B5EF4-FFF2-40B4-BE49-F238E27FC236}">
                <a16:creationId xmlns:a16="http://schemas.microsoft.com/office/drawing/2014/main" id="{4237D2B1-3FF4-9F31-33F5-7947490760F8}"/>
              </a:ext>
            </a:extLst>
          </p:cNvPr>
          <p:cNvPicPr>
            <a:picLocks noChangeAspect="1"/>
          </p:cNvPicPr>
          <p:nvPr/>
        </p:nvPicPr>
        <p:blipFill>
          <a:blip r:embed="rId3"/>
          <a:stretch>
            <a:fillRect/>
          </a:stretch>
        </p:blipFill>
        <p:spPr>
          <a:xfrm>
            <a:off x="1117834" y="1591700"/>
            <a:ext cx="3129317" cy="2236253"/>
          </a:xfrm>
          <a:prstGeom prst="rect">
            <a:avLst/>
          </a:prstGeom>
        </p:spPr>
      </p:pic>
      <p:sp>
        <p:nvSpPr>
          <p:cNvPr id="4" name="TextBox 3">
            <a:extLst>
              <a:ext uri="{FF2B5EF4-FFF2-40B4-BE49-F238E27FC236}">
                <a16:creationId xmlns:a16="http://schemas.microsoft.com/office/drawing/2014/main" id="{EC943B3D-13DD-DBB3-84ED-901754E79892}"/>
              </a:ext>
            </a:extLst>
          </p:cNvPr>
          <p:cNvSpPr txBox="1"/>
          <p:nvPr/>
        </p:nvSpPr>
        <p:spPr>
          <a:xfrm>
            <a:off x="5861068" y="922176"/>
            <a:ext cx="3373039" cy="369332"/>
          </a:xfrm>
          <a:prstGeom prst="rect">
            <a:avLst/>
          </a:prstGeom>
          <a:noFill/>
        </p:spPr>
        <p:txBody>
          <a:bodyPr wrap="none" rtlCol="0">
            <a:spAutoFit/>
          </a:bodyPr>
          <a:lstStyle/>
          <a:p>
            <a:r>
              <a:rPr lang="en-NZ"/>
              <a:t>Non-standard target populations</a:t>
            </a:r>
          </a:p>
        </p:txBody>
      </p:sp>
      <p:pic>
        <p:nvPicPr>
          <p:cNvPr id="5" name="Picture 4">
            <a:extLst>
              <a:ext uri="{FF2B5EF4-FFF2-40B4-BE49-F238E27FC236}">
                <a16:creationId xmlns:a16="http://schemas.microsoft.com/office/drawing/2014/main" id="{3C9F6916-FD74-FD84-A127-1237FB986DEC}"/>
              </a:ext>
            </a:extLst>
          </p:cNvPr>
          <p:cNvPicPr>
            <a:picLocks noChangeAspect="1"/>
          </p:cNvPicPr>
          <p:nvPr/>
        </p:nvPicPr>
        <p:blipFill>
          <a:blip r:embed="rId4"/>
          <a:stretch>
            <a:fillRect/>
          </a:stretch>
        </p:blipFill>
        <p:spPr>
          <a:xfrm>
            <a:off x="6673780" y="1408639"/>
            <a:ext cx="3374371" cy="2408091"/>
          </a:xfrm>
          <a:prstGeom prst="rect">
            <a:avLst/>
          </a:prstGeom>
        </p:spPr>
      </p:pic>
      <p:sp>
        <p:nvSpPr>
          <p:cNvPr id="6" name="TextBox 5">
            <a:extLst>
              <a:ext uri="{FF2B5EF4-FFF2-40B4-BE49-F238E27FC236}">
                <a16:creationId xmlns:a16="http://schemas.microsoft.com/office/drawing/2014/main" id="{D66FDC38-C35A-694A-6CA5-965450BA2995}"/>
              </a:ext>
            </a:extLst>
          </p:cNvPr>
          <p:cNvSpPr txBox="1"/>
          <p:nvPr/>
        </p:nvSpPr>
        <p:spPr>
          <a:xfrm>
            <a:off x="640806" y="933992"/>
            <a:ext cx="2901756" cy="369332"/>
          </a:xfrm>
          <a:prstGeom prst="rect">
            <a:avLst/>
          </a:prstGeom>
          <a:noFill/>
        </p:spPr>
        <p:txBody>
          <a:bodyPr wrap="none" rtlCol="0">
            <a:spAutoFit/>
          </a:bodyPr>
          <a:lstStyle/>
          <a:p>
            <a:r>
              <a:rPr lang="en-NZ"/>
              <a:t>Longitudinal measurements</a:t>
            </a:r>
          </a:p>
        </p:txBody>
      </p:sp>
      <p:graphicFrame>
        <p:nvGraphicFramePr>
          <p:cNvPr id="7" name="Chart 6">
            <a:extLst>
              <a:ext uri="{FF2B5EF4-FFF2-40B4-BE49-F238E27FC236}">
                <a16:creationId xmlns:a16="http://schemas.microsoft.com/office/drawing/2014/main" id="{9C4D5BC4-52AD-7C4F-A67D-BA0D96EF594E}"/>
              </a:ext>
            </a:extLst>
          </p:cNvPr>
          <p:cNvGraphicFramePr/>
          <p:nvPr/>
        </p:nvGraphicFramePr>
        <p:xfrm>
          <a:off x="931510" y="4201234"/>
          <a:ext cx="3501967" cy="2408092"/>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ABCAE68B-0416-0098-95CA-87558A3A4AF9}"/>
              </a:ext>
            </a:extLst>
          </p:cNvPr>
          <p:cNvSpPr txBox="1"/>
          <p:nvPr/>
        </p:nvSpPr>
        <p:spPr>
          <a:xfrm>
            <a:off x="643152" y="3862125"/>
            <a:ext cx="2039341" cy="369332"/>
          </a:xfrm>
          <a:prstGeom prst="rect">
            <a:avLst/>
          </a:prstGeom>
          <a:noFill/>
        </p:spPr>
        <p:txBody>
          <a:bodyPr wrap="none" rtlCol="0">
            <a:spAutoFit/>
          </a:bodyPr>
          <a:lstStyle/>
          <a:p>
            <a:r>
              <a:rPr lang="en-NZ"/>
              <a:t>More frequent data</a:t>
            </a:r>
          </a:p>
        </p:txBody>
      </p:sp>
      <p:pic>
        <p:nvPicPr>
          <p:cNvPr id="9" name="Picture 8">
            <a:extLst>
              <a:ext uri="{FF2B5EF4-FFF2-40B4-BE49-F238E27FC236}">
                <a16:creationId xmlns:a16="http://schemas.microsoft.com/office/drawing/2014/main" id="{7B8E5728-ACFF-08DA-7927-765363EF12E2}"/>
              </a:ext>
            </a:extLst>
          </p:cNvPr>
          <p:cNvPicPr>
            <a:picLocks noChangeAspect="1"/>
          </p:cNvPicPr>
          <p:nvPr/>
        </p:nvPicPr>
        <p:blipFill>
          <a:blip r:embed="rId6"/>
          <a:stretch>
            <a:fillRect/>
          </a:stretch>
        </p:blipFill>
        <p:spPr>
          <a:xfrm>
            <a:off x="6673780" y="4244704"/>
            <a:ext cx="3373039" cy="2409314"/>
          </a:xfrm>
          <a:prstGeom prst="rect">
            <a:avLst/>
          </a:prstGeom>
        </p:spPr>
      </p:pic>
      <p:sp>
        <p:nvSpPr>
          <p:cNvPr id="10" name="TextBox 9">
            <a:extLst>
              <a:ext uri="{FF2B5EF4-FFF2-40B4-BE49-F238E27FC236}">
                <a16:creationId xmlns:a16="http://schemas.microsoft.com/office/drawing/2014/main" id="{3A3C0A22-21A7-4B66-F7D9-4577E9AF7209}"/>
              </a:ext>
            </a:extLst>
          </p:cNvPr>
          <p:cNvSpPr txBox="1"/>
          <p:nvPr/>
        </p:nvSpPr>
        <p:spPr>
          <a:xfrm>
            <a:off x="5861068" y="3827953"/>
            <a:ext cx="3018775" cy="369332"/>
          </a:xfrm>
          <a:prstGeom prst="rect">
            <a:avLst/>
          </a:prstGeom>
          <a:noFill/>
        </p:spPr>
        <p:txBody>
          <a:bodyPr wrap="none" rtlCol="0">
            <a:spAutoFit/>
          </a:bodyPr>
          <a:lstStyle/>
          <a:p>
            <a:r>
              <a:rPr lang="en-NZ"/>
              <a:t>(More) variations of concepts</a:t>
            </a:r>
          </a:p>
        </p:txBody>
      </p:sp>
    </p:spTree>
    <p:extLst>
      <p:ext uri="{BB962C8B-B14F-4D97-AF65-F5344CB8AC3E}">
        <p14:creationId xmlns:p14="http://schemas.microsoft.com/office/powerpoint/2010/main" val="1811579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1AC9-21FA-149C-33B6-AF143CE98176}"/>
              </a:ext>
            </a:extLst>
          </p:cNvPr>
          <p:cNvSpPr>
            <a:spLocks noGrp="1"/>
          </p:cNvSpPr>
          <p:nvPr>
            <p:ph type="title"/>
          </p:nvPr>
        </p:nvSpPr>
        <p:spPr>
          <a:xfrm>
            <a:off x="424962" y="422216"/>
            <a:ext cx="9334500" cy="1098610"/>
          </a:xfrm>
        </p:spPr>
        <p:txBody>
          <a:bodyPr/>
          <a:lstStyle/>
          <a:p>
            <a:r>
              <a:rPr lang="en-NZ"/>
              <a:t>What is needed should drive the data that is collected</a:t>
            </a:r>
          </a:p>
        </p:txBody>
      </p:sp>
      <p:sp>
        <p:nvSpPr>
          <p:cNvPr id="3" name="Content Placeholder 2">
            <a:extLst>
              <a:ext uri="{FF2B5EF4-FFF2-40B4-BE49-F238E27FC236}">
                <a16:creationId xmlns:a16="http://schemas.microsoft.com/office/drawing/2014/main" id="{D85D16EE-F477-97AC-D7E8-6555C8A60F43}"/>
              </a:ext>
            </a:extLst>
          </p:cNvPr>
          <p:cNvSpPr>
            <a:spLocks noGrp="1"/>
          </p:cNvSpPr>
          <p:nvPr>
            <p:ph idx="1"/>
          </p:nvPr>
        </p:nvSpPr>
        <p:spPr>
          <a:xfrm>
            <a:off x="838200" y="1576388"/>
            <a:ext cx="10515600" cy="4486275"/>
          </a:xfrm>
        </p:spPr>
        <p:txBody>
          <a:bodyPr>
            <a:normAutofit fontScale="77500" lnSpcReduction="20000"/>
          </a:bodyPr>
          <a:lstStyle/>
          <a:p>
            <a:r>
              <a:rPr lang="en-NZ" dirty="0"/>
              <a:t>If the Concern is that the core measurement of the population with admin data needs to be supported then the focus of collected data programme would be to target the weakness of the admin data. Examples could be;</a:t>
            </a:r>
          </a:p>
          <a:p>
            <a:pPr lvl="1"/>
            <a:r>
              <a:rPr lang="en-NZ" dirty="0"/>
              <a:t>A collection of data from migrants to compensate for their lack of history in government data systems </a:t>
            </a:r>
          </a:p>
          <a:p>
            <a:pPr lvl="1"/>
            <a:r>
              <a:rPr lang="en-NZ" dirty="0"/>
              <a:t>A frame  verification process to aid the integration of administrative dwelling data with administrative person data. This option could include some minimal collection of data from occupants.</a:t>
            </a:r>
          </a:p>
          <a:p>
            <a:r>
              <a:rPr lang="en-NZ" dirty="0"/>
              <a:t>If the key objective is to maintain a comparable set of Census variables at a reasonable level of disaggregation then the emphasis would shift to the idea of a large attributes survey. </a:t>
            </a:r>
          </a:p>
          <a:p>
            <a:pPr lvl="1"/>
            <a:r>
              <a:rPr lang="en-NZ" dirty="0"/>
              <a:t>If this collection was continuously in the field it would have rotating content modules that would enable topics on the current form to be explored in more useful detail. </a:t>
            </a:r>
          </a:p>
          <a:p>
            <a:pPr lvl="1"/>
            <a:r>
              <a:rPr lang="en-NZ" dirty="0"/>
              <a:t>It would provide a large enough sample to measure many sub-populations or to provide a frame for sub-samples with more tailored content</a:t>
            </a:r>
          </a:p>
          <a:p>
            <a:r>
              <a:rPr lang="en-NZ" dirty="0"/>
              <a:t>If the critical requirement was to break the sense of a “one size fits all” measurement system and provide more tailored information to communities then the data collection effort could shift to a series of collections of more diverse communities </a:t>
            </a:r>
          </a:p>
          <a:p>
            <a:pPr lvl="1"/>
            <a:r>
              <a:rPr lang="en-NZ" dirty="0"/>
              <a:t>This would depend on what information needs were being targeted but the idea would be to work out how to employ different communities own information about their collections to explore how to use techniques like network sampling.</a:t>
            </a:r>
          </a:p>
          <a:p>
            <a:pPr lvl="1"/>
            <a:r>
              <a:rPr lang="en-NZ" dirty="0"/>
              <a:t>These collections would develop over time, and under this scenario the communities themselves would be much more involved in the design process.</a:t>
            </a:r>
          </a:p>
        </p:txBody>
      </p:sp>
    </p:spTree>
    <p:extLst>
      <p:ext uri="{BB962C8B-B14F-4D97-AF65-F5344CB8AC3E}">
        <p14:creationId xmlns:p14="http://schemas.microsoft.com/office/powerpoint/2010/main" val="34427000"/>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2D18C-11ED-FFC9-C578-5C108AAEF6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0C9A04-6A08-AB1A-49EE-AEF244BEF617}"/>
              </a:ext>
            </a:extLst>
          </p:cNvPr>
          <p:cNvSpPr>
            <a:spLocks noGrp="1"/>
          </p:cNvSpPr>
          <p:nvPr>
            <p:ph type="title" idx="4294967295"/>
          </p:nvPr>
        </p:nvSpPr>
        <p:spPr>
          <a:xfrm>
            <a:off x="460822" y="542196"/>
            <a:ext cx="10101781" cy="377702"/>
          </a:xfrm>
        </p:spPr>
        <p:txBody>
          <a:bodyPr>
            <a:noAutofit/>
          </a:bodyPr>
          <a:lstStyle/>
          <a:p>
            <a:r>
              <a:rPr lang="en-NZ"/>
              <a:t>Future Census: design </a:t>
            </a:r>
            <a:r>
              <a:rPr lang="en-NZ">
                <a:latin typeface="Aptos" panose="020B0004020202020204" pitchFamily="34" charset="0"/>
                <a:ea typeface="Times New Roman" panose="02020603050405020304" pitchFamily="18" charset="0"/>
                <a:cs typeface="Calibri" panose="020F0502020204030204" pitchFamily="34" charset="0"/>
              </a:rPr>
              <a:t>timeline</a:t>
            </a:r>
            <a:endParaRPr lang="en-NZ"/>
          </a:p>
        </p:txBody>
      </p:sp>
      <p:sp>
        <p:nvSpPr>
          <p:cNvPr id="8" name="Speech Bubble: Oval 7">
            <a:extLst>
              <a:ext uri="{FF2B5EF4-FFF2-40B4-BE49-F238E27FC236}">
                <a16:creationId xmlns:a16="http://schemas.microsoft.com/office/drawing/2014/main" id="{63A4DB4F-C71E-8FA7-30A5-7FD99AB0AD0F}"/>
              </a:ext>
            </a:extLst>
          </p:cNvPr>
          <p:cNvSpPr/>
          <p:nvPr/>
        </p:nvSpPr>
        <p:spPr>
          <a:xfrm>
            <a:off x="500109" y="5398940"/>
            <a:ext cx="3481048" cy="1101527"/>
          </a:xfrm>
          <a:prstGeom prst="wedgeEllipseCallout">
            <a:avLst>
              <a:gd name="adj1" fmla="val 756"/>
              <a:gd name="adj2" fmla="val -89893"/>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NZ" sz="1400"/>
              <a:t>Primary focus of engagement and consultation: </a:t>
            </a:r>
          </a:p>
          <a:p>
            <a:pPr algn="ctr"/>
            <a:r>
              <a:rPr lang="en-NZ" sz="1400" b="1" i="1"/>
              <a:t>manner of taking census</a:t>
            </a:r>
            <a:endParaRPr lang="en-NZ" sz="1050" b="1"/>
          </a:p>
        </p:txBody>
      </p:sp>
      <p:sp>
        <p:nvSpPr>
          <p:cNvPr id="9" name="Speech Bubble: Oval 8">
            <a:extLst>
              <a:ext uri="{FF2B5EF4-FFF2-40B4-BE49-F238E27FC236}">
                <a16:creationId xmlns:a16="http://schemas.microsoft.com/office/drawing/2014/main" id="{FA190F7B-E0B3-CEDD-B137-5127D81F650A}"/>
              </a:ext>
            </a:extLst>
          </p:cNvPr>
          <p:cNvSpPr/>
          <p:nvPr/>
        </p:nvSpPr>
        <p:spPr>
          <a:xfrm>
            <a:off x="4418504" y="5377094"/>
            <a:ext cx="3481047" cy="1145219"/>
          </a:xfrm>
          <a:prstGeom prst="wedgeEllipseCallout">
            <a:avLst>
              <a:gd name="adj1" fmla="val -2879"/>
              <a:gd name="adj2" fmla="val -82595"/>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NZ" sz="1400"/>
              <a:t>Primary focus of engagement and consultation: </a:t>
            </a:r>
          </a:p>
          <a:p>
            <a:pPr algn="ctr"/>
            <a:r>
              <a:rPr lang="en-NZ" sz="1400" b="1"/>
              <a:t>content to meet information needs</a:t>
            </a:r>
          </a:p>
        </p:txBody>
      </p:sp>
      <p:sp>
        <p:nvSpPr>
          <p:cNvPr id="10" name="Speech Bubble: Oval 9">
            <a:extLst>
              <a:ext uri="{FF2B5EF4-FFF2-40B4-BE49-F238E27FC236}">
                <a16:creationId xmlns:a16="http://schemas.microsoft.com/office/drawing/2014/main" id="{B14DCE08-1D55-5DDC-C62E-B312576C9282}"/>
              </a:ext>
            </a:extLst>
          </p:cNvPr>
          <p:cNvSpPr/>
          <p:nvPr/>
        </p:nvSpPr>
        <p:spPr>
          <a:xfrm>
            <a:off x="8336899" y="5369027"/>
            <a:ext cx="3354992" cy="1145219"/>
          </a:xfrm>
          <a:prstGeom prst="wedgeEllipseCallout">
            <a:avLst>
              <a:gd name="adj1" fmla="val -6140"/>
              <a:gd name="adj2" fmla="val -85051"/>
            </a:avLst>
          </a:prstGeom>
          <a:solidFill>
            <a:schemeClr val="bg1"/>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NZ" sz="1400"/>
              <a:t>Primary focus of engagement and consultation: </a:t>
            </a:r>
            <a:r>
              <a:rPr lang="en-NZ" sz="1400" b="1"/>
              <a:t>implementation </a:t>
            </a:r>
          </a:p>
          <a:p>
            <a:pPr algn="ctr"/>
            <a:r>
              <a:rPr lang="en-NZ" sz="1400" b="1"/>
              <a:t>and outputs</a:t>
            </a:r>
          </a:p>
        </p:txBody>
      </p:sp>
      <p:graphicFrame>
        <p:nvGraphicFramePr>
          <p:cNvPr id="6" name="Diagram 5">
            <a:extLst>
              <a:ext uri="{FF2B5EF4-FFF2-40B4-BE49-F238E27FC236}">
                <a16:creationId xmlns:a16="http://schemas.microsoft.com/office/drawing/2014/main" id="{4B5EFF5C-2B9F-A7CD-AE22-554182C5B47C}"/>
              </a:ext>
            </a:extLst>
          </p:cNvPr>
          <p:cNvGraphicFramePr>
            <a:graphicFrameLocks/>
          </p:cNvGraphicFramePr>
          <p:nvPr/>
        </p:nvGraphicFramePr>
        <p:xfrm>
          <a:off x="620697" y="710895"/>
          <a:ext cx="11071194" cy="4770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2626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3EA28B-FE4C-4B28-BA87-44969BCAA655}"/>
              </a:ext>
            </a:extLst>
          </p:cNvPr>
          <p:cNvSpPr>
            <a:spLocks noGrp="1"/>
          </p:cNvSpPr>
          <p:nvPr>
            <p:ph type="ctrTitle"/>
          </p:nvPr>
        </p:nvSpPr>
        <p:spPr/>
        <p:txBody>
          <a:bodyPr/>
          <a:lstStyle/>
          <a:p>
            <a:r>
              <a:rPr lang="en-NZ"/>
              <a:t>Other slides</a:t>
            </a:r>
          </a:p>
        </p:txBody>
      </p:sp>
    </p:spTree>
    <p:extLst>
      <p:ext uri="{BB962C8B-B14F-4D97-AF65-F5344CB8AC3E}">
        <p14:creationId xmlns:p14="http://schemas.microsoft.com/office/powerpoint/2010/main" val="3746877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1AC9-21FA-149C-33B6-AF143CE98176}"/>
              </a:ext>
            </a:extLst>
          </p:cNvPr>
          <p:cNvSpPr>
            <a:spLocks noGrp="1"/>
          </p:cNvSpPr>
          <p:nvPr>
            <p:ph type="title"/>
          </p:nvPr>
        </p:nvSpPr>
        <p:spPr>
          <a:xfrm>
            <a:off x="424962" y="422216"/>
            <a:ext cx="9334500" cy="1098610"/>
          </a:xfrm>
        </p:spPr>
        <p:txBody>
          <a:bodyPr/>
          <a:lstStyle/>
          <a:p>
            <a:r>
              <a:rPr lang="en-NZ"/>
              <a:t>The Contribution the Collected Census Data currently makes to population measurement</a:t>
            </a:r>
          </a:p>
        </p:txBody>
      </p:sp>
      <p:sp>
        <p:nvSpPr>
          <p:cNvPr id="3" name="Content Placeholder 2">
            <a:extLst>
              <a:ext uri="{FF2B5EF4-FFF2-40B4-BE49-F238E27FC236}">
                <a16:creationId xmlns:a16="http://schemas.microsoft.com/office/drawing/2014/main" id="{D85D16EE-F477-97AC-D7E8-6555C8A60F43}"/>
              </a:ext>
            </a:extLst>
          </p:cNvPr>
          <p:cNvSpPr>
            <a:spLocks noGrp="1"/>
          </p:cNvSpPr>
          <p:nvPr>
            <p:ph idx="1"/>
          </p:nvPr>
        </p:nvSpPr>
        <p:spPr>
          <a:xfrm>
            <a:off x="838200" y="1576388"/>
            <a:ext cx="10515600" cy="4486275"/>
          </a:xfrm>
        </p:spPr>
        <p:txBody>
          <a:bodyPr vert="horz" lIns="91440" tIns="45720" rIns="91440" bIns="45720" rtlCol="0" anchor="t">
            <a:normAutofit fontScale="77500" lnSpcReduction="20000"/>
          </a:bodyPr>
          <a:lstStyle/>
          <a:p>
            <a:endParaRPr lang="en-NZ"/>
          </a:p>
          <a:p>
            <a:r>
              <a:rPr lang="en-NZ"/>
              <a:t>In constructing population estimates, we begin with administrative data. The collected Census data makes a  contribution to the count of the population. We do have a set of Census forms that are not in the IDI. These appear to be due to the definition of the IDI spine, linking uncertainty and the definitional eligibility differences between the  . The admin data will be modified to include this group.</a:t>
            </a:r>
          </a:p>
          <a:p>
            <a:r>
              <a:rPr lang="en-NZ"/>
              <a:t>The census file helps identify individual’s location. For those that supply a Census form we clearly get location at single point in time. The address notification lags in the administrative data are more variable, and this weakens the confidence with which we can associate households with addresses.    </a:t>
            </a:r>
          </a:p>
          <a:p>
            <a:r>
              <a:rPr lang="en-NZ"/>
              <a:t>Despite these location limitations the APC estimates low level geographies (SA2s in the following slide) well when compared to the ERP. This accuracy improves at higher level geographies.</a:t>
            </a:r>
          </a:p>
          <a:p>
            <a:r>
              <a:rPr lang="en-NZ"/>
              <a:t>Census is the reference point for constructing households. Work is ongoing to maximise the use of the existing admin data in constructing households– recent work in the context of dynamic poverty measurement has highlighted possible areas of improvements. Where we currently have both we get 72% of households exactly right and 90% of people in the right dwelling.</a:t>
            </a:r>
          </a:p>
          <a:p>
            <a:r>
              <a:rPr lang="en-NZ"/>
              <a:t>There are some variables that are high quality but have some coverage limitations. </a:t>
            </a:r>
            <a:r>
              <a:rPr lang="en-NZ" err="1"/>
              <a:t>Maori</a:t>
            </a:r>
            <a:r>
              <a:rPr lang="en-NZ"/>
              <a:t> Descent can be improved in this way.</a:t>
            </a:r>
          </a:p>
          <a:p>
            <a:r>
              <a:rPr lang="en-NZ"/>
              <a:t>Census is useful for creating sample frames – even with existing response rates a usable frame for disability can be created. Ethnic populations could be adequately targeted from existing  administrative data.</a:t>
            </a:r>
          </a:p>
        </p:txBody>
      </p:sp>
    </p:spTree>
    <p:extLst>
      <p:ext uri="{BB962C8B-B14F-4D97-AF65-F5344CB8AC3E}">
        <p14:creationId xmlns:p14="http://schemas.microsoft.com/office/powerpoint/2010/main" val="1460683665"/>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DDF16B7E-4BDB-7586-A882-A03429EB344F}"/>
              </a:ext>
            </a:extLst>
          </p:cNvPr>
          <p:cNvSpPr/>
          <p:nvPr/>
        </p:nvSpPr>
        <p:spPr>
          <a:xfrm flipV="1">
            <a:off x="1645920" y="5084060"/>
            <a:ext cx="8302752" cy="1005839"/>
          </a:xfrm>
          <a:prstGeom prst="triangle">
            <a:avLst>
              <a:gd name="adj"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78249393-65E5-AED9-4480-BC6AB5CCC23E}"/>
              </a:ext>
            </a:extLst>
          </p:cNvPr>
          <p:cNvSpPr txBox="1">
            <a:spLocks/>
          </p:cNvSpPr>
          <p:nvPr/>
        </p:nvSpPr>
        <p:spPr>
          <a:xfrm>
            <a:off x="341523" y="477359"/>
            <a:ext cx="9334500" cy="93980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NZ"/>
              <a:t>There is certainly work to do on some important variables</a:t>
            </a:r>
          </a:p>
        </p:txBody>
      </p:sp>
      <p:sp>
        <p:nvSpPr>
          <p:cNvPr id="3" name="TextBox 2">
            <a:extLst>
              <a:ext uri="{FF2B5EF4-FFF2-40B4-BE49-F238E27FC236}">
                <a16:creationId xmlns:a16="http://schemas.microsoft.com/office/drawing/2014/main" id="{FB300482-B518-DEC6-5D89-8D044BA36F92}"/>
              </a:ext>
            </a:extLst>
          </p:cNvPr>
          <p:cNvSpPr txBox="1"/>
          <p:nvPr/>
        </p:nvSpPr>
        <p:spPr>
          <a:xfrm>
            <a:off x="735323" y="1312891"/>
            <a:ext cx="10123946" cy="2585323"/>
          </a:xfrm>
          <a:prstGeom prst="rect">
            <a:avLst/>
          </a:prstGeom>
          <a:noFill/>
        </p:spPr>
        <p:txBody>
          <a:bodyPr wrap="square">
            <a:spAutoFit/>
          </a:bodyPr>
          <a:lstStyle/>
          <a:p>
            <a:pPr marL="285750" indent="-285750">
              <a:buFont typeface="Arial" panose="020B0604020202020204" pitchFamily="34" charset="0"/>
              <a:buChar char="•"/>
            </a:pPr>
            <a:endParaRPr lang="en-NZ"/>
          </a:p>
          <a:p>
            <a:pPr marL="285750" indent="-285750">
              <a:buFont typeface="Arial" panose="020B0604020202020204" pitchFamily="34" charset="0"/>
              <a:buChar char="•"/>
            </a:pPr>
            <a:r>
              <a:rPr lang="en-NZ"/>
              <a:t>There are known systematic problems with ethnicity in admin data.</a:t>
            </a:r>
          </a:p>
          <a:p>
            <a:pPr marL="285750" indent="-285750">
              <a:buFont typeface="Arial" panose="020B0604020202020204" pitchFamily="34" charset="0"/>
              <a:buChar char="•"/>
            </a:pPr>
            <a:r>
              <a:rPr lang="en-NZ"/>
              <a:t>The APC partially mitigates these problems by combining different admin sources.</a:t>
            </a:r>
          </a:p>
          <a:p>
            <a:pPr marL="285750" indent="-285750">
              <a:buFont typeface="Arial" panose="020B0604020202020204" pitchFamily="34" charset="0"/>
              <a:buChar char="•"/>
            </a:pPr>
            <a:r>
              <a:rPr lang="en-NZ"/>
              <a:t>Admin data-only already provides </a:t>
            </a:r>
            <a:r>
              <a:rPr lang="en-NZ" b="1"/>
              <a:t>overall </a:t>
            </a:r>
            <a:r>
              <a:rPr lang="en-NZ"/>
              <a:t>decent counts for ethnicity even include a large part of Level 4. There are problems with some specific ethnicities (</a:t>
            </a:r>
            <a:r>
              <a:rPr lang="en-NZ" err="1"/>
              <a:t>eg</a:t>
            </a:r>
            <a:r>
              <a:rPr lang="en-NZ"/>
              <a:t> Fijian), and </a:t>
            </a:r>
            <a:r>
              <a:rPr lang="en-NZ" err="1"/>
              <a:t>nfd</a:t>
            </a:r>
            <a:r>
              <a:rPr lang="en-NZ"/>
              <a:t> and other categories.</a:t>
            </a:r>
          </a:p>
          <a:p>
            <a:pPr marL="285750" indent="-285750">
              <a:buFont typeface="Arial" panose="020B0604020202020204" pitchFamily="34" charset="0"/>
              <a:buChar char="•"/>
            </a:pPr>
            <a:r>
              <a:rPr lang="en-NZ"/>
              <a:t>An admin-first future census can also rely more on historic census data. Going forward the quality from admin sources will increase, which can counteract the relevance of historic census data decreasing.</a:t>
            </a:r>
          </a:p>
          <a:p>
            <a:pPr marL="285750" indent="-285750">
              <a:buFont typeface="Arial" panose="020B0604020202020204" pitchFamily="34" charset="0"/>
              <a:buChar char="•"/>
            </a:pPr>
            <a:endParaRPr lang="en-NZ" b="1"/>
          </a:p>
        </p:txBody>
      </p:sp>
      <p:sp>
        <p:nvSpPr>
          <p:cNvPr id="5" name="Isosceles Triangle 4">
            <a:extLst>
              <a:ext uri="{FF2B5EF4-FFF2-40B4-BE49-F238E27FC236}">
                <a16:creationId xmlns:a16="http://schemas.microsoft.com/office/drawing/2014/main" id="{9CABA3D0-5949-8695-8C26-AB0745D63DE9}"/>
              </a:ext>
            </a:extLst>
          </p:cNvPr>
          <p:cNvSpPr/>
          <p:nvPr/>
        </p:nvSpPr>
        <p:spPr>
          <a:xfrm>
            <a:off x="1545336" y="5084064"/>
            <a:ext cx="8403336" cy="1005840"/>
          </a:xfrm>
          <a:prstGeom prst="triangle">
            <a:avLst>
              <a:gd name="adj" fmla="val 0"/>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Relevance of historic census data</a:t>
            </a:r>
          </a:p>
        </p:txBody>
      </p:sp>
      <p:sp>
        <p:nvSpPr>
          <p:cNvPr id="9" name="TextBox 8">
            <a:extLst>
              <a:ext uri="{FF2B5EF4-FFF2-40B4-BE49-F238E27FC236}">
                <a16:creationId xmlns:a16="http://schemas.microsoft.com/office/drawing/2014/main" id="{03DDCBDC-962B-E507-B1C1-8CF3CDD6E343}"/>
              </a:ext>
            </a:extLst>
          </p:cNvPr>
          <p:cNvSpPr txBox="1"/>
          <p:nvPr/>
        </p:nvSpPr>
        <p:spPr>
          <a:xfrm>
            <a:off x="7555992" y="5084055"/>
            <a:ext cx="3090672" cy="646331"/>
          </a:xfrm>
          <a:prstGeom prst="rect">
            <a:avLst/>
          </a:prstGeom>
          <a:noFill/>
        </p:spPr>
        <p:txBody>
          <a:bodyPr wrap="square" rtlCol="0">
            <a:spAutoFit/>
          </a:bodyPr>
          <a:lstStyle/>
          <a:p>
            <a:r>
              <a:rPr lang="en-NZ">
                <a:solidFill>
                  <a:schemeClr val="bg1"/>
                </a:solidFill>
              </a:rPr>
              <a:t>Improved admin data collection</a:t>
            </a:r>
          </a:p>
        </p:txBody>
      </p:sp>
      <p:sp>
        <p:nvSpPr>
          <p:cNvPr id="10" name="Rectangle 9">
            <a:extLst>
              <a:ext uri="{FF2B5EF4-FFF2-40B4-BE49-F238E27FC236}">
                <a16:creationId xmlns:a16="http://schemas.microsoft.com/office/drawing/2014/main" id="{392EDA09-2807-720B-3F40-292C2CFF56E3}"/>
              </a:ext>
            </a:extLst>
          </p:cNvPr>
          <p:cNvSpPr/>
          <p:nvPr/>
        </p:nvSpPr>
        <p:spPr>
          <a:xfrm>
            <a:off x="1545336" y="3821161"/>
            <a:ext cx="8403335" cy="1262889"/>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Exiting admin only quality</a:t>
            </a:r>
          </a:p>
        </p:txBody>
      </p:sp>
      <p:cxnSp>
        <p:nvCxnSpPr>
          <p:cNvPr id="12" name="Straight Arrow Connector 11">
            <a:extLst>
              <a:ext uri="{FF2B5EF4-FFF2-40B4-BE49-F238E27FC236}">
                <a16:creationId xmlns:a16="http://schemas.microsoft.com/office/drawing/2014/main" id="{072450FD-6C59-12D8-B8A1-A752869C4086}"/>
              </a:ext>
            </a:extLst>
          </p:cNvPr>
          <p:cNvCxnSpPr>
            <a:cxnSpLocks/>
          </p:cNvCxnSpPr>
          <p:nvPr/>
        </p:nvCxnSpPr>
        <p:spPr>
          <a:xfrm flipV="1">
            <a:off x="1342383" y="3729721"/>
            <a:ext cx="0" cy="2433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2FFB6C0-C2B6-2A27-480C-5D991A2865E1}"/>
              </a:ext>
            </a:extLst>
          </p:cNvPr>
          <p:cNvCxnSpPr>
            <a:cxnSpLocks/>
          </p:cNvCxnSpPr>
          <p:nvPr/>
        </p:nvCxnSpPr>
        <p:spPr>
          <a:xfrm>
            <a:off x="1415796" y="6254496"/>
            <a:ext cx="8763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2E7F0A8-5A8D-A8F1-06C1-17488575DE79}"/>
              </a:ext>
            </a:extLst>
          </p:cNvPr>
          <p:cNvSpPr txBox="1"/>
          <p:nvPr/>
        </p:nvSpPr>
        <p:spPr>
          <a:xfrm>
            <a:off x="5412616" y="6311155"/>
            <a:ext cx="668773" cy="369332"/>
          </a:xfrm>
          <a:prstGeom prst="rect">
            <a:avLst/>
          </a:prstGeom>
          <a:noFill/>
        </p:spPr>
        <p:txBody>
          <a:bodyPr wrap="none" rtlCol="0">
            <a:spAutoFit/>
          </a:bodyPr>
          <a:lstStyle/>
          <a:p>
            <a:r>
              <a:rPr lang="en-NZ"/>
              <a:t>Time</a:t>
            </a:r>
          </a:p>
        </p:txBody>
      </p:sp>
      <p:sp>
        <p:nvSpPr>
          <p:cNvPr id="17" name="TextBox 16">
            <a:extLst>
              <a:ext uri="{FF2B5EF4-FFF2-40B4-BE49-F238E27FC236}">
                <a16:creationId xmlns:a16="http://schemas.microsoft.com/office/drawing/2014/main" id="{9C390FDB-A5E0-9FE6-1BC1-DD017FEDF3A2}"/>
              </a:ext>
            </a:extLst>
          </p:cNvPr>
          <p:cNvSpPr txBox="1"/>
          <p:nvPr/>
        </p:nvSpPr>
        <p:spPr>
          <a:xfrm rot="16200000">
            <a:off x="671010" y="4899383"/>
            <a:ext cx="881973" cy="369332"/>
          </a:xfrm>
          <a:prstGeom prst="rect">
            <a:avLst/>
          </a:prstGeom>
          <a:noFill/>
        </p:spPr>
        <p:txBody>
          <a:bodyPr wrap="none" rtlCol="0">
            <a:spAutoFit/>
          </a:bodyPr>
          <a:lstStyle/>
          <a:p>
            <a:r>
              <a:rPr lang="en-NZ"/>
              <a:t>Quality</a:t>
            </a:r>
          </a:p>
        </p:txBody>
      </p:sp>
    </p:spTree>
    <p:extLst>
      <p:ext uri="{BB962C8B-B14F-4D97-AF65-F5344CB8AC3E}">
        <p14:creationId xmlns:p14="http://schemas.microsoft.com/office/powerpoint/2010/main" val="2151488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8A0FE-4599-3B23-4F45-28EE0E6A7284}"/>
              </a:ext>
            </a:extLst>
          </p:cNvPr>
          <p:cNvSpPr>
            <a:spLocks noGrp="1"/>
          </p:cNvSpPr>
          <p:nvPr>
            <p:ph type="title"/>
          </p:nvPr>
        </p:nvSpPr>
        <p:spPr/>
        <p:txBody>
          <a:bodyPr>
            <a:normAutofit/>
          </a:bodyPr>
          <a:lstStyle/>
          <a:p>
            <a:r>
              <a:rPr lang="en-NZ"/>
              <a:t>We have done extensive work to understand the characteristics of admin data.</a:t>
            </a:r>
          </a:p>
        </p:txBody>
      </p:sp>
      <p:sp>
        <p:nvSpPr>
          <p:cNvPr id="4" name="AutoShape 2">
            <a:extLst>
              <a:ext uri="{FF2B5EF4-FFF2-40B4-BE49-F238E27FC236}">
                <a16:creationId xmlns:a16="http://schemas.microsoft.com/office/drawing/2014/main" id="{B1DA50E0-EDBF-6E84-4823-91F3ADBAFB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 name="TextBox 5">
            <a:extLst>
              <a:ext uri="{FF2B5EF4-FFF2-40B4-BE49-F238E27FC236}">
                <a16:creationId xmlns:a16="http://schemas.microsoft.com/office/drawing/2014/main" id="{E3258C04-1C71-97E8-69FC-34E7821CDCF1}"/>
              </a:ext>
            </a:extLst>
          </p:cNvPr>
          <p:cNvSpPr txBox="1"/>
          <p:nvPr/>
        </p:nvSpPr>
        <p:spPr>
          <a:xfrm>
            <a:off x="424962" y="1362635"/>
            <a:ext cx="5329794" cy="5693866"/>
          </a:xfrm>
          <a:prstGeom prst="rect">
            <a:avLst/>
          </a:prstGeom>
          <a:noFill/>
        </p:spPr>
        <p:txBody>
          <a:bodyPr wrap="square" rtlCol="0">
            <a:spAutoFit/>
          </a:bodyPr>
          <a:lstStyle/>
          <a:p>
            <a:r>
              <a:rPr lang="en-NZ"/>
              <a:t>Our methodologies to transform admin data for statistical purposes and the available admin data has been analysed, documented, and communicated for more than a decade. For our transformation we can build on experience from:</a:t>
            </a:r>
          </a:p>
          <a:p>
            <a:endParaRPr lang="en-NZ"/>
          </a:p>
          <a:p>
            <a:pPr marL="285750" indent="-285750">
              <a:spcBef>
                <a:spcPts val="600"/>
              </a:spcBef>
              <a:buFont typeface="Arial" panose="020B0604020202020204" pitchFamily="34" charset="0"/>
              <a:buChar char="•"/>
            </a:pPr>
            <a:r>
              <a:rPr lang="en-NZ"/>
              <a:t>2018 Census combined model (ad-hoc)</a:t>
            </a:r>
          </a:p>
          <a:p>
            <a:pPr marL="285750" indent="-285750">
              <a:spcBef>
                <a:spcPts val="600"/>
              </a:spcBef>
              <a:buFont typeface="Arial" panose="020B0604020202020204" pitchFamily="34" charset="0"/>
              <a:buChar char="•"/>
            </a:pPr>
            <a:r>
              <a:rPr lang="en-NZ"/>
              <a:t>2023 Census combined model (by design)</a:t>
            </a:r>
          </a:p>
          <a:p>
            <a:pPr marL="285750" indent="-285750">
              <a:spcBef>
                <a:spcPts val="600"/>
              </a:spcBef>
              <a:buFont typeface="Arial" panose="020B0604020202020204" pitchFamily="34" charset="0"/>
              <a:buChar char="•"/>
            </a:pPr>
            <a:r>
              <a:rPr lang="en-NZ"/>
              <a:t>IDI research</a:t>
            </a:r>
          </a:p>
          <a:p>
            <a:pPr marL="285750" indent="-285750">
              <a:spcBef>
                <a:spcPts val="600"/>
              </a:spcBef>
              <a:buFont typeface="Arial" panose="020B0604020202020204" pitchFamily="34" charset="0"/>
              <a:buChar char="•"/>
            </a:pPr>
            <a:r>
              <a:rPr lang="en-NZ"/>
              <a:t>The experimental Admin Population Census (APC), the data of which has already been used in:</a:t>
            </a:r>
          </a:p>
          <a:p>
            <a:pPr marL="742950" lvl="1" indent="-285750">
              <a:spcBef>
                <a:spcPts val="600"/>
              </a:spcBef>
              <a:buFont typeface="Arial" panose="020B0604020202020204" pitchFamily="34" charset="0"/>
              <a:buChar char="•"/>
            </a:pPr>
            <a:r>
              <a:rPr lang="en-NZ"/>
              <a:t>MoH reporting</a:t>
            </a:r>
          </a:p>
          <a:p>
            <a:pPr marL="742950" lvl="1" indent="-285750">
              <a:spcBef>
                <a:spcPts val="600"/>
              </a:spcBef>
              <a:buFont typeface="Arial" panose="020B0604020202020204" pitchFamily="34" charset="0"/>
              <a:buChar char="•"/>
            </a:pPr>
            <a:r>
              <a:rPr lang="en-NZ"/>
              <a:t>SWA small area explorer tool</a:t>
            </a:r>
          </a:p>
          <a:p>
            <a:pPr marL="742950" lvl="1" indent="-285750">
              <a:spcBef>
                <a:spcPts val="600"/>
              </a:spcBef>
              <a:buFont typeface="Arial" panose="020B0604020202020204" pitchFamily="34" charset="0"/>
              <a:buChar char="•"/>
            </a:pPr>
            <a:r>
              <a:rPr lang="en-NZ"/>
              <a:t>MEC Cyclone Gabrielle response</a:t>
            </a:r>
          </a:p>
          <a:p>
            <a:pPr marL="742950" lvl="1" indent="-285750">
              <a:spcBef>
                <a:spcPts val="600"/>
              </a:spcBef>
              <a:buFont typeface="Arial" panose="020B0604020202020204" pitchFamily="34" charset="0"/>
              <a:buChar char="•"/>
            </a:pPr>
            <a:r>
              <a:rPr lang="en-NZ"/>
              <a:t>…</a:t>
            </a:r>
          </a:p>
          <a:p>
            <a:pPr marL="285750" indent="-285750">
              <a:buFont typeface="Arial" panose="020B0604020202020204" pitchFamily="34" charset="0"/>
              <a:buChar char="•"/>
            </a:pPr>
            <a:endParaRPr lang="en-NZ"/>
          </a:p>
          <a:p>
            <a:pPr marL="285750" indent="-285750">
              <a:buFont typeface="Arial" panose="020B0604020202020204" pitchFamily="34" charset="0"/>
              <a:buChar char="•"/>
            </a:pPr>
            <a:endParaRPr lang="en-NZ"/>
          </a:p>
          <a:p>
            <a:pPr marL="285750" indent="-285750">
              <a:buFont typeface="Arial" panose="020B0604020202020204" pitchFamily="34" charset="0"/>
              <a:buChar char="•"/>
            </a:pPr>
            <a:endParaRPr lang="en-NZ"/>
          </a:p>
        </p:txBody>
      </p:sp>
      <p:sp>
        <p:nvSpPr>
          <p:cNvPr id="5" name="TextBox 4">
            <a:extLst>
              <a:ext uri="{FF2B5EF4-FFF2-40B4-BE49-F238E27FC236}">
                <a16:creationId xmlns:a16="http://schemas.microsoft.com/office/drawing/2014/main" id="{CD45C25D-E169-F23B-8E5D-6C4B60096FF3}"/>
              </a:ext>
            </a:extLst>
          </p:cNvPr>
          <p:cNvSpPr txBox="1"/>
          <p:nvPr/>
        </p:nvSpPr>
        <p:spPr>
          <a:xfrm>
            <a:off x="6437243" y="1394524"/>
            <a:ext cx="5497037" cy="2585323"/>
          </a:xfrm>
          <a:prstGeom prst="rect">
            <a:avLst/>
          </a:prstGeom>
          <a:noFill/>
        </p:spPr>
        <p:txBody>
          <a:bodyPr wrap="square" rtlCol="0">
            <a:spAutoFit/>
          </a:bodyPr>
          <a:lstStyle/>
          <a:p>
            <a:r>
              <a:rPr lang="en-NZ"/>
              <a:t>The IDI </a:t>
            </a:r>
            <a:r>
              <a:rPr lang="en-GB"/>
              <a:t>has been about 30 years in the making. </a:t>
            </a:r>
            <a:r>
              <a:rPr lang="en-NZ"/>
              <a:t>Probabilistic linking is mature and robust.</a:t>
            </a:r>
            <a:r>
              <a:rPr lang="en-GB"/>
              <a:t> </a:t>
            </a:r>
            <a:r>
              <a:rPr lang="en-NZ"/>
              <a:t>IDI includes data from government agencies covering a wide range of aspects of life:</a:t>
            </a:r>
          </a:p>
          <a:p>
            <a:endParaRPr lang="en-NZ"/>
          </a:p>
          <a:p>
            <a:endParaRPr lang="en-NZ"/>
          </a:p>
          <a:p>
            <a:pPr marL="285750" indent="-285750">
              <a:buFont typeface="Arial" panose="020B0604020202020204" pitchFamily="34" charset="0"/>
              <a:buChar char="•"/>
            </a:pPr>
            <a:endParaRPr lang="en-NZ"/>
          </a:p>
          <a:p>
            <a:pPr marL="285750" indent="-285750">
              <a:buFont typeface="Arial" panose="020B0604020202020204" pitchFamily="34" charset="0"/>
              <a:buChar char="•"/>
            </a:pPr>
            <a:endParaRPr lang="en-NZ"/>
          </a:p>
          <a:p>
            <a:pPr marL="285750" indent="-285750">
              <a:buFont typeface="Arial" panose="020B0604020202020204" pitchFamily="34" charset="0"/>
              <a:buChar char="•"/>
            </a:pPr>
            <a:endParaRPr lang="en-NZ"/>
          </a:p>
        </p:txBody>
      </p:sp>
      <p:sp>
        <p:nvSpPr>
          <p:cNvPr id="10" name="TextBox 9">
            <a:extLst>
              <a:ext uri="{FF2B5EF4-FFF2-40B4-BE49-F238E27FC236}">
                <a16:creationId xmlns:a16="http://schemas.microsoft.com/office/drawing/2014/main" id="{595CA9D4-574B-9B1C-85FC-B2693892C51E}"/>
              </a:ext>
            </a:extLst>
          </p:cNvPr>
          <p:cNvSpPr txBox="1"/>
          <p:nvPr/>
        </p:nvSpPr>
        <p:spPr>
          <a:xfrm>
            <a:off x="6669095" y="2655767"/>
            <a:ext cx="4800662" cy="2585323"/>
          </a:xfrm>
          <a:prstGeom prst="rect">
            <a:avLst/>
          </a:prstGeom>
          <a:noFill/>
        </p:spPr>
        <p:txBody>
          <a:bodyPr wrap="square" numCol="2">
            <a:spAutoFit/>
          </a:bodyPr>
          <a:lstStyle/>
          <a:p>
            <a:pPr marL="285750" indent="-285750">
              <a:spcBef>
                <a:spcPts val="600"/>
              </a:spcBef>
              <a:buFont typeface="Arial" panose="020B0604020202020204" pitchFamily="34" charset="0"/>
              <a:buChar char="•"/>
            </a:pPr>
            <a:r>
              <a:rPr lang="en-NZ"/>
              <a:t>Stats NZ</a:t>
            </a:r>
          </a:p>
          <a:p>
            <a:pPr marL="285750" indent="-285750">
              <a:spcBef>
                <a:spcPts val="600"/>
              </a:spcBef>
              <a:buFont typeface="Arial" panose="020B0604020202020204" pitchFamily="34" charset="0"/>
              <a:buChar char="•"/>
            </a:pPr>
            <a:r>
              <a:rPr lang="en-NZ"/>
              <a:t>DIA</a:t>
            </a:r>
          </a:p>
          <a:p>
            <a:pPr marL="285750" indent="-285750">
              <a:spcBef>
                <a:spcPts val="600"/>
              </a:spcBef>
              <a:buFont typeface="Arial" panose="020B0604020202020204" pitchFamily="34" charset="0"/>
              <a:buChar char="•"/>
            </a:pPr>
            <a:r>
              <a:rPr lang="en-NZ"/>
              <a:t>MoH</a:t>
            </a:r>
          </a:p>
          <a:p>
            <a:pPr marL="285750" indent="-285750">
              <a:spcBef>
                <a:spcPts val="600"/>
              </a:spcBef>
              <a:buFont typeface="Arial" panose="020B0604020202020204" pitchFamily="34" charset="0"/>
              <a:buChar char="•"/>
            </a:pPr>
            <a:r>
              <a:rPr lang="en-NZ" err="1"/>
              <a:t>MoE</a:t>
            </a:r>
            <a:endParaRPr lang="en-NZ"/>
          </a:p>
          <a:p>
            <a:pPr marL="285750" indent="-285750">
              <a:spcBef>
                <a:spcPts val="600"/>
              </a:spcBef>
              <a:buFont typeface="Arial" panose="020B0604020202020204" pitchFamily="34" charset="0"/>
              <a:buChar char="•"/>
            </a:pPr>
            <a:r>
              <a:rPr lang="en-NZ"/>
              <a:t>MSD</a:t>
            </a:r>
          </a:p>
          <a:p>
            <a:pPr marL="285750" indent="-285750">
              <a:spcBef>
                <a:spcPts val="600"/>
              </a:spcBef>
              <a:buFont typeface="Arial" panose="020B0604020202020204" pitchFamily="34" charset="0"/>
              <a:buChar char="•"/>
            </a:pPr>
            <a:r>
              <a:rPr lang="en-NZ"/>
              <a:t>ACC</a:t>
            </a:r>
          </a:p>
          <a:p>
            <a:pPr marL="285750" indent="-285750">
              <a:spcBef>
                <a:spcPts val="600"/>
              </a:spcBef>
              <a:buFont typeface="Arial" panose="020B0604020202020204" pitchFamily="34" charset="0"/>
              <a:buChar char="•"/>
            </a:pPr>
            <a:r>
              <a:rPr lang="en-NZ"/>
              <a:t>IR</a:t>
            </a:r>
          </a:p>
          <a:p>
            <a:pPr marL="285750" indent="-285750">
              <a:spcBef>
                <a:spcPts val="600"/>
              </a:spcBef>
              <a:buFont typeface="Arial" panose="020B0604020202020204" pitchFamily="34" charset="0"/>
              <a:buChar char="•"/>
            </a:pPr>
            <a:r>
              <a:rPr lang="en-NZ"/>
              <a:t>WFF</a:t>
            </a:r>
          </a:p>
          <a:p>
            <a:pPr marL="285750" indent="-285750">
              <a:spcBef>
                <a:spcPts val="600"/>
              </a:spcBef>
              <a:buFont typeface="Arial" panose="020B0604020202020204" pitchFamily="34" charset="0"/>
              <a:buChar char="•"/>
            </a:pPr>
            <a:r>
              <a:rPr lang="en-NZ"/>
              <a:t>MBIE</a:t>
            </a:r>
          </a:p>
          <a:p>
            <a:pPr marL="285750" indent="-285750">
              <a:spcBef>
                <a:spcPts val="600"/>
              </a:spcBef>
              <a:buFont typeface="Arial" panose="020B0604020202020204" pitchFamily="34" charset="0"/>
              <a:buChar char="•"/>
            </a:pPr>
            <a:r>
              <a:rPr lang="en-NZ"/>
              <a:t>HNZ/KO</a:t>
            </a:r>
          </a:p>
          <a:p>
            <a:pPr marL="285750" indent="-285750">
              <a:spcBef>
                <a:spcPts val="600"/>
              </a:spcBef>
              <a:buFont typeface="Arial" panose="020B0604020202020204" pitchFamily="34" charset="0"/>
              <a:buChar char="•"/>
            </a:pPr>
            <a:r>
              <a:rPr lang="en-NZ"/>
              <a:t>NZTA</a:t>
            </a:r>
          </a:p>
          <a:p>
            <a:pPr marL="285750" indent="-285750">
              <a:spcBef>
                <a:spcPts val="600"/>
              </a:spcBef>
              <a:buFont typeface="Arial" panose="020B0604020202020204" pitchFamily="34" charset="0"/>
              <a:buChar char="•"/>
            </a:pPr>
            <a:r>
              <a:rPr lang="en-NZ"/>
              <a:t>(</a:t>
            </a:r>
            <a:r>
              <a:rPr lang="en-NZ" err="1"/>
              <a:t>MoJ</a:t>
            </a:r>
            <a:r>
              <a:rPr lang="en-NZ"/>
              <a:t>/Corrections)</a:t>
            </a:r>
          </a:p>
          <a:p>
            <a:pPr marL="285750" indent="-285750">
              <a:spcBef>
                <a:spcPts val="600"/>
              </a:spcBef>
              <a:buFont typeface="Arial" panose="020B0604020202020204" pitchFamily="34" charset="0"/>
              <a:buChar char="•"/>
            </a:pPr>
            <a:r>
              <a:rPr lang="en-NZ"/>
              <a:t>…</a:t>
            </a:r>
          </a:p>
        </p:txBody>
      </p:sp>
      <p:sp>
        <p:nvSpPr>
          <p:cNvPr id="3" name="TextBox 2">
            <a:extLst>
              <a:ext uri="{FF2B5EF4-FFF2-40B4-BE49-F238E27FC236}">
                <a16:creationId xmlns:a16="http://schemas.microsoft.com/office/drawing/2014/main" id="{72F8ED83-EE90-59D5-B7B8-0F9003D1AC63}"/>
              </a:ext>
            </a:extLst>
          </p:cNvPr>
          <p:cNvSpPr txBox="1"/>
          <p:nvPr/>
        </p:nvSpPr>
        <p:spPr>
          <a:xfrm>
            <a:off x="6437244" y="5324237"/>
            <a:ext cx="5497037" cy="2585323"/>
          </a:xfrm>
          <a:prstGeom prst="rect">
            <a:avLst/>
          </a:prstGeom>
          <a:noFill/>
        </p:spPr>
        <p:txBody>
          <a:bodyPr wrap="square" rtlCol="0">
            <a:spAutoFit/>
          </a:bodyPr>
          <a:lstStyle/>
          <a:p>
            <a:r>
              <a:rPr lang="en-NZ"/>
              <a:t>Government data is well maintained, curated. The purpose of collection might not align with statistical purposes, and taking the primary purpose into account the data may need transforming.</a:t>
            </a:r>
          </a:p>
          <a:p>
            <a:endParaRPr lang="en-NZ"/>
          </a:p>
          <a:p>
            <a:endParaRPr lang="en-NZ"/>
          </a:p>
          <a:p>
            <a:pPr marL="285750" indent="-285750">
              <a:buFont typeface="Arial" panose="020B0604020202020204" pitchFamily="34" charset="0"/>
              <a:buChar char="•"/>
            </a:pPr>
            <a:endParaRPr lang="en-NZ"/>
          </a:p>
          <a:p>
            <a:pPr marL="285750" indent="-285750">
              <a:buFont typeface="Arial" panose="020B0604020202020204" pitchFamily="34" charset="0"/>
              <a:buChar char="•"/>
            </a:pPr>
            <a:endParaRPr lang="en-NZ"/>
          </a:p>
          <a:p>
            <a:pPr marL="285750" indent="-285750">
              <a:buFont typeface="Arial" panose="020B0604020202020204" pitchFamily="34" charset="0"/>
              <a:buChar char="•"/>
            </a:pPr>
            <a:endParaRPr lang="en-NZ"/>
          </a:p>
        </p:txBody>
      </p:sp>
    </p:spTree>
    <p:extLst>
      <p:ext uri="{BB962C8B-B14F-4D97-AF65-F5344CB8AC3E}">
        <p14:creationId xmlns:p14="http://schemas.microsoft.com/office/powerpoint/2010/main" val="412457111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788DF-D4CD-74DE-470A-6BF055AD7CC3}"/>
              </a:ext>
            </a:extLst>
          </p:cNvPr>
          <p:cNvSpPr>
            <a:spLocks noGrp="1"/>
          </p:cNvSpPr>
          <p:nvPr>
            <p:ph type="title"/>
          </p:nvPr>
        </p:nvSpPr>
        <p:spPr>
          <a:xfrm>
            <a:off x="424962" y="422216"/>
            <a:ext cx="9334500" cy="1098610"/>
          </a:xfrm>
        </p:spPr>
        <p:txBody>
          <a:bodyPr/>
          <a:lstStyle/>
          <a:p>
            <a:r>
              <a:rPr lang="en-NZ"/>
              <a:t>Our Measurement Approach Leaves some unmet information needs</a:t>
            </a:r>
          </a:p>
        </p:txBody>
      </p:sp>
      <p:sp>
        <p:nvSpPr>
          <p:cNvPr id="3" name="Content Placeholder 2">
            <a:extLst>
              <a:ext uri="{FF2B5EF4-FFF2-40B4-BE49-F238E27FC236}">
                <a16:creationId xmlns:a16="http://schemas.microsoft.com/office/drawing/2014/main" id="{7350784A-BCFE-F371-6FA0-DD0273E90959}"/>
              </a:ext>
            </a:extLst>
          </p:cNvPr>
          <p:cNvSpPr>
            <a:spLocks noGrp="1"/>
          </p:cNvSpPr>
          <p:nvPr>
            <p:ph idx="1"/>
          </p:nvPr>
        </p:nvSpPr>
        <p:spPr>
          <a:xfrm>
            <a:off x="838200" y="1566863"/>
            <a:ext cx="10677525" cy="4556710"/>
          </a:xfrm>
        </p:spPr>
        <p:txBody>
          <a:bodyPr vert="horz" lIns="91440" tIns="45720" rIns="91440" bIns="45720" rtlCol="0" anchor="t">
            <a:normAutofit lnSpcReduction="10000"/>
          </a:bodyPr>
          <a:lstStyle/>
          <a:p>
            <a:pPr marL="0" indent="0">
              <a:buNone/>
            </a:pPr>
            <a:r>
              <a:rPr lang="en-NZ"/>
              <a:t>Stats NZ provides population counts, descriptive statistics on key topics such as labour market and income distribution, and  “thin profiles” from the census. We do less well on:</a:t>
            </a:r>
          </a:p>
          <a:p>
            <a:r>
              <a:rPr lang="en-NZ"/>
              <a:t>Profiles of key interest communities (e.g. disabled, Māori). Reliant on post-</a:t>
            </a:r>
            <a:r>
              <a:rPr lang="en-NZ" err="1"/>
              <a:t>censal</a:t>
            </a:r>
            <a:r>
              <a:rPr lang="en-NZ"/>
              <a:t> surveys, which are high-value to communities but infrequent.</a:t>
            </a:r>
            <a:endParaRPr lang="en-NZ">
              <a:ea typeface="Source Sans Pro"/>
            </a:endParaRPr>
          </a:p>
          <a:p>
            <a:r>
              <a:rPr lang="en-NZ"/>
              <a:t>Longitudinal information about causes and effects, movement between states (e.g. persistent child poverty). </a:t>
            </a:r>
            <a:endParaRPr lang="en-NZ">
              <a:ea typeface="Source Sans Pro"/>
            </a:endParaRPr>
          </a:p>
          <a:p>
            <a:r>
              <a:rPr lang="en-NZ"/>
              <a:t>Slow to respond to emerging policy topics such as social cohesion and mental health of young people.</a:t>
            </a:r>
            <a:endParaRPr lang="en-NZ">
              <a:ea typeface="Source Sans Pro"/>
            </a:endParaRPr>
          </a:p>
          <a:p>
            <a:r>
              <a:rPr lang="en-NZ"/>
              <a:t>Adequately covering some of the topics that have limited Census questions. Census has been used as a social survey and is over-burdened with demand for questions. </a:t>
            </a:r>
            <a:endParaRPr lang="en-NZ">
              <a:ea typeface="Source Sans Pro"/>
            </a:endParaRPr>
          </a:p>
          <a:p>
            <a:r>
              <a:rPr lang="en-NZ"/>
              <a:t>When the world is changing rapidly, five-yearly updates from the Census may not be frequent enough. With immigration being a more significant driver of population change our historically weak capacity to monitor regional populations has come under challenge.</a:t>
            </a:r>
            <a:endParaRPr lang="en-NZ">
              <a:ea typeface="Source Sans Pro"/>
            </a:endParaRPr>
          </a:p>
        </p:txBody>
      </p:sp>
    </p:spTree>
    <p:extLst>
      <p:ext uri="{BB962C8B-B14F-4D97-AF65-F5344CB8AC3E}">
        <p14:creationId xmlns:p14="http://schemas.microsoft.com/office/powerpoint/2010/main" val="3191096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3A07BF-3163-4362-89D2-24E898C906AA}"/>
              </a:ext>
            </a:extLst>
          </p:cNvPr>
          <p:cNvSpPr>
            <a:spLocks noGrp="1"/>
          </p:cNvSpPr>
          <p:nvPr>
            <p:ph type="title"/>
          </p:nvPr>
        </p:nvSpPr>
        <p:spPr/>
        <p:txBody>
          <a:bodyPr/>
          <a:lstStyle/>
          <a:p>
            <a:r>
              <a:rPr lang="en-NZ"/>
              <a:t>Census concepts not well covered in admin data</a:t>
            </a:r>
            <a:endParaRPr lang="en-AU"/>
          </a:p>
        </p:txBody>
      </p:sp>
      <p:sp>
        <p:nvSpPr>
          <p:cNvPr id="3" name="Text Placeholder 2">
            <a:extLst>
              <a:ext uri="{FF2B5EF4-FFF2-40B4-BE49-F238E27FC236}">
                <a16:creationId xmlns:a16="http://schemas.microsoft.com/office/drawing/2014/main" id="{0DAA1196-8F17-4485-904C-6A762053DD73}"/>
              </a:ext>
            </a:extLst>
          </p:cNvPr>
          <p:cNvSpPr txBox="1">
            <a:spLocks/>
          </p:cNvSpPr>
          <p:nvPr/>
        </p:nvSpPr>
        <p:spPr>
          <a:xfrm>
            <a:off x="880560" y="1288050"/>
            <a:ext cx="7464187" cy="4290466"/>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NZ" sz="1800"/>
              <a:t>Ethnicity – APC performs well for level 2-3 but improvements required</a:t>
            </a:r>
          </a:p>
          <a:p>
            <a:pPr>
              <a:lnSpc>
                <a:spcPct val="150000"/>
              </a:lnSpc>
              <a:spcBef>
                <a:spcPts val="0"/>
              </a:spcBef>
            </a:pPr>
            <a:r>
              <a:rPr lang="en-NZ" sz="1800"/>
              <a:t>Activity limitations (disability) information that is not captured by the health system</a:t>
            </a:r>
          </a:p>
          <a:p>
            <a:pPr>
              <a:lnSpc>
                <a:spcPct val="150000"/>
              </a:lnSpc>
              <a:spcBef>
                <a:spcPts val="0"/>
              </a:spcBef>
            </a:pPr>
            <a:r>
              <a:rPr lang="en-NZ" sz="1800"/>
              <a:t>Gender and sexual orientation</a:t>
            </a:r>
          </a:p>
          <a:p>
            <a:pPr>
              <a:lnSpc>
                <a:spcPct val="150000"/>
              </a:lnSpc>
              <a:spcBef>
                <a:spcPts val="0"/>
              </a:spcBef>
            </a:pPr>
            <a:r>
              <a:rPr lang="en-NZ" sz="1800"/>
              <a:t>Languages spoken</a:t>
            </a:r>
          </a:p>
          <a:p>
            <a:pPr>
              <a:lnSpc>
                <a:spcPct val="150000"/>
              </a:lnSpc>
              <a:spcBef>
                <a:spcPts val="0"/>
              </a:spcBef>
            </a:pPr>
            <a:r>
              <a:rPr lang="en-NZ" sz="1800"/>
              <a:t>Religious affiliation</a:t>
            </a:r>
          </a:p>
          <a:p>
            <a:pPr>
              <a:lnSpc>
                <a:spcPct val="150000"/>
              </a:lnSpc>
              <a:spcBef>
                <a:spcPts val="0"/>
              </a:spcBef>
            </a:pPr>
            <a:r>
              <a:rPr lang="en-NZ" sz="1800"/>
              <a:t>Some work and labour force information ( ‘unemployed/not in the labour force’, occupation, and unpaid work)</a:t>
            </a:r>
          </a:p>
          <a:p>
            <a:pPr>
              <a:lnSpc>
                <a:spcPct val="150000"/>
              </a:lnSpc>
              <a:spcBef>
                <a:spcPts val="0"/>
              </a:spcBef>
            </a:pPr>
            <a:r>
              <a:rPr lang="en-NZ" sz="1800"/>
              <a:t>Iwi affiliation</a:t>
            </a:r>
          </a:p>
          <a:p>
            <a:pPr>
              <a:lnSpc>
                <a:spcPct val="150000"/>
              </a:lnSpc>
              <a:spcBef>
                <a:spcPts val="0"/>
              </a:spcBef>
            </a:pPr>
            <a:r>
              <a:rPr lang="en-NZ" sz="1800"/>
              <a:t>Family and household concepts related to dwellings (tenure and crowding)</a:t>
            </a:r>
          </a:p>
          <a:p>
            <a:pPr>
              <a:lnSpc>
                <a:spcPct val="150000"/>
              </a:lnSpc>
              <a:spcBef>
                <a:spcPts val="0"/>
              </a:spcBef>
            </a:pPr>
            <a:r>
              <a:rPr lang="en-NZ" sz="1800"/>
              <a:t>Familial relationships not captured by admin data (de-facto relationships)</a:t>
            </a:r>
          </a:p>
          <a:p>
            <a:pPr>
              <a:lnSpc>
                <a:spcPct val="100000"/>
              </a:lnSpc>
              <a:spcBef>
                <a:spcPts val="0"/>
              </a:spcBef>
            </a:pPr>
            <a:endParaRPr lang="en-NZ" sz="1800"/>
          </a:p>
          <a:p>
            <a:pPr marL="457200" lvl="1" indent="0">
              <a:lnSpc>
                <a:spcPct val="100000"/>
              </a:lnSpc>
              <a:spcBef>
                <a:spcPts val="0"/>
              </a:spcBef>
              <a:buNone/>
            </a:pPr>
            <a:endParaRPr lang="en-NZ" sz="1800"/>
          </a:p>
        </p:txBody>
      </p:sp>
      <p:sp>
        <p:nvSpPr>
          <p:cNvPr id="10" name="Slide Number Placeholder 9">
            <a:extLst>
              <a:ext uri="{FF2B5EF4-FFF2-40B4-BE49-F238E27FC236}">
                <a16:creationId xmlns:a16="http://schemas.microsoft.com/office/drawing/2014/main" id="{A5B936E4-8B3D-4E3F-94F2-9257A835C730}"/>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A21BB1-6A90-4F16-8358-BD87A6523B01}" type="slidenum">
              <a:rPr lang="en-NZ" smtClean="0"/>
              <a:pPr/>
              <a:t>20</a:t>
            </a:fld>
            <a:endParaRPr lang="en-NZ"/>
          </a:p>
        </p:txBody>
      </p:sp>
      <p:sp>
        <p:nvSpPr>
          <p:cNvPr id="9" name="Arrow: Right 8">
            <a:extLst>
              <a:ext uri="{FF2B5EF4-FFF2-40B4-BE49-F238E27FC236}">
                <a16:creationId xmlns:a16="http://schemas.microsoft.com/office/drawing/2014/main" id="{95DF035E-0B6A-D10D-DAA9-4F0FA742BA5A}"/>
              </a:ext>
            </a:extLst>
          </p:cNvPr>
          <p:cNvSpPr/>
          <p:nvPr/>
        </p:nvSpPr>
        <p:spPr>
          <a:xfrm>
            <a:off x="7448329" y="1611132"/>
            <a:ext cx="4972916" cy="2731366"/>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r>
              <a:rPr lang="en-NZ" sz="1600" b="1" i="1">
                <a:solidFill>
                  <a:schemeClr val="tx1"/>
                </a:solidFill>
              </a:rPr>
              <a:t>Some</a:t>
            </a:r>
            <a:r>
              <a:rPr lang="en-NZ" sz="1600" i="1">
                <a:solidFill>
                  <a:schemeClr val="tx1"/>
                </a:solidFill>
              </a:rPr>
              <a:t> strategies to mitigate these limitations:</a:t>
            </a:r>
            <a:endParaRPr lang="en-NZ" sz="1600" i="1">
              <a:solidFill>
                <a:schemeClr val="tx1"/>
              </a:solidFill>
              <a:ea typeface="Source Sans Pro"/>
            </a:endParaRPr>
          </a:p>
          <a:p>
            <a:pPr marL="285750" indent="-285750">
              <a:buFont typeface="Arial" panose="020B0604020202020204" pitchFamily="34" charset="0"/>
              <a:buChar char="•"/>
            </a:pPr>
            <a:r>
              <a:rPr lang="en-NZ" sz="1600" i="1">
                <a:solidFill>
                  <a:schemeClr val="tx1"/>
                </a:solidFill>
              </a:rPr>
              <a:t>Improved agency collections, and new data sources</a:t>
            </a:r>
            <a:endParaRPr lang="en-NZ" sz="1600" i="1">
              <a:solidFill>
                <a:schemeClr val="tx1"/>
              </a:solidFill>
              <a:ea typeface="Source Sans Pro"/>
            </a:endParaRPr>
          </a:p>
          <a:p>
            <a:pPr marL="285750" indent="-285750">
              <a:buFont typeface="Arial" panose="020B0604020202020204" pitchFamily="34" charset="0"/>
              <a:buChar char="•"/>
            </a:pPr>
            <a:r>
              <a:rPr lang="en-NZ" sz="1600" i="1">
                <a:solidFill>
                  <a:schemeClr val="tx1"/>
                </a:solidFill>
              </a:rPr>
              <a:t>Improved methods and statistical mitigations</a:t>
            </a:r>
            <a:endParaRPr lang="en-NZ" sz="1600" i="1">
              <a:solidFill>
                <a:schemeClr val="tx1"/>
              </a:solidFill>
              <a:ea typeface="Source Sans Pro"/>
            </a:endParaRPr>
          </a:p>
          <a:p>
            <a:pPr marL="285750" indent="-285750">
              <a:buFont typeface="Arial" panose="020B0604020202020204" pitchFamily="34" charset="0"/>
              <a:buChar char="•"/>
            </a:pPr>
            <a:r>
              <a:rPr lang="en-NZ" sz="1600" i="1">
                <a:solidFill>
                  <a:schemeClr val="tx1"/>
                </a:solidFill>
              </a:rPr>
              <a:t>Combining APC data with surveys</a:t>
            </a:r>
            <a:endParaRPr lang="en-NZ" sz="1600" i="1">
              <a:solidFill>
                <a:schemeClr val="tx1"/>
              </a:solidFill>
              <a:ea typeface="Source Sans Pro"/>
            </a:endParaRPr>
          </a:p>
        </p:txBody>
      </p:sp>
    </p:spTree>
    <p:extLst>
      <p:ext uri="{BB962C8B-B14F-4D97-AF65-F5344CB8AC3E}">
        <p14:creationId xmlns:p14="http://schemas.microsoft.com/office/powerpoint/2010/main" val="1568135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1235-5629-FF4B-C5D0-B3643C1A4740}"/>
              </a:ext>
            </a:extLst>
          </p:cNvPr>
          <p:cNvSpPr>
            <a:spLocks noGrp="1"/>
          </p:cNvSpPr>
          <p:nvPr>
            <p:ph type="title"/>
          </p:nvPr>
        </p:nvSpPr>
        <p:spPr/>
        <p:txBody>
          <a:bodyPr/>
          <a:lstStyle/>
          <a:p>
            <a:r>
              <a:rPr lang="mi-NZ"/>
              <a:t>Ethnicity</a:t>
            </a:r>
            <a:endParaRPr lang="en-NZ"/>
          </a:p>
        </p:txBody>
      </p:sp>
      <p:pic>
        <p:nvPicPr>
          <p:cNvPr id="3" name="Picture 2" descr="A bar graph showing the proportions of the 15 largest level 3 ethnicity groups for APC in 2018 and 2018 Census. The values plotted in this graph are given in table 2.">
            <a:extLst>
              <a:ext uri="{FF2B5EF4-FFF2-40B4-BE49-F238E27FC236}">
                <a16:creationId xmlns:a16="http://schemas.microsoft.com/office/drawing/2014/main" id="{C4046C57-126E-39C9-0A09-386B28973B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5362" y="1557188"/>
            <a:ext cx="6316493" cy="4216017"/>
          </a:xfrm>
          <a:prstGeom prst="rect">
            <a:avLst/>
          </a:prstGeom>
        </p:spPr>
      </p:pic>
      <p:sp>
        <p:nvSpPr>
          <p:cNvPr id="6" name="TextBox 5">
            <a:extLst>
              <a:ext uri="{FF2B5EF4-FFF2-40B4-BE49-F238E27FC236}">
                <a16:creationId xmlns:a16="http://schemas.microsoft.com/office/drawing/2014/main" id="{5C476D2B-5DB5-56DF-8B96-4412EFC87830}"/>
              </a:ext>
            </a:extLst>
          </p:cNvPr>
          <p:cNvSpPr txBox="1"/>
          <p:nvPr/>
        </p:nvSpPr>
        <p:spPr>
          <a:xfrm>
            <a:off x="590145" y="1470498"/>
            <a:ext cx="4546060" cy="5632311"/>
          </a:xfrm>
          <a:prstGeom prst="rect">
            <a:avLst/>
          </a:prstGeom>
          <a:noFill/>
        </p:spPr>
        <p:txBody>
          <a:bodyPr wrap="square" rtlCol="0">
            <a:spAutoFit/>
          </a:bodyPr>
          <a:lstStyle/>
          <a:p>
            <a:r>
              <a:rPr lang="mi-NZ"/>
              <a:t>Ethnicity data is widely collected across government, but at various levels of detail and in a range of circumstances.</a:t>
            </a:r>
          </a:p>
          <a:p>
            <a:endParaRPr lang="mi-NZ"/>
          </a:p>
          <a:p>
            <a:r>
              <a:rPr lang="mi-NZ"/>
              <a:t>Well documented concerns on the quality of ethnicity in Health collection.</a:t>
            </a:r>
          </a:p>
          <a:p>
            <a:endParaRPr lang="mi-NZ"/>
          </a:p>
          <a:p>
            <a:r>
              <a:rPr lang="mi-NZ"/>
              <a:t>The APC is able to mitigate some of these issues and produce high quality Level 1-3 ethnicity data by combining data across collections.</a:t>
            </a:r>
          </a:p>
          <a:p>
            <a:endParaRPr lang="mi-NZ"/>
          </a:p>
          <a:p>
            <a:r>
              <a:rPr lang="en-NZ"/>
              <a:t>Improvements required to support level 4, in the quality in key source agencies, and in the methods we use for combining information collected in multiple settings.</a:t>
            </a:r>
          </a:p>
          <a:p>
            <a:endParaRPr lang="en-NZ"/>
          </a:p>
          <a:p>
            <a:r>
              <a:rPr lang="en-NZ"/>
              <a:t>In the short and medium term historic Census data can be relied upon to fill gaps, but that is not sustainable.</a:t>
            </a:r>
          </a:p>
        </p:txBody>
      </p:sp>
    </p:spTree>
    <p:extLst>
      <p:ext uri="{BB962C8B-B14F-4D97-AF65-F5344CB8AC3E}">
        <p14:creationId xmlns:p14="http://schemas.microsoft.com/office/powerpoint/2010/main" val="1882060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91D93-455D-1AF9-2E24-04F947FB3D8A}"/>
            </a:ext>
          </a:extLst>
        </p:cNvPr>
        <p:cNvGrpSpPr/>
        <p:nvPr/>
      </p:nvGrpSpPr>
      <p:grpSpPr>
        <a:xfrm>
          <a:off x="0" y="0"/>
          <a:ext cx="0" cy="0"/>
          <a:chOff x="0" y="0"/>
          <a:chExt cx="0" cy="0"/>
        </a:xfrm>
      </p:grpSpPr>
      <p:graphicFrame>
        <p:nvGraphicFramePr>
          <p:cNvPr id="20" name="Object 19">
            <a:extLst>
              <a:ext uri="{FF2B5EF4-FFF2-40B4-BE49-F238E27FC236}">
                <a16:creationId xmlns:a16="http://schemas.microsoft.com/office/drawing/2014/main" id="{4D5E9F71-C562-596C-CEDB-E60ED6A05E23}"/>
              </a:ext>
            </a:extLst>
          </p:cNvPr>
          <p:cNvGraphicFramePr>
            <a:graphicFrameLocks noChangeAspect="1"/>
          </p:cNvGraphicFramePr>
          <p:nvPr/>
        </p:nvGraphicFramePr>
        <p:xfrm>
          <a:off x="368300" y="215900"/>
          <a:ext cx="7988300" cy="6484938"/>
        </p:xfrm>
        <a:graphic>
          <a:graphicData uri="http://schemas.openxmlformats.org/presentationml/2006/ole">
            <mc:AlternateContent xmlns:mc="http://schemas.openxmlformats.org/markup-compatibility/2006">
              <mc:Choice xmlns:v="urn:schemas-microsoft-com:vml" Requires="v">
                <p:oleObj name="Worksheet" r:id="rId3" imgW="6961277" imgH="6117917" progId="Excel.Sheet.12">
                  <p:embed/>
                </p:oleObj>
              </mc:Choice>
              <mc:Fallback>
                <p:oleObj name="Worksheet" r:id="rId3" imgW="6961277" imgH="6117917" progId="Excel.Sheet.12">
                  <p:embed/>
                  <p:pic>
                    <p:nvPicPr>
                      <p:cNvPr id="20" name="Object 19">
                        <a:extLst>
                          <a:ext uri="{FF2B5EF4-FFF2-40B4-BE49-F238E27FC236}">
                            <a16:creationId xmlns:a16="http://schemas.microsoft.com/office/drawing/2014/main" id="{4D5E9F71-C562-596C-CEDB-E60ED6A05E23}"/>
                          </a:ext>
                        </a:extLst>
                      </p:cNvPr>
                      <p:cNvPicPr/>
                      <p:nvPr/>
                    </p:nvPicPr>
                    <p:blipFill>
                      <a:blip r:embed="rId4"/>
                      <a:stretch>
                        <a:fillRect/>
                      </a:stretch>
                    </p:blipFill>
                    <p:spPr>
                      <a:xfrm>
                        <a:off x="368300" y="215900"/>
                        <a:ext cx="7988300" cy="6484938"/>
                      </a:xfrm>
                      <a:prstGeom prst="rect">
                        <a:avLst/>
                      </a:prstGeom>
                    </p:spPr>
                  </p:pic>
                </p:oleObj>
              </mc:Fallback>
            </mc:AlternateContent>
          </a:graphicData>
        </a:graphic>
      </p:graphicFrame>
      <p:sp>
        <p:nvSpPr>
          <p:cNvPr id="23" name="Rectangle 22">
            <a:extLst>
              <a:ext uri="{FF2B5EF4-FFF2-40B4-BE49-F238E27FC236}">
                <a16:creationId xmlns:a16="http://schemas.microsoft.com/office/drawing/2014/main" id="{2778C958-BF68-19DD-14FA-AD54565BEB0F}"/>
              </a:ext>
            </a:extLst>
          </p:cNvPr>
          <p:cNvSpPr/>
          <p:nvPr/>
        </p:nvSpPr>
        <p:spPr>
          <a:xfrm>
            <a:off x="6890657" y="215900"/>
            <a:ext cx="1781741" cy="64849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Oval 1">
            <a:extLst>
              <a:ext uri="{FF2B5EF4-FFF2-40B4-BE49-F238E27FC236}">
                <a16:creationId xmlns:a16="http://schemas.microsoft.com/office/drawing/2014/main" id="{5F04FF05-6EA3-7A70-9993-7262F509F99F}"/>
              </a:ext>
            </a:extLst>
          </p:cNvPr>
          <p:cNvSpPr/>
          <p:nvPr/>
        </p:nvSpPr>
        <p:spPr>
          <a:xfrm>
            <a:off x="2819427" y="3718474"/>
            <a:ext cx="724315" cy="368808"/>
          </a:xfrm>
          <a:prstGeom prst="ellipse">
            <a:avLst/>
          </a:prstGeom>
          <a:noFill/>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4" name="Oval 3">
            <a:extLst>
              <a:ext uri="{FF2B5EF4-FFF2-40B4-BE49-F238E27FC236}">
                <a16:creationId xmlns:a16="http://schemas.microsoft.com/office/drawing/2014/main" id="{B27EA551-DE18-3EFC-598C-C14F904AE19F}"/>
              </a:ext>
            </a:extLst>
          </p:cNvPr>
          <p:cNvSpPr/>
          <p:nvPr/>
        </p:nvSpPr>
        <p:spPr>
          <a:xfrm>
            <a:off x="2856920" y="1541872"/>
            <a:ext cx="724315" cy="368808"/>
          </a:xfrm>
          <a:prstGeom prst="ellipse">
            <a:avLst/>
          </a:prstGeom>
          <a:noFill/>
          <a:ln w="76200">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5" name="Oval 4">
            <a:extLst>
              <a:ext uri="{FF2B5EF4-FFF2-40B4-BE49-F238E27FC236}">
                <a16:creationId xmlns:a16="http://schemas.microsoft.com/office/drawing/2014/main" id="{93C60CC2-348F-0B1B-46DF-6D7591D2A279}"/>
              </a:ext>
            </a:extLst>
          </p:cNvPr>
          <p:cNvSpPr/>
          <p:nvPr/>
        </p:nvSpPr>
        <p:spPr>
          <a:xfrm>
            <a:off x="2922960" y="4370299"/>
            <a:ext cx="451104" cy="765047"/>
          </a:xfrm>
          <a:prstGeom prst="ellipse">
            <a:avLst/>
          </a:prstGeom>
          <a:noFill/>
          <a:ln w="76200">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7" name="Oval 6">
            <a:extLst>
              <a:ext uri="{FF2B5EF4-FFF2-40B4-BE49-F238E27FC236}">
                <a16:creationId xmlns:a16="http://schemas.microsoft.com/office/drawing/2014/main" id="{B8855680-4EA0-613C-5DEE-B34F72877D85}"/>
              </a:ext>
            </a:extLst>
          </p:cNvPr>
          <p:cNvSpPr/>
          <p:nvPr/>
        </p:nvSpPr>
        <p:spPr>
          <a:xfrm>
            <a:off x="5909220" y="4097596"/>
            <a:ext cx="1667811" cy="2687753"/>
          </a:xfrm>
          <a:prstGeom prst="ellipse">
            <a:avLst/>
          </a:prstGeom>
          <a:noFill/>
          <a:ln w="76200">
            <a:solidFill>
              <a:schemeClr val="tx2">
                <a:lumMod val="50000"/>
                <a:lumOff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8" name="Oval 7">
            <a:extLst>
              <a:ext uri="{FF2B5EF4-FFF2-40B4-BE49-F238E27FC236}">
                <a16:creationId xmlns:a16="http://schemas.microsoft.com/office/drawing/2014/main" id="{BCFB5084-F87F-7571-ED5B-47A77B6DD7DD}"/>
              </a:ext>
            </a:extLst>
          </p:cNvPr>
          <p:cNvSpPr/>
          <p:nvPr/>
        </p:nvSpPr>
        <p:spPr>
          <a:xfrm>
            <a:off x="5062358" y="534316"/>
            <a:ext cx="834043" cy="1195755"/>
          </a:xfrm>
          <a:prstGeom prst="ellipse">
            <a:avLst/>
          </a:prstGeom>
          <a:noFill/>
          <a:ln w="76200">
            <a:solidFill>
              <a:srgbClr val="DD9F89"/>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solidFill>
                <a:srgbClr val="FFC000"/>
              </a:solidFill>
            </a:endParaRPr>
          </a:p>
        </p:txBody>
      </p:sp>
      <p:sp>
        <p:nvSpPr>
          <p:cNvPr id="9" name="Oval 8">
            <a:extLst>
              <a:ext uri="{FF2B5EF4-FFF2-40B4-BE49-F238E27FC236}">
                <a16:creationId xmlns:a16="http://schemas.microsoft.com/office/drawing/2014/main" id="{5F7D182C-65A3-06C9-23A4-1C41363AF57D}"/>
              </a:ext>
            </a:extLst>
          </p:cNvPr>
          <p:cNvSpPr/>
          <p:nvPr/>
        </p:nvSpPr>
        <p:spPr>
          <a:xfrm>
            <a:off x="7745244" y="3840635"/>
            <a:ext cx="360000" cy="360000"/>
          </a:xfrm>
          <a:prstGeom prst="ellipse">
            <a:avLst/>
          </a:prstGeom>
          <a:noFill/>
          <a:ln w="76200">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10" name="TextBox 9">
            <a:extLst>
              <a:ext uri="{FF2B5EF4-FFF2-40B4-BE49-F238E27FC236}">
                <a16:creationId xmlns:a16="http://schemas.microsoft.com/office/drawing/2014/main" id="{FB0D834D-4E07-8263-FE82-79D2213B8756}"/>
              </a:ext>
            </a:extLst>
          </p:cNvPr>
          <p:cNvSpPr txBox="1"/>
          <p:nvPr/>
        </p:nvSpPr>
        <p:spPr>
          <a:xfrm>
            <a:off x="8263406" y="3836540"/>
            <a:ext cx="1911451" cy="369332"/>
          </a:xfrm>
          <a:prstGeom prst="rect">
            <a:avLst/>
          </a:prstGeom>
          <a:noFill/>
        </p:spPr>
        <p:txBody>
          <a:bodyPr wrap="square" rtlCol="0">
            <a:spAutoFit/>
          </a:bodyPr>
          <a:lstStyle/>
          <a:p>
            <a:r>
              <a:rPr lang="en-NZ"/>
              <a:t>Better visa data</a:t>
            </a:r>
          </a:p>
        </p:txBody>
      </p:sp>
      <p:sp>
        <p:nvSpPr>
          <p:cNvPr id="11" name="Oval 10">
            <a:extLst>
              <a:ext uri="{FF2B5EF4-FFF2-40B4-BE49-F238E27FC236}">
                <a16:creationId xmlns:a16="http://schemas.microsoft.com/office/drawing/2014/main" id="{5531904A-5A0D-8335-1F86-B83CAF715491}"/>
              </a:ext>
            </a:extLst>
          </p:cNvPr>
          <p:cNvSpPr/>
          <p:nvPr/>
        </p:nvSpPr>
        <p:spPr>
          <a:xfrm>
            <a:off x="7755002" y="2381947"/>
            <a:ext cx="360000" cy="360000"/>
          </a:xfrm>
          <a:prstGeom prst="ellipse">
            <a:avLst/>
          </a:prstGeom>
          <a:noFill/>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12" name="TextBox 11">
            <a:extLst>
              <a:ext uri="{FF2B5EF4-FFF2-40B4-BE49-F238E27FC236}">
                <a16:creationId xmlns:a16="http://schemas.microsoft.com/office/drawing/2014/main" id="{B841E95B-113E-996B-0A74-3BDAA52C688B}"/>
              </a:ext>
            </a:extLst>
          </p:cNvPr>
          <p:cNvSpPr txBox="1"/>
          <p:nvPr/>
        </p:nvSpPr>
        <p:spPr>
          <a:xfrm>
            <a:off x="8260970" y="2372615"/>
            <a:ext cx="1729448" cy="369332"/>
          </a:xfrm>
          <a:prstGeom prst="rect">
            <a:avLst/>
          </a:prstGeom>
          <a:noFill/>
        </p:spPr>
        <p:txBody>
          <a:bodyPr wrap="none" rtlCol="0">
            <a:spAutoFit/>
          </a:bodyPr>
          <a:lstStyle/>
          <a:p>
            <a:r>
              <a:rPr lang="en-NZ"/>
              <a:t>Electoral roll + X</a:t>
            </a:r>
          </a:p>
        </p:txBody>
      </p:sp>
      <p:sp>
        <p:nvSpPr>
          <p:cNvPr id="13" name="Oval 12">
            <a:extLst>
              <a:ext uri="{FF2B5EF4-FFF2-40B4-BE49-F238E27FC236}">
                <a16:creationId xmlns:a16="http://schemas.microsoft.com/office/drawing/2014/main" id="{87EA4852-08D0-0A0B-ED96-EDE2EBB45EED}"/>
              </a:ext>
            </a:extLst>
          </p:cNvPr>
          <p:cNvSpPr/>
          <p:nvPr/>
        </p:nvSpPr>
        <p:spPr>
          <a:xfrm>
            <a:off x="7755002" y="3108447"/>
            <a:ext cx="360000" cy="360000"/>
          </a:xfrm>
          <a:prstGeom prst="ellipse">
            <a:avLst/>
          </a:prstGeom>
          <a:noFill/>
          <a:ln w="76200">
            <a:solidFill>
              <a:srgbClr val="DD9F89"/>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solidFill>
                <a:srgbClr val="FFC000"/>
              </a:solidFill>
            </a:endParaRPr>
          </a:p>
        </p:txBody>
      </p:sp>
      <p:sp>
        <p:nvSpPr>
          <p:cNvPr id="14" name="TextBox 13">
            <a:extLst>
              <a:ext uri="{FF2B5EF4-FFF2-40B4-BE49-F238E27FC236}">
                <a16:creationId xmlns:a16="http://schemas.microsoft.com/office/drawing/2014/main" id="{4E967F5A-6779-8681-3DE3-CC26AF751867}"/>
              </a:ext>
            </a:extLst>
          </p:cNvPr>
          <p:cNvSpPr txBox="1"/>
          <p:nvPr/>
        </p:nvSpPr>
        <p:spPr>
          <a:xfrm>
            <a:off x="8263406" y="2871474"/>
            <a:ext cx="3249269" cy="923330"/>
          </a:xfrm>
          <a:prstGeom prst="rect">
            <a:avLst/>
          </a:prstGeom>
          <a:noFill/>
        </p:spPr>
        <p:txBody>
          <a:bodyPr wrap="square" rtlCol="0">
            <a:spAutoFit/>
          </a:bodyPr>
          <a:lstStyle/>
          <a:p>
            <a:r>
              <a:rPr lang="en-NZ"/>
              <a:t>Better address data, methodological improvements,</a:t>
            </a:r>
          </a:p>
          <a:p>
            <a:r>
              <a:rPr lang="en-NZ"/>
              <a:t>environment</a:t>
            </a:r>
          </a:p>
        </p:txBody>
      </p:sp>
      <p:sp>
        <p:nvSpPr>
          <p:cNvPr id="15" name="Oval 14">
            <a:extLst>
              <a:ext uri="{FF2B5EF4-FFF2-40B4-BE49-F238E27FC236}">
                <a16:creationId xmlns:a16="http://schemas.microsoft.com/office/drawing/2014/main" id="{0B5B9ACD-B51B-CFA6-096A-84BB824F4A4E}"/>
              </a:ext>
            </a:extLst>
          </p:cNvPr>
          <p:cNvSpPr/>
          <p:nvPr/>
        </p:nvSpPr>
        <p:spPr>
          <a:xfrm>
            <a:off x="7755002" y="4572823"/>
            <a:ext cx="360000" cy="360000"/>
          </a:xfrm>
          <a:prstGeom prst="ellipse">
            <a:avLst/>
          </a:prstGeom>
          <a:noFill/>
          <a:ln w="76200">
            <a:solidFill>
              <a:srgbClr val="E8B1E9"/>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solidFill>
                <a:schemeClr val="accent5">
                  <a:lumMod val="75000"/>
                </a:schemeClr>
              </a:solidFill>
            </a:endParaRPr>
          </a:p>
        </p:txBody>
      </p:sp>
      <p:sp>
        <p:nvSpPr>
          <p:cNvPr id="16" name="TextBox 15">
            <a:extLst>
              <a:ext uri="{FF2B5EF4-FFF2-40B4-BE49-F238E27FC236}">
                <a16:creationId xmlns:a16="http://schemas.microsoft.com/office/drawing/2014/main" id="{BAB99844-47A8-120E-3C54-745710A5375C}"/>
              </a:ext>
            </a:extLst>
          </p:cNvPr>
          <p:cNvSpPr txBox="1"/>
          <p:nvPr/>
        </p:nvSpPr>
        <p:spPr>
          <a:xfrm>
            <a:off x="8263406" y="4431283"/>
            <a:ext cx="3474028" cy="646331"/>
          </a:xfrm>
          <a:prstGeom prst="rect">
            <a:avLst/>
          </a:prstGeom>
          <a:noFill/>
        </p:spPr>
        <p:txBody>
          <a:bodyPr wrap="none" lIns="91440" tIns="45720" rIns="91440" bIns="45720" rtlCol="0" anchor="t">
            <a:spAutoFit/>
          </a:bodyPr>
          <a:lstStyle/>
          <a:p>
            <a:r>
              <a:rPr lang="en-NZ"/>
              <a:t>Methodological improvements </a:t>
            </a:r>
          </a:p>
          <a:p>
            <a:r>
              <a:rPr lang="en-NZ"/>
              <a:t>(and better-quality measurement)</a:t>
            </a:r>
            <a:endParaRPr lang="en-NZ">
              <a:ea typeface="Source Sans Pro"/>
            </a:endParaRPr>
          </a:p>
        </p:txBody>
      </p:sp>
      <p:sp>
        <p:nvSpPr>
          <p:cNvPr id="17" name="Oval 16">
            <a:extLst>
              <a:ext uri="{FF2B5EF4-FFF2-40B4-BE49-F238E27FC236}">
                <a16:creationId xmlns:a16="http://schemas.microsoft.com/office/drawing/2014/main" id="{66A2C30E-701D-98F2-2053-3617725026B1}"/>
              </a:ext>
            </a:extLst>
          </p:cNvPr>
          <p:cNvSpPr/>
          <p:nvPr/>
        </p:nvSpPr>
        <p:spPr>
          <a:xfrm>
            <a:off x="7745244" y="5321209"/>
            <a:ext cx="360000" cy="360000"/>
          </a:xfrm>
          <a:prstGeom prst="ellipse">
            <a:avLst/>
          </a:prstGeom>
          <a:noFill/>
          <a:ln w="76200">
            <a:solidFill>
              <a:schemeClr val="tx2">
                <a:lumMod val="50000"/>
                <a:lumOff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18" name="TextBox 17">
            <a:extLst>
              <a:ext uri="{FF2B5EF4-FFF2-40B4-BE49-F238E27FC236}">
                <a16:creationId xmlns:a16="http://schemas.microsoft.com/office/drawing/2014/main" id="{378D2807-A92E-BC6B-16B3-50CFE815C537}"/>
              </a:ext>
            </a:extLst>
          </p:cNvPr>
          <p:cNvSpPr txBox="1"/>
          <p:nvPr/>
        </p:nvSpPr>
        <p:spPr>
          <a:xfrm>
            <a:off x="8263406" y="5303025"/>
            <a:ext cx="3249269" cy="369332"/>
          </a:xfrm>
          <a:prstGeom prst="rect">
            <a:avLst/>
          </a:prstGeom>
          <a:noFill/>
        </p:spPr>
        <p:txBody>
          <a:bodyPr wrap="square" rtlCol="0">
            <a:spAutoFit/>
          </a:bodyPr>
          <a:lstStyle/>
          <a:p>
            <a:r>
              <a:rPr lang="en-NZ"/>
              <a:t>Marginal improvements</a:t>
            </a:r>
          </a:p>
        </p:txBody>
      </p:sp>
      <p:sp>
        <p:nvSpPr>
          <p:cNvPr id="19" name="TextBox 18">
            <a:extLst>
              <a:ext uri="{FF2B5EF4-FFF2-40B4-BE49-F238E27FC236}">
                <a16:creationId xmlns:a16="http://schemas.microsoft.com/office/drawing/2014/main" id="{2AE2D8B7-CFE3-F374-AE27-944BB13A1B4C}"/>
              </a:ext>
            </a:extLst>
          </p:cNvPr>
          <p:cNvSpPr txBox="1"/>
          <p:nvPr/>
        </p:nvSpPr>
        <p:spPr>
          <a:xfrm>
            <a:off x="7509738" y="1846935"/>
            <a:ext cx="2490682" cy="369332"/>
          </a:xfrm>
          <a:prstGeom prst="rect">
            <a:avLst/>
          </a:prstGeom>
          <a:noFill/>
        </p:spPr>
        <p:txBody>
          <a:bodyPr wrap="none" rtlCol="0">
            <a:spAutoFit/>
          </a:bodyPr>
          <a:lstStyle/>
          <a:p>
            <a:r>
              <a:rPr lang="en-NZ"/>
              <a:t>Possible improvements:</a:t>
            </a:r>
          </a:p>
        </p:txBody>
      </p:sp>
      <p:sp>
        <p:nvSpPr>
          <p:cNvPr id="6" name="Oval 5">
            <a:extLst>
              <a:ext uri="{FF2B5EF4-FFF2-40B4-BE49-F238E27FC236}">
                <a16:creationId xmlns:a16="http://schemas.microsoft.com/office/drawing/2014/main" id="{6CB640DF-756D-1D9D-C519-23B8F9F5239E}"/>
              </a:ext>
            </a:extLst>
          </p:cNvPr>
          <p:cNvSpPr/>
          <p:nvPr/>
        </p:nvSpPr>
        <p:spPr>
          <a:xfrm>
            <a:off x="4648476" y="2440318"/>
            <a:ext cx="3096768" cy="1572767"/>
          </a:xfrm>
          <a:prstGeom prst="ellipse">
            <a:avLst/>
          </a:prstGeom>
          <a:noFill/>
          <a:ln w="76200">
            <a:solidFill>
              <a:srgbClr val="E8B1E9"/>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solidFill>
                <a:schemeClr val="accent5">
                  <a:lumMod val="75000"/>
                </a:schemeClr>
              </a:solidFill>
            </a:endParaRPr>
          </a:p>
        </p:txBody>
      </p:sp>
    </p:spTree>
    <p:extLst>
      <p:ext uri="{BB962C8B-B14F-4D97-AF65-F5344CB8AC3E}">
        <p14:creationId xmlns:p14="http://schemas.microsoft.com/office/powerpoint/2010/main" val="218173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9" grpId="0" animBg="1"/>
      <p:bldP spid="10" grpId="0"/>
      <p:bldP spid="11" grpId="0" animBg="1"/>
      <p:bldP spid="12" grpId="0"/>
      <p:bldP spid="13" grpId="0" animBg="1"/>
      <p:bldP spid="14" grpId="0"/>
      <p:bldP spid="15" grpId="0" animBg="1"/>
      <p:bldP spid="16" grpId="0"/>
      <p:bldP spid="17" grpId="0" animBg="1"/>
      <p:bldP spid="18" grpId="0"/>
      <p:bldP spid="19"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3A07BF-3163-4362-89D2-24E898C906AA}"/>
              </a:ext>
            </a:extLst>
          </p:cNvPr>
          <p:cNvSpPr>
            <a:spLocks noGrp="1"/>
          </p:cNvSpPr>
          <p:nvPr>
            <p:ph type="title"/>
          </p:nvPr>
        </p:nvSpPr>
        <p:spPr/>
        <p:txBody>
          <a:bodyPr/>
          <a:lstStyle/>
          <a:p>
            <a:r>
              <a:rPr lang="en-NZ"/>
              <a:t>History of administrative data and the New Zealand Census</a:t>
            </a:r>
            <a:br>
              <a:rPr lang="en-NZ"/>
            </a:br>
            <a:endParaRPr lang="en-AU"/>
          </a:p>
        </p:txBody>
      </p:sp>
      <p:graphicFrame>
        <p:nvGraphicFramePr>
          <p:cNvPr id="4" name="Diagram 3">
            <a:extLst>
              <a:ext uri="{FF2B5EF4-FFF2-40B4-BE49-F238E27FC236}">
                <a16:creationId xmlns:a16="http://schemas.microsoft.com/office/drawing/2014/main" id="{1E2F1DA4-F567-418A-BB85-A1A386D573C8}"/>
              </a:ext>
            </a:extLst>
          </p:cNvPr>
          <p:cNvGraphicFramePr/>
          <p:nvPr>
            <p:extLst>
              <p:ext uri="{D42A27DB-BD31-4B8C-83A1-F6EECF244321}">
                <p14:modId xmlns:p14="http://schemas.microsoft.com/office/powerpoint/2010/main" val="2486206881"/>
              </p:ext>
            </p:extLst>
          </p:nvPr>
        </p:nvGraphicFramePr>
        <p:xfrm>
          <a:off x="421475" y="1406690"/>
          <a:ext cx="11292525" cy="5180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5516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8A0FE-4599-3B23-4F45-28EE0E6A7284}"/>
              </a:ext>
            </a:extLst>
          </p:cNvPr>
          <p:cNvSpPr>
            <a:spLocks noGrp="1"/>
          </p:cNvSpPr>
          <p:nvPr>
            <p:ph type="title" idx="4294967295"/>
          </p:nvPr>
        </p:nvSpPr>
        <p:spPr>
          <a:xfrm>
            <a:off x="247135" y="309908"/>
            <a:ext cx="9334500" cy="939800"/>
          </a:xfrm>
        </p:spPr>
        <p:txBody>
          <a:bodyPr/>
          <a:lstStyle/>
          <a:p>
            <a:r>
              <a:rPr lang="en-NZ"/>
              <a:t>Now vs 2028</a:t>
            </a:r>
          </a:p>
        </p:txBody>
      </p:sp>
      <p:graphicFrame>
        <p:nvGraphicFramePr>
          <p:cNvPr id="3" name="Table 2">
            <a:extLst>
              <a:ext uri="{FF2B5EF4-FFF2-40B4-BE49-F238E27FC236}">
                <a16:creationId xmlns:a16="http://schemas.microsoft.com/office/drawing/2014/main" id="{ED957EEF-C57E-2C46-8415-817A6AA559B2}"/>
              </a:ext>
            </a:extLst>
          </p:cNvPr>
          <p:cNvGraphicFramePr>
            <a:graphicFrameLocks noGrp="1"/>
          </p:cNvGraphicFramePr>
          <p:nvPr/>
        </p:nvGraphicFramePr>
        <p:xfrm>
          <a:off x="844580" y="1249708"/>
          <a:ext cx="10714959" cy="5316636"/>
        </p:xfrm>
        <a:graphic>
          <a:graphicData uri="http://schemas.openxmlformats.org/drawingml/2006/table">
            <a:tbl>
              <a:tblPr firstRow="1" bandRow="1">
                <a:tableStyleId>{5C22544A-7EE6-4342-B048-85BDC9FD1C3A}</a:tableStyleId>
              </a:tblPr>
              <a:tblGrid>
                <a:gridCol w="3571653">
                  <a:extLst>
                    <a:ext uri="{9D8B030D-6E8A-4147-A177-3AD203B41FA5}">
                      <a16:colId xmlns:a16="http://schemas.microsoft.com/office/drawing/2014/main" val="1319798914"/>
                    </a:ext>
                  </a:extLst>
                </a:gridCol>
                <a:gridCol w="3022792">
                  <a:extLst>
                    <a:ext uri="{9D8B030D-6E8A-4147-A177-3AD203B41FA5}">
                      <a16:colId xmlns:a16="http://schemas.microsoft.com/office/drawing/2014/main" val="2127710686"/>
                    </a:ext>
                  </a:extLst>
                </a:gridCol>
                <a:gridCol w="4120514">
                  <a:extLst>
                    <a:ext uri="{9D8B030D-6E8A-4147-A177-3AD203B41FA5}">
                      <a16:colId xmlns:a16="http://schemas.microsoft.com/office/drawing/2014/main" val="2546247438"/>
                    </a:ext>
                  </a:extLst>
                </a:gridCol>
              </a:tblGrid>
              <a:tr h="581306">
                <a:tc>
                  <a:txBody>
                    <a:bodyPr/>
                    <a:lstStyle/>
                    <a:p>
                      <a:endParaRPr lang="en-NZ"/>
                    </a:p>
                  </a:txBody>
                  <a:tcPr/>
                </a:tc>
                <a:tc>
                  <a:txBody>
                    <a:bodyPr/>
                    <a:lstStyle/>
                    <a:p>
                      <a:r>
                        <a:rPr lang="en-NZ"/>
                        <a:t>APC </a:t>
                      </a:r>
                    </a:p>
                  </a:txBody>
                  <a:tcPr/>
                </a:tc>
                <a:tc>
                  <a:txBody>
                    <a:bodyPr/>
                    <a:lstStyle/>
                    <a:p>
                      <a:r>
                        <a:rPr lang="en-NZ"/>
                        <a:t>Potential admin-based census</a:t>
                      </a:r>
                    </a:p>
                  </a:txBody>
                  <a:tcPr/>
                </a:tc>
                <a:extLst>
                  <a:ext uri="{0D108BD9-81ED-4DB2-BD59-A6C34878D82A}">
                    <a16:rowId xmlns:a16="http://schemas.microsoft.com/office/drawing/2014/main" val="3668546537"/>
                  </a:ext>
                </a:extLst>
              </a:tr>
              <a:tr h="581306">
                <a:tc>
                  <a:txBody>
                    <a:bodyPr/>
                    <a:lstStyle/>
                    <a:p>
                      <a:r>
                        <a:rPr lang="en-NZ"/>
                        <a:t>Integrated data system</a:t>
                      </a:r>
                    </a:p>
                  </a:txBody>
                  <a:tcPr/>
                </a:tc>
                <a:tc>
                  <a:txBody>
                    <a:bodyPr/>
                    <a:lstStyle/>
                    <a:p>
                      <a:r>
                        <a:rPr lang="en-NZ"/>
                        <a:t>IDI</a:t>
                      </a:r>
                    </a:p>
                  </a:txBody>
                  <a:tcPr/>
                </a:tc>
                <a:tc>
                  <a:txBody>
                    <a:bodyPr/>
                    <a:lstStyle/>
                    <a:p>
                      <a:r>
                        <a:rPr lang="en-NZ"/>
                        <a:t>ISDS</a:t>
                      </a:r>
                    </a:p>
                  </a:txBody>
                  <a:tcPr/>
                </a:tc>
                <a:extLst>
                  <a:ext uri="{0D108BD9-81ED-4DB2-BD59-A6C34878D82A}">
                    <a16:rowId xmlns:a16="http://schemas.microsoft.com/office/drawing/2014/main" val="644007521"/>
                  </a:ext>
                </a:extLst>
              </a:tr>
              <a:tr h="581306">
                <a:tc>
                  <a:txBody>
                    <a:bodyPr/>
                    <a:lstStyle/>
                    <a:p>
                      <a:r>
                        <a:rPr lang="en-NZ"/>
                        <a:t>Statistical imputation</a:t>
                      </a:r>
                    </a:p>
                  </a:txBody>
                  <a:tcPr/>
                </a:tc>
                <a:tc>
                  <a:txBody>
                    <a:bodyPr/>
                    <a:lstStyle/>
                    <a:p>
                      <a:r>
                        <a:rPr lang="en-NZ"/>
                        <a:t>No</a:t>
                      </a:r>
                    </a:p>
                  </a:txBody>
                  <a:tcPr/>
                </a:tc>
                <a:tc>
                  <a:txBody>
                    <a:bodyPr/>
                    <a:lstStyle/>
                    <a:p>
                      <a:r>
                        <a:rPr lang="en-NZ"/>
                        <a:t>Yes</a:t>
                      </a:r>
                    </a:p>
                  </a:txBody>
                  <a:tcPr/>
                </a:tc>
                <a:extLst>
                  <a:ext uri="{0D108BD9-81ED-4DB2-BD59-A6C34878D82A}">
                    <a16:rowId xmlns:a16="http://schemas.microsoft.com/office/drawing/2014/main" val="1856502481"/>
                  </a:ext>
                </a:extLst>
              </a:tr>
              <a:tr h="581306">
                <a:tc>
                  <a:txBody>
                    <a:bodyPr/>
                    <a:lstStyle/>
                    <a:p>
                      <a:r>
                        <a:rPr lang="en-NZ"/>
                        <a:t>Includes historic census data</a:t>
                      </a:r>
                    </a:p>
                  </a:txBody>
                  <a:tcPr/>
                </a:tc>
                <a:tc>
                  <a:txBody>
                    <a:bodyPr/>
                    <a:lstStyle/>
                    <a:p>
                      <a:r>
                        <a:rPr lang="en-NZ"/>
                        <a:t>2013</a:t>
                      </a:r>
                    </a:p>
                  </a:txBody>
                  <a:tcPr/>
                </a:tc>
                <a:tc>
                  <a:txBody>
                    <a:bodyPr/>
                    <a:lstStyle/>
                    <a:p>
                      <a:r>
                        <a:rPr lang="en-NZ"/>
                        <a:t>2013, 2018, 2023</a:t>
                      </a:r>
                    </a:p>
                  </a:txBody>
                  <a:tcPr/>
                </a:tc>
                <a:extLst>
                  <a:ext uri="{0D108BD9-81ED-4DB2-BD59-A6C34878D82A}">
                    <a16:rowId xmlns:a16="http://schemas.microsoft.com/office/drawing/2014/main" val="4106624516"/>
                  </a:ext>
                </a:extLst>
              </a:tr>
              <a:tr h="581306">
                <a:tc>
                  <a:txBody>
                    <a:bodyPr/>
                    <a:lstStyle/>
                    <a:p>
                      <a:r>
                        <a:rPr lang="en-NZ"/>
                        <a:t>Additional data sources, eg electoral roll data for Māori Descent</a:t>
                      </a:r>
                    </a:p>
                  </a:txBody>
                  <a:tcPr/>
                </a:tc>
                <a:tc>
                  <a:txBody>
                    <a:bodyPr/>
                    <a:lstStyle/>
                    <a:p>
                      <a:r>
                        <a:rPr lang="en-NZ"/>
                        <a:t>No</a:t>
                      </a:r>
                    </a:p>
                  </a:txBody>
                  <a:tcPr/>
                </a:tc>
                <a:tc>
                  <a:txBody>
                    <a:bodyPr/>
                    <a:lstStyle/>
                    <a:p>
                      <a:r>
                        <a:rPr lang="en-NZ"/>
                        <a:t>Probably</a:t>
                      </a:r>
                    </a:p>
                  </a:txBody>
                  <a:tcPr/>
                </a:tc>
                <a:extLst>
                  <a:ext uri="{0D108BD9-81ED-4DB2-BD59-A6C34878D82A}">
                    <a16:rowId xmlns:a16="http://schemas.microsoft.com/office/drawing/2014/main" val="1848670306"/>
                  </a:ext>
                </a:extLst>
              </a:tr>
              <a:tr h="581306">
                <a:tc>
                  <a:txBody>
                    <a:bodyPr/>
                    <a:lstStyle/>
                    <a:p>
                      <a:r>
                        <a:rPr lang="en-NZ"/>
                        <a:t>Is combined with survey data to cover non-admin data information needs</a:t>
                      </a:r>
                    </a:p>
                  </a:txBody>
                  <a:tcPr/>
                </a:tc>
                <a:tc>
                  <a:txBody>
                    <a:bodyPr/>
                    <a:lstStyle/>
                    <a:p>
                      <a:r>
                        <a:rPr lang="en-NZ"/>
                        <a:t>No</a:t>
                      </a:r>
                    </a:p>
                  </a:txBody>
                  <a:tcPr/>
                </a:tc>
                <a:tc>
                  <a:txBody>
                    <a:bodyPr/>
                    <a:lstStyle/>
                    <a:p>
                      <a:r>
                        <a:rPr lang="en-NZ"/>
                        <a:t>Yes</a:t>
                      </a:r>
                    </a:p>
                  </a:txBody>
                  <a:tcPr/>
                </a:tc>
                <a:extLst>
                  <a:ext uri="{0D108BD9-81ED-4DB2-BD59-A6C34878D82A}">
                    <a16:rowId xmlns:a16="http://schemas.microsoft.com/office/drawing/2014/main" val="721101532"/>
                  </a:ext>
                </a:extLst>
              </a:tr>
              <a:tr h="581306">
                <a:tc>
                  <a:txBody>
                    <a:bodyPr/>
                    <a:lstStyle/>
                    <a:p>
                      <a:r>
                        <a:rPr lang="en-NZ"/>
                        <a:t>DSE coverage estimation</a:t>
                      </a:r>
                    </a:p>
                  </a:txBody>
                  <a:tcPr/>
                </a:tc>
                <a:tc>
                  <a:txBody>
                    <a:bodyPr/>
                    <a:lstStyle/>
                    <a:p>
                      <a:r>
                        <a:rPr lang="en-NZ"/>
                        <a:t>No</a:t>
                      </a:r>
                    </a:p>
                  </a:txBody>
                  <a:tcPr/>
                </a:tc>
                <a:tc>
                  <a:txBody>
                    <a:bodyPr/>
                    <a:lstStyle/>
                    <a:p>
                      <a:r>
                        <a:rPr lang="en-NZ"/>
                        <a:t>Yes</a:t>
                      </a:r>
                    </a:p>
                  </a:txBody>
                  <a:tcPr/>
                </a:tc>
                <a:extLst>
                  <a:ext uri="{0D108BD9-81ED-4DB2-BD59-A6C34878D82A}">
                    <a16:rowId xmlns:a16="http://schemas.microsoft.com/office/drawing/2014/main" val="3505663300"/>
                  </a:ext>
                </a:extLst>
              </a:tr>
              <a:tr h="581306">
                <a:tc>
                  <a:txBody>
                    <a:bodyPr/>
                    <a:lstStyle/>
                    <a:p>
                      <a:r>
                        <a:rPr lang="en-NZ"/>
                        <a:t>Linked dwelling information</a:t>
                      </a:r>
                    </a:p>
                  </a:txBody>
                  <a:tcPr/>
                </a:tc>
                <a:tc>
                  <a:txBody>
                    <a:bodyPr/>
                    <a:lstStyle/>
                    <a:p>
                      <a:r>
                        <a:rPr lang="en-NZ"/>
                        <a:t>No</a:t>
                      </a:r>
                    </a:p>
                  </a:txBody>
                  <a:tcPr/>
                </a:tc>
                <a:tc>
                  <a:txBody>
                    <a:bodyPr/>
                    <a:lstStyle/>
                    <a:p>
                      <a:r>
                        <a:rPr lang="en-NZ"/>
                        <a:t>Yes</a:t>
                      </a:r>
                    </a:p>
                  </a:txBody>
                  <a:tcPr/>
                </a:tc>
                <a:extLst>
                  <a:ext uri="{0D108BD9-81ED-4DB2-BD59-A6C34878D82A}">
                    <a16:rowId xmlns:a16="http://schemas.microsoft.com/office/drawing/2014/main" val="1574532887"/>
                  </a:ext>
                </a:extLst>
              </a:tr>
            </a:tbl>
          </a:graphicData>
        </a:graphic>
      </p:graphicFrame>
    </p:spTree>
    <p:extLst>
      <p:ext uri="{BB962C8B-B14F-4D97-AF65-F5344CB8AC3E}">
        <p14:creationId xmlns:p14="http://schemas.microsoft.com/office/powerpoint/2010/main" val="224470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D6132-D317-16CA-0BEC-E61A9A03534C}"/>
              </a:ext>
            </a:extLst>
          </p:cNvPr>
          <p:cNvSpPr>
            <a:spLocks noGrp="1"/>
          </p:cNvSpPr>
          <p:nvPr>
            <p:ph type="title" idx="4294967295"/>
          </p:nvPr>
        </p:nvSpPr>
        <p:spPr>
          <a:xfrm>
            <a:off x="469900" y="574675"/>
            <a:ext cx="9334500" cy="1098550"/>
          </a:xfrm>
        </p:spPr>
        <p:txBody>
          <a:bodyPr/>
          <a:lstStyle/>
          <a:p>
            <a:r>
              <a:rPr lang="en-NZ"/>
              <a:t>Some areas of research – admin data</a:t>
            </a:r>
          </a:p>
        </p:txBody>
      </p:sp>
      <p:graphicFrame>
        <p:nvGraphicFramePr>
          <p:cNvPr id="4" name="Diagram 3">
            <a:extLst>
              <a:ext uri="{FF2B5EF4-FFF2-40B4-BE49-F238E27FC236}">
                <a16:creationId xmlns:a16="http://schemas.microsoft.com/office/drawing/2014/main" id="{FC1BE55F-C32C-AB81-CA9B-22D02D20D265}"/>
              </a:ext>
            </a:extLst>
          </p:cNvPr>
          <p:cNvGraphicFramePr/>
          <p:nvPr/>
        </p:nvGraphicFramePr>
        <p:xfrm>
          <a:off x="667525" y="1305169"/>
          <a:ext cx="10889475" cy="5298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93153025"/>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3A07BF-3163-4362-89D2-24E898C906AA}"/>
              </a:ext>
            </a:extLst>
          </p:cNvPr>
          <p:cNvSpPr>
            <a:spLocks noGrp="1"/>
          </p:cNvSpPr>
          <p:nvPr>
            <p:ph type="title"/>
          </p:nvPr>
        </p:nvSpPr>
        <p:spPr/>
        <p:txBody>
          <a:bodyPr/>
          <a:lstStyle/>
          <a:p>
            <a:r>
              <a:rPr lang="en-NZ"/>
              <a:t>What’s in the third APC?</a:t>
            </a:r>
          </a:p>
        </p:txBody>
      </p:sp>
      <p:sp>
        <p:nvSpPr>
          <p:cNvPr id="3" name="Title 1">
            <a:extLst>
              <a:ext uri="{FF2B5EF4-FFF2-40B4-BE49-F238E27FC236}">
                <a16:creationId xmlns:a16="http://schemas.microsoft.com/office/drawing/2014/main" id="{10B21A95-1C31-4D28-963E-0F15120572F9}"/>
              </a:ext>
            </a:extLst>
          </p:cNvPr>
          <p:cNvSpPr txBox="1">
            <a:spLocks/>
          </p:cNvSpPr>
          <p:nvPr/>
        </p:nvSpPr>
        <p:spPr bwMode="auto">
          <a:xfrm>
            <a:off x="954913" y="1131834"/>
            <a:ext cx="10237806" cy="4918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3200" b="1" kern="1200">
                <a:solidFill>
                  <a:srgbClr val="EC6608"/>
                </a:solidFill>
                <a:latin typeface="+mj-lt"/>
                <a:ea typeface="Source Sans Pro Semibold" panose="020B0603030403020204" pitchFamily="34" charset="0"/>
                <a:cs typeface="Arial"/>
              </a:defRPr>
            </a:lvl1pPr>
            <a:lvl2pPr algn="ctr" defTabSz="457200" rtl="0" eaLnBrk="0" fontAlgn="base" hangingPunct="0">
              <a:spcBef>
                <a:spcPct val="0"/>
              </a:spcBef>
              <a:spcAft>
                <a:spcPct val="0"/>
              </a:spcAft>
              <a:defRPr sz="3600">
                <a:solidFill>
                  <a:srgbClr val="346666"/>
                </a:solidFill>
                <a:latin typeface="Arial" pitchFamily="124" charset="0"/>
                <a:ea typeface="ＭＳ Ｐゴシック" pitchFamily="124" charset="-128"/>
                <a:cs typeface="Arial" charset="0"/>
              </a:defRPr>
            </a:lvl2pPr>
            <a:lvl3pPr algn="ctr" defTabSz="457200" rtl="0" eaLnBrk="0" fontAlgn="base" hangingPunct="0">
              <a:spcBef>
                <a:spcPct val="0"/>
              </a:spcBef>
              <a:spcAft>
                <a:spcPct val="0"/>
              </a:spcAft>
              <a:defRPr sz="3600">
                <a:solidFill>
                  <a:srgbClr val="346666"/>
                </a:solidFill>
                <a:latin typeface="Arial" pitchFamily="124" charset="0"/>
                <a:ea typeface="ＭＳ Ｐゴシック" pitchFamily="124" charset="-128"/>
                <a:cs typeface="Arial" charset="0"/>
              </a:defRPr>
            </a:lvl3pPr>
            <a:lvl4pPr algn="ctr" defTabSz="457200" rtl="0" eaLnBrk="0" fontAlgn="base" hangingPunct="0">
              <a:spcBef>
                <a:spcPct val="0"/>
              </a:spcBef>
              <a:spcAft>
                <a:spcPct val="0"/>
              </a:spcAft>
              <a:defRPr sz="3600">
                <a:solidFill>
                  <a:srgbClr val="346666"/>
                </a:solidFill>
                <a:latin typeface="Arial" pitchFamily="124" charset="0"/>
                <a:ea typeface="ＭＳ Ｐゴシック" pitchFamily="124" charset="-128"/>
                <a:cs typeface="Arial" charset="0"/>
              </a:defRPr>
            </a:lvl4pPr>
            <a:lvl5pPr algn="ctr" defTabSz="457200" rtl="0" eaLnBrk="0" fontAlgn="base" hangingPunct="0">
              <a:spcBef>
                <a:spcPct val="0"/>
              </a:spcBef>
              <a:spcAft>
                <a:spcPct val="0"/>
              </a:spcAft>
              <a:defRPr sz="3600">
                <a:solidFill>
                  <a:srgbClr val="346666"/>
                </a:solidFill>
                <a:latin typeface="Arial" pitchFamily="124" charset="0"/>
                <a:ea typeface="ＭＳ Ｐゴシック" pitchFamily="124" charset="-128"/>
                <a:cs typeface="Arial" charset="0"/>
              </a:defRPr>
            </a:lvl5pPr>
            <a:lvl6pPr marL="457200" algn="ctr" defTabSz="457200" rtl="0" fontAlgn="base">
              <a:spcBef>
                <a:spcPct val="0"/>
              </a:spcBef>
              <a:spcAft>
                <a:spcPct val="0"/>
              </a:spcAft>
              <a:defRPr sz="3600">
                <a:solidFill>
                  <a:srgbClr val="346666"/>
                </a:solidFill>
                <a:latin typeface="Arial" pitchFamily="124" charset="0"/>
                <a:ea typeface="ＭＳ Ｐゴシック" pitchFamily="124" charset="-128"/>
              </a:defRPr>
            </a:lvl6pPr>
            <a:lvl7pPr marL="914400" algn="ctr" defTabSz="457200" rtl="0" fontAlgn="base">
              <a:spcBef>
                <a:spcPct val="0"/>
              </a:spcBef>
              <a:spcAft>
                <a:spcPct val="0"/>
              </a:spcAft>
              <a:defRPr sz="3600">
                <a:solidFill>
                  <a:srgbClr val="346666"/>
                </a:solidFill>
                <a:latin typeface="Arial" pitchFamily="124" charset="0"/>
                <a:ea typeface="ＭＳ Ｐゴシック" pitchFamily="124" charset="-128"/>
              </a:defRPr>
            </a:lvl7pPr>
            <a:lvl8pPr marL="1371600" algn="ctr" defTabSz="457200" rtl="0" fontAlgn="base">
              <a:spcBef>
                <a:spcPct val="0"/>
              </a:spcBef>
              <a:spcAft>
                <a:spcPct val="0"/>
              </a:spcAft>
              <a:defRPr sz="3600">
                <a:solidFill>
                  <a:srgbClr val="346666"/>
                </a:solidFill>
                <a:latin typeface="Arial" pitchFamily="124" charset="0"/>
                <a:ea typeface="ＭＳ Ｐゴシック" pitchFamily="124" charset="-128"/>
              </a:defRPr>
            </a:lvl8pPr>
            <a:lvl9pPr marL="1828800" algn="ctr" defTabSz="457200" rtl="0" fontAlgn="base">
              <a:spcBef>
                <a:spcPct val="0"/>
              </a:spcBef>
              <a:spcAft>
                <a:spcPct val="0"/>
              </a:spcAft>
              <a:defRPr sz="3600">
                <a:solidFill>
                  <a:srgbClr val="346666"/>
                </a:solidFill>
                <a:latin typeface="Arial" pitchFamily="124" charset="0"/>
                <a:ea typeface="ＭＳ Ｐゴシック" pitchFamily="124" charset="-128"/>
              </a:defRPr>
            </a:lvl9pPr>
          </a:lstStyle>
          <a:p>
            <a:pPr algn="l">
              <a:spcBef>
                <a:spcPts val="1800"/>
              </a:spcBef>
            </a:pPr>
            <a:r>
              <a:rPr lang="en-US" sz="2000" b="0">
                <a:solidFill>
                  <a:schemeClr val="tx1"/>
                </a:solidFill>
                <a:latin typeface="+mn-lt"/>
              </a:rPr>
              <a:t>Annual time series: 2006–2022 (reference date 30 June) of Admin New Zealand resident population, households and</a:t>
            </a:r>
          </a:p>
          <a:p>
            <a:pPr algn="l">
              <a:spcBef>
                <a:spcPts val="1800"/>
              </a:spcBef>
            </a:pPr>
            <a:r>
              <a:rPr lang="en-US" sz="1800">
                <a:solidFill>
                  <a:schemeClr val="tx1"/>
                </a:solidFill>
                <a:latin typeface="+mn-lt"/>
              </a:rPr>
              <a:t>20</a:t>
            </a:r>
            <a:r>
              <a:rPr lang="en-US" sz="1800" b="0">
                <a:solidFill>
                  <a:schemeClr val="tx1"/>
                </a:solidFill>
                <a:latin typeface="+mn-lt"/>
              </a:rPr>
              <a:t> census individual variables:</a:t>
            </a:r>
          </a:p>
          <a:p>
            <a:pPr marL="742950" lvl="1" indent="-285750" algn="l">
              <a:spcBef>
                <a:spcPts val="600"/>
              </a:spcBef>
              <a:spcAft>
                <a:spcPts val="0"/>
              </a:spcAft>
              <a:buFont typeface="Arial" panose="020B0604020202020204" pitchFamily="34" charset="0"/>
              <a:buChar char="•"/>
            </a:pPr>
            <a:r>
              <a:rPr lang="en-US" sz="1800" b="0" u="sng">
                <a:solidFill>
                  <a:schemeClr val="tx1"/>
                </a:solidFill>
                <a:latin typeface="+mn-lt"/>
              </a:rPr>
              <a:t>Population structure</a:t>
            </a:r>
            <a:r>
              <a:rPr lang="en-US" sz="1800" b="0">
                <a:solidFill>
                  <a:schemeClr val="tx1"/>
                </a:solidFill>
                <a:latin typeface="+mn-lt"/>
              </a:rPr>
              <a:t>: Age, Sex, Geography (address), usual residence n years ago, number of children born, years at usual residence</a:t>
            </a:r>
          </a:p>
          <a:p>
            <a:pPr marL="742950" lvl="1" indent="-285750" algn="l">
              <a:spcBef>
                <a:spcPts val="600"/>
              </a:spcBef>
              <a:spcAft>
                <a:spcPts val="0"/>
              </a:spcAft>
              <a:buFont typeface="Arial" panose="020B0604020202020204" pitchFamily="34" charset="0"/>
              <a:buChar char="•"/>
            </a:pPr>
            <a:r>
              <a:rPr lang="en-US" sz="1800" b="0" u="sng">
                <a:solidFill>
                  <a:schemeClr val="tx1"/>
                </a:solidFill>
                <a:latin typeface="+mn-lt"/>
              </a:rPr>
              <a:t>Identity and culture</a:t>
            </a:r>
            <a:r>
              <a:rPr lang="en-US" sz="1800" b="0">
                <a:solidFill>
                  <a:schemeClr val="tx1"/>
                </a:solidFill>
                <a:latin typeface="+mn-lt"/>
              </a:rPr>
              <a:t>: Ethnicity (Level 1–4), Māori descent, birthplace, and years since arrival in NZ</a:t>
            </a:r>
          </a:p>
          <a:p>
            <a:pPr marL="742950" lvl="1" indent="-285750" algn="l">
              <a:spcBef>
                <a:spcPts val="600"/>
              </a:spcBef>
              <a:spcAft>
                <a:spcPts val="0"/>
              </a:spcAft>
              <a:buFont typeface="Arial" panose="020B0604020202020204" pitchFamily="34" charset="0"/>
              <a:buChar char="•"/>
            </a:pPr>
            <a:r>
              <a:rPr lang="en-NZ" sz="1800" b="0" u="sng">
                <a:solidFill>
                  <a:schemeClr val="tx1"/>
                </a:solidFill>
                <a:effectLst/>
                <a:latin typeface="+mn-lt"/>
                <a:ea typeface="Calibri" panose="020F0502020204030204" pitchFamily="34" charset="0"/>
                <a:cs typeface="Calibri" panose="020F0502020204030204" pitchFamily="34" charset="0"/>
              </a:rPr>
              <a:t>Income</a:t>
            </a:r>
            <a:r>
              <a:rPr lang="en-NZ" sz="1800" b="0">
                <a:solidFill>
                  <a:schemeClr val="tx1"/>
                </a:solidFill>
                <a:effectLst/>
                <a:latin typeface="+mn-lt"/>
                <a:ea typeface="Calibri" panose="020F0502020204030204" pitchFamily="34" charset="0"/>
                <a:cs typeface="Calibri" panose="020F0502020204030204" pitchFamily="34" charset="0"/>
              </a:rPr>
              <a:t>: total personal income by income source</a:t>
            </a:r>
            <a:endParaRPr lang="en-NZ" sz="1800" b="0">
              <a:solidFill>
                <a:schemeClr val="tx1"/>
              </a:solidFill>
              <a:effectLst/>
              <a:latin typeface="+mn-lt"/>
              <a:ea typeface="Calibri" panose="020F0502020204030204" pitchFamily="34" charset="0"/>
              <a:cs typeface="Times New Roman" panose="02020603050405020304" pitchFamily="18" charset="0"/>
            </a:endParaRPr>
          </a:p>
          <a:p>
            <a:pPr marL="742950" lvl="1" indent="-285750" algn="l">
              <a:spcBef>
                <a:spcPts val="600"/>
              </a:spcBef>
              <a:spcAft>
                <a:spcPts val="0"/>
              </a:spcAft>
              <a:buFont typeface="Arial" panose="020B0604020202020204" pitchFamily="34" charset="0"/>
              <a:buChar char="•"/>
            </a:pPr>
            <a:r>
              <a:rPr lang="en-NZ" sz="1800" b="0" u="sng">
                <a:solidFill>
                  <a:schemeClr val="tx1"/>
                </a:solidFill>
                <a:effectLst/>
                <a:latin typeface="+mn-lt"/>
                <a:ea typeface="Calibri" panose="020F0502020204030204" pitchFamily="34" charset="0"/>
                <a:cs typeface="Calibri" panose="020F0502020204030204" pitchFamily="34" charset="0"/>
              </a:rPr>
              <a:t>Education</a:t>
            </a:r>
            <a:r>
              <a:rPr lang="en-NZ" sz="1800" b="0">
                <a:solidFill>
                  <a:schemeClr val="tx1"/>
                </a:solidFill>
                <a:effectLst/>
                <a:latin typeface="+mn-lt"/>
                <a:ea typeface="Calibri" panose="020F0502020204030204" pitchFamily="34" charset="0"/>
                <a:cs typeface="Calibri" panose="020F0502020204030204" pitchFamily="34" charset="0"/>
              </a:rPr>
              <a:t>: highest qualification, field of study, study participation</a:t>
            </a:r>
            <a:endParaRPr lang="en-NZ" sz="1800" b="0">
              <a:solidFill>
                <a:schemeClr val="tx1"/>
              </a:solidFill>
              <a:effectLst/>
              <a:latin typeface="+mn-lt"/>
              <a:ea typeface="Calibri" panose="020F0502020204030204" pitchFamily="34" charset="0"/>
              <a:cs typeface="Times New Roman" panose="02020603050405020304" pitchFamily="18" charset="0"/>
            </a:endParaRPr>
          </a:p>
          <a:p>
            <a:pPr marL="742950" lvl="1" indent="-285750" algn="l">
              <a:spcBef>
                <a:spcPts val="600"/>
              </a:spcBef>
              <a:spcAft>
                <a:spcPts val="0"/>
              </a:spcAft>
              <a:buFont typeface="Arial" panose="020B0604020202020204" pitchFamily="34" charset="0"/>
              <a:buChar char="•"/>
            </a:pPr>
            <a:r>
              <a:rPr lang="en-NZ" sz="1800" b="0" u="sng">
                <a:solidFill>
                  <a:schemeClr val="tx1"/>
                </a:solidFill>
                <a:effectLst/>
                <a:latin typeface="+mn-lt"/>
                <a:ea typeface="Calibri" panose="020F0502020204030204" pitchFamily="34" charset="0"/>
                <a:cs typeface="Calibri" panose="020F0502020204030204" pitchFamily="34" charset="0"/>
              </a:rPr>
              <a:t>Work</a:t>
            </a:r>
            <a:r>
              <a:rPr lang="en-NZ" sz="1800" b="0">
                <a:solidFill>
                  <a:schemeClr val="tx1"/>
                </a:solidFill>
                <a:effectLst/>
                <a:latin typeface="+mn-lt"/>
                <a:ea typeface="Calibri" panose="020F0502020204030204" pitchFamily="34" charset="0"/>
                <a:cs typeface="Calibri" panose="020F0502020204030204" pitchFamily="34" charset="0"/>
              </a:rPr>
              <a:t>: employment indicator, employment status, industry, sector of ownership</a:t>
            </a:r>
          </a:p>
          <a:p>
            <a:pPr algn="l">
              <a:spcBef>
                <a:spcPts val="600"/>
              </a:spcBef>
              <a:spcAft>
                <a:spcPts val="0"/>
              </a:spcAft>
            </a:pPr>
            <a:r>
              <a:rPr lang="en-US" sz="1800">
                <a:solidFill>
                  <a:schemeClr val="tx1"/>
                </a:solidFill>
                <a:latin typeface="+mn-lt"/>
              </a:rPr>
              <a:t>5</a:t>
            </a:r>
            <a:r>
              <a:rPr lang="en-US" sz="1800" b="0">
                <a:solidFill>
                  <a:schemeClr val="tx1"/>
                </a:solidFill>
                <a:latin typeface="+mn-lt"/>
              </a:rPr>
              <a:t> census household variables:</a:t>
            </a:r>
          </a:p>
          <a:p>
            <a:pPr marL="742950" lvl="1" indent="-285750" algn="l">
              <a:spcBef>
                <a:spcPts val="600"/>
              </a:spcBef>
              <a:spcAft>
                <a:spcPts val="0"/>
              </a:spcAft>
              <a:buFont typeface="Arial" panose="020B0604020202020204" pitchFamily="34" charset="0"/>
              <a:buChar char="•"/>
            </a:pPr>
            <a:r>
              <a:rPr lang="en-NZ" sz="1800" u="sng">
                <a:solidFill>
                  <a:schemeClr val="tx1"/>
                </a:solidFill>
                <a:latin typeface="+mn-lt"/>
                <a:ea typeface="Calibri" panose="020F0502020204030204" pitchFamily="34" charset="0"/>
                <a:cs typeface="Calibri" panose="020F0502020204030204" pitchFamily="34" charset="0"/>
              </a:rPr>
              <a:t>Usual residence address</a:t>
            </a:r>
            <a:r>
              <a:rPr lang="en-NZ" sz="1800">
                <a:solidFill>
                  <a:schemeClr val="tx1"/>
                </a:solidFill>
                <a:latin typeface="+mn-lt"/>
                <a:ea typeface="Calibri" panose="020F0502020204030204" pitchFamily="34" charset="0"/>
                <a:cs typeface="Calibri" panose="020F0502020204030204" pitchFamily="34" charset="0"/>
              </a:rPr>
              <a:t> for households </a:t>
            </a:r>
          </a:p>
          <a:p>
            <a:pPr marL="742950" lvl="1" indent="-285750" algn="l">
              <a:spcBef>
                <a:spcPts val="600"/>
              </a:spcBef>
              <a:spcAft>
                <a:spcPts val="0"/>
              </a:spcAft>
              <a:buFont typeface="Arial" panose="020B0604020202020204" pitchFamily="34" charset="0"/>
              <a:buChar char="•"/>
            </a:pPr>
            <a:r>
              <a:rPr lang="en-NZ" sz="1800" u="sng">
                <a:solidFill>
                  <a:schemeClr val="tx1"/>
                </a:solidFill>
                <a:latin typeface="+mn-lt"/>
                <a:ea typeface="Calibri" panose="020F0502020204030204" pitchFamily="34" charset="0"/>
                <a:cs typeface="Calibri" panose="020F0502020204030204" pitchFamily="34" charset="0"/>
              </a:rPr>
              <a:t>Household size</a:t>
            </a:r>
            <a:r>
              <a:rPr lang="en-NZ" sz="1800">
                <a:solidFill>
                  <a:schemeClr val="tx1"/>
                </a:solidFill>
                <a:latin typeface="+mn-lt"/>
                <a:ea typeface="Calibri" panose="020F0502020204030204" pitchFamily="34" charset="0"/>
                <a:cs typeface="Calibri" panose="020F0502020204030204" pitchFamily="34" charset="0"/>
              </a:rPr>
              <a:t>: number of usual residents in household</a:t>
            </a:r>
          </a:p>
          <a:p>
            <a:pPr marL="742950" lvl="1" indent="-285750" algn="l">
              <a:spcBef>
                <a:spcPts val="600"/>
              </a:spcBef>
              <a:spcAft>
                <a:spcPts val="0"/>
              </a:spcAft>
              <a:buFont typeface="Arial" panose="020B0604020202020204" pitchFamily="34" charset="0"/>
              <a:buChar char="•"/>
            </a:pPr>
            <a:r>
              <a:rPr lang="en-NZ" sz="1800" u="sng">
                <a:solidFill>
                  <a:schemeClr val="tx1"/>
                </a:solidFill>
                <a:latin typeface="+mn-lt"/>
                <a:ea typeface="Calibri" panose="020F0502020204030204" pitchFamily="34" charset="0"/>
                <a:cs typeface="Calibri" panose="020F0502020204030204" pitchFamily="34" charset="0"/>
              </a:rPr>
              <a:t>Household income</a:t>
            </a:r>
            <a:r>
              <a:rPr lang="en-NZ" sz="1800">
                <a:solidFill>
                  <a:schemeClr val="tx1"/>
                </a:solidFill>
                <a:latin typeface="+mn-lt"/>
                <a:ea typeface="Calibri" panose="020F0502020204030204" pitchFamily="34" charset="0"/>
                <a:cs typeface="Calibri" panose="020F0502020204030204" pitchFamily="34" charset="0"/>
              </a:rPr>
              <a:t>: total household income and household income sources</a:t>
            </a:r>
          </a:p>
          <a:p>
            <a:pPr marL="742950" lvl="1" indent="-285750" algn="l">
              <a:spcBef>
                <a:spcPts val="600"/>
              </a:spcBef>
              <a:spcAft>
                <a:spcPts val="0"/>
              </a:spcAft>
              <a:buFont typeface="Arial" panose="020B0604020202020204" pitchFamily="34" charset="0"/>
              <a:buChar char="•"/>
            </a:pPr>
            <a:r>
              <a:rPr lang="en-NZ" sz="1800" u="sng">
                <a:solidFill>
                  <a:schemeClr val="tx1"/>
                </a:solidFill>
                <a:latin typeface="+mn-lt"/>
                <a:ea typeface="Calibri" panose="020F0502020204030204" pitchFamily="34" charset="0"/>
                <a:cs typeface="Calibri" panose="020F0502020204030204" pitchFamily="34" charset="0"/>
              </a:rPr>
              <a:t>Familial relationship</a:t>
            </a:r>
          </a:p>
        </p:txBody>
      </p:sp>
    </p:spTree>
    <p:extLst>
      <p:ext uri="{BB962C8B-B14F-4D97-AF65-F5344CB8AC3E}">
        <p14:creationId xmlns:p14="http://schemas.microsoft.com/office/powerpoint/2010/main" val="4234042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E617-14A6-0F42-2923-58E3E16FD10F}"/>
              </a:ext>
            </a:extLst>
          </p:cNvPr>
          <p:cNvSpPr>
            <a:spLocks noGrp="1"/>
          </p:cNvSpPr>
          <p:nvPr>
            <p:ph type="title"/>
          </p:nvPr>
        </p:nvSpPr>
        <p:spPr/>
        <p:txBody>
          <a:bodyPr/>
          <a:lstStyle/>
          <a:p>
            <a:r>
              <a:rPr lang="mi-NZ"/>
              <a:t>Some themes in engagement</a:t>
            </a:r>
            <a:endParaRPr lang="en-NZ"/>
          </a:p>
        </p:txBody>
      </p:sp>
      <p:graphicFrame>
        <p:nvGraphicFramePr>
          <p:cNvPr id="4" name="Diagram 3">
            <a:extLst>
              <a:ext uri="{FF2B5EF4-FFF2-40B4-BE49-F238E27FC236}">
                <a16:creationId xmlns:a16="http://schemas.microsoft.com/office/drawing/2014/main" id="{896412C0-7509-CAC7-E65E-15D5D3731EF5}"/>
              </a:ext>
            </a:extLst>
          </p:cNvPr>
          <p:cNvGraphicFramePr/>
          <p:nvPr>
            <p:extLst>
              <p:ext uri="{D42A27DB-BD31-4B8C-83A1-F6EECF244321}">
                <p14:modId xmlns:p14="http://schemas.microsoft.com/office/powerpoint/2010/main" val="529229717"/>
              </p:ext>
            </p:extLst>
          </p:nvPr>
        </p:nvGraphicFramePr>
        <p:xfrm>
          <a:off x="633846" y="1343121"/>
          <a:ext cx="1081174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8100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1FF93C1-4881-332A-35EA-51C55605E2EA}"/>
              </a:ext>
            </a:extLst>
          </p:cNvPr>
          <p:cNvSpPr txBox="1">
            <a:spLocks/>
          </p:cNvSpPr>
          <p:nvPr/>
        </p:nvSpPr>
        <p:spPr>
          <a:xfrm>
            <a:off x="322943" y="575624"/>
            <a:ext cx="10123632" cy="407555"/>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NZ"/>
              <a:t>Future Census conceptual models</a:t>
            </a:r>
            <a:endParaRPr lang="en-NZ">
              <a:solidFill>
                <a:srgbClr val="272726"/>
              </a:solidFill>
              <a:ea typeface="Source Sans Pro"/>
            </a:endParaRPr>
          </a:p>
        </p:txBody>
      </p:sp>
      <p:sp>
        <p:nvSpPr>
          <p:cNvPr id="5" name="TextBox 4">
            <a:extLst>
              <a:ext uri="{FF2B5EF4-FFF2-40B4-BE49-F238E27FC236}">
                <a16:creationId xmlns:a16="http://schemas.microsoft.com/office/drawing/2014/main" id="{07DF5889-974F-048F-4A31-CB24585AEADA}"/>
              </a:ext>
            </a:extLst>
          </p:cNvPr>
          <p:cNvSpPr txBox="1"/>
          <p:nvPr/>
        </p:nvSpPr>
        <p:spPr>
          <a:xfrm>
            <a:off x="738062" y="3049890"/>
            <a:ext cx="3158903" cy="2392578"/>
          </a:xfrm>
          <a:prstGeom prst="rect">
            <a:avLst/>
          </a:prstGeom>
          <a:solidFill>
            <a:schemeClr val="tx2">
              <a:lumMod val="10000"/>
              <a:lumOff val="90000"/>
            </a:schemeClr>
          </a:solidFill>
        </p:spPr>
        <p:txBody>
          <a:bodyPr wrap="square" lIns="91440" tIns="45720" rIns="91440" bIns="45720" rtlCol="0" anchor="t">
            <a:spAutoFit/>
          </a:bodyPr>
          <a:lstStyle/>
          <a:p>
            <a:pPr>
              <a:lnSpc>
                <a:spcPct val="150000"/>
              </a:lnSpc>
            </a:pPr>
            <a:r>
              <a:rPr lang="en-NZ" sz="1600" b="1">
                <a:cs typeface="Calibri"/>
              </a:rPr>
              <a:t>Administrative data-first + </a:t>
            </a:r>
            <a:r>
              <a:rPr lang="en-NZ" sz="1600" b="1">
                <a:ea typeface="Source Sans Pro"/>
                <a:cs typeface="Calibri"/>
              </a:rPr>
              <a:t>full-enumeration survey</a:t>
            </a:r>
            <a:endParaRPr lang="en-NZ" sz="1600" b="1">
              <a:cs typeface="Calibri"/>
            </a:endParaRPr>
          </a:p>
          <a:p>
            <a:pPr>
              <a:lnSpc>
                <a:spcPct val="150000"/>
              </a:lnSpc>
            </a:pPr>
            <a:endParaRPr lang="en-NZ" sz="1600" b="1">
              <a:cs typeface="Calibri"/>
            </a:endParaRPr>
          </a:p>
          <a:p>
            <a:r>
              <a:rPr lang="en-NZ" sz="1600">
                <a:cs typeface="Calibri"/>
              </a:rPr>
              <a:t>Survey is for variables not in administrative data</a:t>
            </a:r>
          </a:p>
          <a:p>
            <a:pPr>
              <a:lnSpc>
                <a:spcPct val="150000"/>
              </a:lnSpc>
            </a:pPr>
            <a:r>
              <a:rPr lang="en-NZ" sz="1600">
                <a:cs typeface="Calibri"/>
              </a:rPr>
              <a:t> </a:t>
            </a:r>
          </a:p>
          <a:p>
            <a:pPr>
              <a:lnSpc>
                <a:spcPct val="150000"/>
              </a:lnSpc>
            </a:pPr>
            <a:r>
              <a:rPr lang="en-NZ" sz="1600">
                <a:cs typeface="Calibri"/>
              </a:rPr>
              <a:t> </a:t>
            </a:r>
          </a:p>
        </p:txBody>
      </p:sp>
      <p:sp>
        <p:nvSpPr>
          <p:cNvPr id="6" name="Arrow: Left-Right 5">
            <a:extLst>
              <a:ext uri="{FF2B5EF4-FFF2-40B4-BE49-F238E27FC236}">
                <a16:creationId xmlns:a16="http://schemas.microsoft.com/office/drawing/2014/main" id="{E14A1707-6406-77F3-C0CE-4F1B188557A1}"/>
              </a:ext>
            </a:extLst>
          </p:cNvPr>
          <p:cNvSpPr/>
          <p:nvPr/>
        </p:nvSpPr>
        <p:spPr>
          <a:xfrm>
            <a:off x="496192" y="2655529"/>
            <a:ext cx="11041643" cy="23800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NZ" sz="1463"/>
          </a:p>
        </p:txBody>
      </p:sp>
      <p:sp>
        <p:nvSpPr>
          <p:cNvPr id="7" name="TextBox 32">
            <a:extLst>
              <a:ext uri="{FF2B5EF4-FFF2-40B4-BE49-F238E27FC236}">
                <a16:creationId xmlns:a16="http://schemas.microsoft.com/office/drawing/2014/main" id="{17AE0AE8-CD63-13C8-1AD1-9EBCDEE45C9F}"/>
              </a:ext>
            </a:extLst>
          </p:cNvPr>
          <p:cNvSpPr txBox="1"/>
          <p:nvPr/>
        </p:nvSpPr>
        <p:spPr>
          <a:xfrm>
            <a:off x="9910236" y="1886697"/>
            <a:ext cx="1543702" cy="76771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1463"/>
              <a:t>Survey </a:t>
            </a:r>
            <a:r>
              <a:rPr lang="en-NZ" sz="1463" b="1"/>
              <a:t>less</a:t>
            </a:r>
            <a:r>
              <a:rPr lang="en-NZ" sz="1463"/>
              <a:t> of the population more frequently</a:t>
            </a:r>
          </a:p>
        </p:txBody>
      </p:sp>
      <p:sp>
        <p:nvSpPr>
          <p:cNvPr id="8" name="TextBox 33">
            <a:extLst>
              <a:ext uri="{FF2B5EF4-FFF2-40B4-BE49-F238E27FC236}">
                <a16:creationId xmlns:a16="http://schemas.microsoft.com/office/drawing/2014/main" id="{C348B738-6D6A-69B5-E5A2-803B95A4E7F5}"/>
              </a:ext>
            </a:extLst>
          </p:cNvPr>
          <p:cNvSpPr txBox="1"/>
          <p:nvPr/>
        </p:nvSpPr>
        <p:spPr>
          <a:xfrm>
            <a:off x="760587" y="1999261"/>
            <a:ext cx="1543701" cy="5425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1463"/>
              <a:t>Survey </a:t>
            </a:r>
            <a:r>
              <a:rPr lang="en-NZ" sz="1463" b="1"/>
              <a:t>more</a:t>
            </a:r>
            <a:r>
              <a:rPr lang="en-NZ" sz="1463"/>
              <a:t> of the population</a:t>
            </a:r>
          </a:p>
        </p:txBody>
      </p:sp>
      <p:sp>
        <p:nvSpPr>
          <p:cNvPr id="9" name="TextBox 8">
            <a:extLst>
              <a:ext uri="{FF2B5EF4-FFF2-40B4-BE49-F238E27FC236}">
                <a16:creationId xmlns:a16="http://schemas.microsoft.com/office/drawing/2014/main" id="{19782442-8A34-4933-4ADF-A5B2E6D17851}"/>
              </a:ext>
            </a:extLst>
          </p:cNvPr>
          <p:cNvSpPr txBox="1"/>
          <p:nvPr/>
        </p:nvSpPr>
        <p:spPr>
          <a:xfrm>
            <a:off x="4268828" y="3049890"/>
            <a:ext cx="3459068" cy="2392578"/>
          </a:xfrm>
          <a:prstGeom prst="rect">
            <a:avLst/>
          </a:prstGeom>
          <a:solidFill>
            <a:schemeClr val="accent2">
              <a:lumMod val="20000"/>
              <a:lumOff val="80000"/>
            </a:schemeClr>
          </a:solidFill>
        </p:spPr>
        <p:txBody>
          <a:bodyPr wrap="square" lIns="91440" tIns="45720" rIns="91440" bIns="45720" rtlCol="0" anchor="t">
            <a:noAutofit/>
          </a:bodyPr>
          <a:lstStyle/>
          <a:p>
            <a:pPr>
              <a:lnSpc>
                <a:spcPct val="150000"/>
              </a:lnSpc>
            </a:pPr>
            <a:r>
              <a:rPr lang="en-NZ" sz="1600" b="1">
                <a:ea typeface="Source Sans Pro"/>
                <a:cs typeface="Calibri"/>
              </a:rPr>
              <a:t>Administrative data-first + large-scale Census Attributes Survey (CAS)</a:t>
            </a:r>
          </a:p>
          <a:p>
            <a:endParaRPr lang="en-NZ" sz="1600">
              <a:ea typeface="Source Sans Pro"/>
              <a:cs typeface="Calibri"/>
            </a:endParaRPr>
          </a:p>
          <a:p>
            <a:r>
              <a:rPr lang="en-NZ" sz="1600">
                <a:ea typeface="Source Sans Pro"/>
                <a:cs typeface="Calibri"/>
              </a:rPr>
              <a:t>Very large survey to provide estimates for variables not in administrative data</a:t>
            </a:r>
          </a:p>
          <a:p>
            <a:pPr>
              <a:lnSpc>
                <a:spcPct val="150000"/>
              </a:lnSpc>
            </a:pPr>
            <a:endParaRPr lang="en-NZ" sz="1600">
              <a:cs typeface="Calibri"/>
            </a:endParaRPr>
          </a:p>
          <a:p>
            <a:pPr>
              <a:lnSpc>
                <a:spcPct val="150000"/>
              </a:lnSpc>
            </a:pPr>
            <a:endParaRPr lang="en-NZ" sz="1600">
              <a:ea typeface="Source Sans Pro"/>
              <a:cs typeface="Calibri"/>
            </a:endParaRPr>
          </a:p>
        </p:txBody>
      </p:sp>
      <p:sp>
        <p:nvSpPr>
          <p:cNvPr id="10" name="TextBox 9">
            <a:extLst>
              <a:ext uri="{FF2B5EF4-FFF2-40B4-BE49-F238E27FC236}">
                <a16:creationId xmlns:a16="http://schemas.microsoft.com/office/drawing/2014/main" id="{0C56069C-A2E7-6366-7F84-2FE6447F851B}"/>
              </a:ext>
            </a:extLst>
          </p:cNvPr>
          <p:cNvSpPr txBox="1"/>
          <p:nvPr/>
        </p:nvSpPr>
        <p:spPr>
          <a:xfrm>
            <a:off x="8099759" y="3049891"/>
            <a:ext cx="3354179" cy="2392578"/>
          </a:xfrm>
          <a:prstGeom prst="rect">
            <a:avLst/>
          </a:prstGeom>
          <a:solidFill>
            <a:schemeClr val="tx1">
              <a:lumMod val="10000"/>
              <a:lumOff val="90000"/>
            </a:schemeClr>
          </a:solidFill>
        </p:spPr>
        <p:txBody>
          <a:bodyPr wrap="square" lIns="91440" tIns="45720" rIns="91440" bIns="45720" rtlCol="0" anchor="t">
            <a:noAutofit/>
          </a:bodyPr>
          <a:lstStyle/>
          <a:p>
            <a:pPr>
              <a:lnSpc>
                <a:spcPct val="150000"/>
              </a:lnSpc>
            </a:pPr>
            <a:r>
              <a:rPr lang="en-NZ" sz="1600" b="1">
                <a:ea typeface="Source Sans Pro"/>
                <a:cs typeface="Calibri"/>
              </a:rPr>
              <a:t>Administrative data-first + annual Census Attributes Survey (CAS)</a:t>
            </a:r>
          </a:p>
          <a:p>
            <a:r>
              <a:rPr lang="en-NZ" sz="1600">
                <a:ea typeface="Source Sans Pro"/>
                <a:cs typeface="Calibri"/>
              </a:rPr>
              <a:t>     </a:t>
            </a:r>
          </a:p>
          <a:p>
            <a:r>
              <a:rPr lang="en-NZ" sz="1600">
                <a:ea typeface="Source Sans Pro"/>
                <a:cs typeface="Calibri"/>
              </a:rPr>
              <a:t>Smaller annual sample survey for variables not in administrative data, pooled across five years for small area estimates</a:t>
            </a:r>
          </a:p>
          <a:p>
            <a:pPr>
              <a:lnSpc>
                <a:spcPct val="150000"/>
              </a:lnSpc>
            </a:pPr>
            <a:endParaRPr lang="en-NZ" sz="800">
              <a:ea typeface="Source Sans Pro"/>
              <a:cs typeface="Calibri"/>
            </a:endParaRPr>
          </a:p>
          <a:p>
            <a:pPr>
              <a:lnSpc>
                <a:spcPct val="150000"/>
              </a:lnSpc>
            </a:pPr>
            <a:endParaRPr lang="en-NZ" sz="800">
              <a:ea typeface="Source Sans Pro"/>
              <a:cs typeface="Calibri"/>
            </a:endParaRPr>
          </a:p>
        </p:txBody>
      </p:sp>
    </p:spTree>
    <p:extLst>
      <p:ext uri="{BB962C8B-B14F-4D97-AF65-F5344CB8AC3E}">
        <p14:creationId xmlns:p14="http://schemas.microsoft.com/office/powerpoint/2010/main" val="1481641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FA4F6387-B281-35AC-6A6B-E93B940011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5" name="Picture 4">
            <a:extLst>
              <a:ext uri="{FF2B5EF4-FFF2-40B4-BE49-F238E27FC236}">
                <a16:creationId xmlns:a16="http://schemas.microsoft.com/office/drawing/2014/main" id="{892BA109-08DE-BDB3-559D-2718A291E56E}"/>
              </a:ext>
            </a:extLst>
          </p:cNvPr>
          <p:cNvPicPr>
            <a:picLocks noChangeAspect="1"/>
          </p:cNvPicPr>
          <p:nvPr/>
        </p:nvPicPr>
        <p:blipFill>
          <a:blip r:embed="rId3"/>
          <a:stretch>
            <a:fillRect/>
          </a:stretch>
        </p:blipFill>
        <p:spPr>
          <a:xfrm>
            <a:off x="420533" y="2362200"/>
            <a:ext cx="2667573" cy="3695700"/>
          </a:xfrm>
          <a:prstGeom prst="rect">
            <a:avLst/>
          </a:prstGeom>
        </p:spPr>
      </p:pic>
      <p:sp>
        <p:nvSpPr>
          <p:cNvPr id="6" name="Title 5">
            <a:extLst>
              <a:ext uri="{FF2B5EF4-FFF2-40B4-BE49-F238E27FC236}">
                <a16:creationId xmlns:a16="http://schemas.microsoft.com/office/drawing/2014/main" id="{819A5AC6-973F-5A6B-4A86-1FB05C33289B}"/>
              </a:ext>
            </a:extLst>
          </p:cNvPr>
          <p:cNvSpPr>
            <a:spLocks noGrp="1"/>
          </p:cNvSpPr>
          <p:nvPr>
            <p:ph type="title"/>
          </p:nvPr>
        </p:nvSpPr>
        <p:spPr>
          <a:xfrm>
            <a:off x="420533" y="536938"/>
            <a:ext cx="10515600" cy="1325563"/>
          </a:xfrm>
        </p:spPr>
        <p:txBody>
          <a:bodyPr/>
          <a:lstStyle/>
          <a:p>
            <a:r>
              <a:rPr lang="en-NZ"/>
              <a:t>Cards we can play to improve quality</a:t>
            </a:r>
          </a:p>
        </p:txBody>
      </p:sp>
      <p:pic>
        <p:nvPicPr>
          <p:cNvPr id="7" name="Picture 6">
            <a:extLst>
              <a:ext uri="{FF2B5EF4-FFF2-40B4-BE49-F238E27FC236}">
                <a16:creationId xmlns:a16="http://schemas.microsoft.com/office/drawing/2014/main" id="{2D84B77A-BDEA-8151-9EB1-1CC63A931C01}"/>
              </a:ext>
            </a:extLst>
          </p:cNvPr>
          <p:cNvPicPr>
            <a:picLocks noChangeAspect="1"/>
          </p:cNvPicPr>
          <p:nvPr/>
        </p:nvPicPr>
        <p:blipFill>
          <a:blip r:embed="rId3"/>
          <a:stretch>
            <a:fillRect/>
          </a:stretch>
        </p:blipFill>
        <p:spPr>
          <a:xfrm>
            <a:off x="3352705" y="2362200"/>
            <a:ext cx="2667573" cy="3695700"/>
          </a:xfrm>
          <a:prstGeom prst="rect">
            <a:avLst/>
          </a:prstGeom>
        </p:spPr>
      </p:pic>
      <p:pic>
        <p:nvPicPr>
          <p:cNvPr id="10" name="Picture 9">
            <a:extLst>
              <a:ext uri="{FF2B5EF4-FFF2-40B4-BE49-F238E27FC236}">
                <a16:creationId xmlns:a16="http://schemas.microsoft.com/office/drawing/2014/main" id="{D07C4FA9-64F8-6665-4F7F-EC78AA2CA8D3}"/>
              </a:ext>
            </a:extLst>
          </p:cNvPr>
          <p:cNvPicPr>
            <a:picLocks noChangeAspect="1"/>
          </p:cNvPicPr>
          <p:nvPr/>
        </p:nvPicPr>
        <p:blipFill>
          <a:blip r:embed="rId3"/>
          <a:stretch>
            <a:fillRect/>
          </a:stretch>
        </p:blipFill>
        <p:spPr>
          <a:xfrm>
            <a:off x="6273799" y="2362200"/>
            <a:ext cx="2667573" cy="3695700"/>
          </a:xfrm>
          <a:prstGeom prst="rect">
            <a:avLst/>
          </a:prstGeom>
        </p:spPr>
      </p:pic>
      <p:pic>
        <p:nvPicPr>
          <p:cNvPr id="11" name="Picture 10">
            <a:extLst>
              <a:ext uri="{FF2B5EF4-FFF2-40B4-BE49-F238E27FC236}">
                <a16:creationId xmlns:a16="http://schemas.microsoft.com/office/drawing/2014/main" id="{E0973485-D0F4-5A9F-6922-3E595BB37B17}"/>
              </a:ext>
            </a:extLst>
          </p:cNvPr>
          <p:cNvPicPr>
            <a:picLocks noChangeAspect="1"/>
          </p:cNvPicPr>
          <p:nvPr/>
        </p:nvPicPr>
        <p:blipFill>
          <a:blip r:embed="rId3"/>
          <a:stretch>
            <a:fillRect/>
          </a:stretch>
        </p:blipFill>
        <p:spPr>
          <a:xfrm>
            <a:off x="9137761" y="2362200"/>
            <a:ext cx="2667573" cy="3695700"/>
          </a:xfrm>
          <a:prstGeom prst="rect">
            <a:avLst/>
          </a:prstGeom>
        </p:spPr>
      </p:pic>
      <p:sp>
        <p:nvSpPr>
          <p:cNvPr id="13" name="Rectangle 12">
            <a:extLst>
              <a:ext uri="{FF2B5EF4-FFF2-40B4-BE49-F238E27FC236}">
                <a16:creationId xmlns:a16="http://schemas.microsoft.com/office/drawing/2014/main" id="{40707F80-FED3-2DD5-B492-6761A544BC83}"/>
              </a:ext>
            </a:extLst>
          </p:cNvPr>
          <p:cNvSpPr/>
          <p:nvPr/>
        </p:nvSpPr>
        <p:spPr>
          <a:xfrm>
            <a:off x="838200" y="2811952"/>
            <a:ext cx="1815624" cy="28463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solidFill>
                  <a:schemeClr val="tx1"/>
                </a:solidFill>
              </a:rPr>
              <a:t>Access to more admin data sources</a:t>
            </a:r>
          </a:p>
        </p:txBody>
      </p:sp>
      <p:sp>
        <p:nvSpPr>
          <p:cNvPr id="14" name="Rectangle 13">
            <a:extLst>
              <a:ext uri="{FF2B5EF4-FFF2-40B4-BE49-F238E27FC236}">
                <a16:creationId xmlns:a16="http://schemas.microsoft.com/office/drawing/2014/main" id="{1BB6F44C-83A6-4887-1928-CD838386A94C}"/>
              </a:ext>
            </a:extLst>
          </p:cNvPr>
          <p:cNvSpPr/>
          <p:nvPr/>
        </p:nvSpPr>
        <p:spPr>
          <a:xfrm>
            <a:off x="3770308" y="2811952"/>
            <a:ext cx="1815051" cy="28463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solidFill>
                  <a:schemeClr val="tx1"/>
                </a:solidFill>
              </a:rPr>
              <a:t>Improve data collection in existing admin sources</a:t>
            </a:r>
          </a:p>
        </p:txBody>
      </p:sp>
      <p:sp>
        <p:nvSpPr>
          <p:cNvPr id="15" name="Rectangle 14">
            <a:extLst>
              <a:ext uri="{FF2B5EF4-FFF2-40B4-BE49-F238E27FC236}">
                <a16:creationId xmlns:a16="http://schemas.microsoft.com/office/drawing/2014/main" id="{CF4E9ECC-1A10-8B3C-8B32-4A8EC7E879AD}"/>
              </a:ext>
            </a:extLst>
          </p:cNvPr>
          <p:cNvSpPr/>
          <p:nvPr/>
        </p:nvSpPr>
        <p:spPr>
          <a:xfrm>
            <a:off x="6703308" y="2811952"/>
            <a:ext cx="1787549" cy="28463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solidFill>
                  <a:schemeClr val="tx1"/>
                </a:solidFill>
              </a:rPr>
              <a:t>Methodological improvements (in how we use the data)</a:t>
            </a:r>
          </a:p>
        </p:txBody>
      </p:sp>
      <p:sp>
        <p:nvSpPr>
          <p:cNvPr id="16" name="Rectangle 15">
            <a:extLst>
              <a:ext uri="{FF2B5EF4-FFF2-40B4-BE49-F238E27FC236}">
                <a16:creationId xmlns:a16="http://schemas.microsoft.com/office/drawing/2014/main" id="{6CF693ED-1FD7-FEFE-3BDD-1AD9F72ACDDC}"/>
              </a:ext>
            </a:extLst>
          </p:cNvPr>
          <p:cNvSpPr/>
          <p:nvPr/>
        </p:nvSpPr>
        <p:spPr>
          <a:xfrm>
            <a:off x="9529011" y="2811952"/>
            <a:ext cx="1897552" cy="27982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solidFill>
                  <a:schemeClr val="tx1"/>
                </a:solidFill>
              </a:rPr>
              <a:t>Use new and existing survey data</a:t>
            </a:r>
          </a:p>
        </p:txBody>
      </p:sp>
    </p:spTree>
    <p:extLst>
      <p:ext uri="{BB962C8B-B14F-4D97-AF65-F5344CB8AC3E}">
        <p14:creationId xmlns:p14="http://schemas.microsoft.com/office/powerpoint/2010/main" val="1430964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788DF-D4CD-74DE-470A-6BF055AD7CC3}"/>
              </a:ext>
            </a:extLst>
          </p:cNvPr>
          <p:cNvSpPr>
            <a:spLocks noGrp="1"/>
          </p:cNvSpPr>
          <p:nvPr>
            <p:ph type="title"/>
          </p:nvPr>
        </p:nvSpPr>
        <p:spPr>
          <a:xfrm>
            <a:off x="424962" y="422216"/>
            <a:ext cx="9334500" cy="1098610"/>
          </a:xfrm>
        </p:spPr>
        <p:txBody>
          <a:bodyPr/>
          <a:lstStyle/>
          <a:p>
            <a:r>
              <a:rPr lang="en-NZ"/>
              <a:t>Some Elements of the current situation</a:t>
            </a:r>
          </a:p>
        </p:txBody>
      </p:sp>
      <p:sp>
        <p:nvSpPr>
          <p:cNvPr id="3" name="Content Placeholder 2">
            <a:extLst>
              <a:ext uri="{FF2B5EF4-FFF2-40B4-BE49-F238E27FC236}">
                <a16:creationId xmlns:a16="http://schemas.microsoft.com/office/drawing/2014/main" id="{7350784A-BCFE-F371-6FA0-DD0273E90959}"/>
              </a:ext>
            </a:extLst>
          </p:cNvPr>
          <p:cNvSpPr>
            <a:spLocks noGrp="1"/>
          </p:cNvSpPr>
          <p:nvPr>
            <p:ph idx="1"/>
          </p:nvPr>
        </p:nvSpPr>
        <p:spPr>
          <a:xfrm>
            <a:off x="838200" y="1566863"/>
            <a:ext cx="10677525" cy="4556710"/>
          </a:xfrm>
        </p:spPr>
        <p:txBody>
          <a:bodyPr vert="horz" lIns="91440" tIns="45720" rIns="91440" bIns="45720" rtlCol="0" anchor="t">
            <a:normAutofit/>
          </a:bodyPr>
          <a:lstStyle/>
          <a:p>
            <a:r>
              <a:rPr lang="en-NZ" dirty="0"/>
              <a:t>We are struggling to get acceptable population coverage with the traditional Full Field  Enumeration Census Model.</a:t>
            </a:r>
          </a:p>
          <a:p>
            <a:r>
              <a:rPr lang="en-NZ" dirty="0"/>
              <a:t>We have a considerable amount of administrative data that we have spent the last ten years learning how to construct datasets from;</a:t>
            </a:r>
          </a:p>
          <a:p>
            <a:pPr lvl="1"/>
            <a:r>
              <a:rPr lang="en-NZ" dirty="0"/>
              <a:t>We have had two Census files (2018 and 2023) that we have matched with our admin files, that have given us very specific information about how the two sources compare. </a:t>
            </a:r>
          </a:p>
          <a:p>
            <a:pPr lvl="1"/>
            <a:r>
              <a:rPr lang="en-NZ" dirty="0"/>
              <a:t>We have done systematic “variable by variable” work on the administrative data’s alignment with our statistical concept and coverage of standard </a:t>
            </a:r>
            <a:r>
              <a:rPr lang="en-NZ" dirty="0" err="1"/>
              <a:t>popualtions</a:t>
            </a:r>
            <a:endParaRPr lang="en-NZ" dirty="0"/>
          </a:p>
          <a:p>
            <a:pPr lvl="1"/>
            <a:r>
              <a:rPr lang="en-NZ" dirty="0"/>
              <a:t>We have constructed experimental Administrative Population Census Files and we have made them available to researchers so they can explore their properties.</a:t>
            </a:r>
          </a:p>
          <a:p>
            <a:endParaRPr lang="en-NZ" dirty="0"/>
          </a:p>
        </p:txBody>
      </p:sp>
    </p:spTree>
    <p:extLst>
      <p:ext uri="{BB962C8B-B14F-4D97-AF65-F5344CB8AC3E}">
        <p14:creationId xmlns:p14="http://schemas.microsoft.com/office/powerpoint/2010/main" val="2792560267"/>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3A07BF-3163-4362-89D2-24E898C906AA}"/>
              </a:ext>
            </a:extLst>
          </p:cNvPr>
          <p:cNvSpPr>
            <a:spLocks noGrp="1"/>
          </p:cNvSpPr>
          <p:nvPr>
            <p:ph type="title"/>
          </p:nvPr>
        </p:nvSpPr>
        <p:spPr/>
        <p:txBody>
          <a:bodyPr/>
          <a:lstStyle/>
          <a:p>
            <a:r>
              <a:rPr lang="en-NZ"/>
              <a:t>What is the experimental Administrative Population Census?</a:t>
            </a:r>
            <a:br>
              <a:rPr lang="en-NZ"/>
            </a:br>
            <a:endParaRPr lang="en-AU"/>
          </a:p>
        </p:txBody>
      </p:sp>
      <p:sp>
        <p:nvSpPr>
          <p:cNvPr id="5" name="TextBox 4">
            <a:extLst>
              <a:ext uri="{FF2B5EF4-FFF2-40B4-BE49-F238E27FC236}">
                <a16:creationId xmlns:a16="http://schemas.microsoft.com/office/drawing/2014/main" id="{6C8A261B-9FD0-4A42-B791-9F88EDA7A12F}"/>
              </a:ext>
            </a:extLst>
          </p:cNvPr>
          <p:cNvSpPr txBox="1"/>
          <p:nvPr/>
        </p:nvSpPr>
        <p:spPr>
          <a:xfrm>
            <a:off x="823280" y="2512264"/>
            <a:ext cx="9334500" cy="3447098"/>
          </a:xfrm>
          <a:prstGeom prst="rect">
            <a:avLst/>
          </a:prstGeom>
          <a:noFill/>
        </p:spPr>
        <p:txBody>
          <a:bodyPr wrap="square" lIns="91440" tIns="45720" rIns="91440" bIns="45720" numCol="1" rtlCol="0" anchor="t">
            <a:spAutoFit/>
          </a:bodyPr>
          <a:lstStyle/>
          <a:p>
            <a:pPr marL="285750"/>
            <a:endParaRPr lang="en-US" sz="2000">
              <a:latin typeface="+mn-lt"/>
            </a:endParaRPr>
          </a:p>
          <a:p>
            <a:pPr marL="742950" lvl="1"/>
            <a:r>
              <a:rPr lang="en-NZ" sz="2000">
                <a:latin typeface="+mn-lt"/>
              </a:rPr>
              <a:t>APC’s purpose:</a:t>
            </a:r>
          </a:p>
          <a:p>
            <a:pPr marL="1085850" lvl="1" indent="-342900">
              <a:buFont typeface="Wingdings" panose="05000000000000000000" pitchFamily="2" charset="2"/>
              <a:buChar char="§"/>
            </a:pPr>
            <a:r>
              <a:rPr lang="en-NZ" sz="2000">
                <a:latin typeface="+mn-lt"/>
              </a:rPr>
              <a:t>Gauge technical feasibility of admin first census to enable decision making</a:t>
            </a:r>
          </a:p>
          <a:p>
            <a:pPr marL="1085850" lvl="1" indent="-342900">
              <a:buFont typeface="Wingdings" panose="05000000000000000000" pitchFamily="2" charset="2"/>
              <a:buChar char="§"/>
            </a:pPr>
            <a:r>
              <a:rPr lang="en-US" sz="2000">
                <a:latin typeface="+mn-lt"/>
              </a:rPr>
              <a:t>Evaluate the data and methods as used in the APC</a:t>
            </a:r>
          </a:p>
          <a:p>
            <a:pPr marL="1085850" lvl="1" indent="-342900">
              <a:buFont typeface="Wingdings" panose="05000000000000000000" pitchFamily="2" charset="2"/>
              <a:buChar char="§"/>
            </a:pPr>
            <a:r>
              <a:rPr lang="en-US" sz="2000">
                <a:latin typeface="+mn-lt"/>
              </a:rPr>
              <a:t>Enable engagement </a:t>
            </a:r>
            <a:r>
              <a:rPr lang="en-US" sz="2000"/>
              <a:t>on</a:t>
            </a:r>
            <a:r>
              <a:rPr lang="en-US" sz="2000">
                <a:latin typeface="+mn-lt"/>
              </a:rPr>
              <a:t> whether information needs are met</a:t>
            </a:r>
          </a:p>
          <a:p>
            <a:pPr marL="1085850" lvl="1" indent="-342900">
              <a:buFont typeface="Wingdings" panose="05000000000000000000" pitchFamily="2" charset="2"/>
              <a:buChar char="§"/>
            </a:pPr>
            <a:r>
              <a:rPr lang="en-US" sz="2000">
                <a:latin typeface="+mn-lt"/>
              </a:rPr>
              <a:t>Use feedback to direct further development</a:t>
            </a:r>
          </a:p>
          <a:p>
            <a:pPr marL="1085850" lvl="1" indent="-342900">
              <a:buFont typeface="Wingdings" panose="05000000000000000000" pitchFamily="2" charset="2"/>
              <a:buChar char="§"/>
            </a:pPr>
            <a:endParaRPr lang="en-US" sz="2000">
              <a:latin typeface="+mn-lt"/>
            </a:endParaRPr>
          </a:p>
          <a:p>
            <a:pPr marL="742950" lvl="1"/>
            <a:r>
              <a:rPr lang="en-US" sz="2000">
                <a:latin typeface="+mn-lt"/>
              </a:rPr>
              <a:t>⇒ The APC is a conversation </a:t>
            </a:r>
            <a:r>
              <a:rPr lang="en-US" sz="2000" b="1">
                <a:latin typeface="+mn-lt"/>
              </a:rPr>
              <a:t>catalyst</a:t>
            </a:r>
          </a:p>
          <a:p>
            <a:pPr marL="742950" lvl="1"/>
            <a:r>
              <a:rPr lang="en-US" sz="2000"/>
              <a:t>⇒ The APC is </a:t>
            </a:r>
            <a:r>
              <a:rPr lang="en-US" sz="2000" b="1"/>
              <a:t>not 2028 Census</a:t>
            </a:r>
            <a:r>
              <a:rPr lang="en-US" sz="2000"/>
              <a:t>, </a:t>
            </a:r>
            <a:r>
              <a:rPr lang="en-US" sz="2000" b="1"/>
              <a:t>not 2023 Census</a:t>
            </a:r>
            <a:r>
              <a:rPr lang="en-US" sz="2000"/>
              <a:t>, nor </a:t>
            </a:r>
            <a:r>
              <a:rPr lang="en-US" sz="2000" b="1"/>
              <a:t>official statistics</a:t>
            </a:r>
            <a:endParaRPr lang="en-US" sz="2000" b="1">
              <a:latin typeface="+mn-lt"/>
            </a:endParaRPr>
          </a:p>
          <a:p>
            <a:pPr marL="1085850" lvl="1" indent="-342900">
              <a:buFont typeface="Wingdings" panose="05000000000000000000" pitchFamily="2" charset="2"/>
              <a:buChar char="§"/>
            </a:pPr>
            <a:endParaRPr lang="en-US" sz="2000">
              <a:solidFill>
                <a:srgbClr val="0070C0"/>
              </a:solidFill>
              <a:latin typeface="+mn-lt"/>
            </a:endParaRPr>
          </a:p>
          <a:p>
            <a:endParaRPr lang="en-NZ"/>
          </a:p>
        </p:txBody>
      </p:sp>
      <p:sp>
        <p:nvSpPr>
          <p:cNvPr id="2" name="TextBox 1">
            <a:extLst>
              <a:ext uri="{FF2B5EF4-FFF2-40B4-BE49-F238E27FC236}">
                <a16:creationId xmlns:a16="http://schemas.microsoft.com/office/drawing/2014/main" id="{D559329D-5C67-2448-3C6E-E6D7163311ED}"/>
              </a:ext>
            </a:extLst>
          </p:cNvPr>
          <p:cNvSpPr txBox="1"/>
          <p:nvPr/>
        </p:nvSpPr>
        <p:spPr>
          <a:xfrm>
            <a:off x="1329487" y="1618019"/>
            <a:ext cx="8838060" cy="830997"/>
          </a:xfrm>
          <a:prstGeom prst="rect">
            <a:avLst/>
          </a:prstGeom>
          <a:noFill/>
        </p:spPr>
        <p:txBody>
          <a:bodyPr wrap="none" rtlCol="0">
            <a:spAutoFit/>
          </a:bodyPr>
          <a:lstStyle/>
          <a:p>
            <a:r>
              <a:rPr lang="en-NZ" sz="2400" i="1">
                <a:solidFill>
                  <a:srgbClr val="085C75"/>
                </a:solidFill>
                <a:latin typeface="+mn-lt"/>
              </a:rPr>
              <a:t>“A </a:t>
            </a:r>
            <a:r>
              <a:rPr lang="en-NZ" sz="2400" b="1" i="1">
                <a:solidFill>
                  <a:srgbClr val="085C75"/>
                </a:solidFill>
                <a:latin typeface="+mn-lt"/>
              </a:rPr>
              <a:t>practical</a:t>
            </a:r>
            <a:r>
              <a:rPr lang="en-NZ" sz="2400" i="1">
                <a:solidFill>
                  <a:srgbClr val="085C75"/>
                </a:solidFill>
                <a:latin typeface="+mn-lt"/>
              </a:rPr>
              <a:t> demonstration of what can be achieved </a:t>
            </a:r>
            <a:r>
              <a:rPr lang="en-NZ" sz="2400" b="1" i="1">
                <a:solidFill>
                  <a:srgbClr val="085C75"/>
                </a:solidFill>
                <a:latin typeface="+mn-lt"/>
              </a:rPr>
              <a:t>now</a:t>
            </a:r>
            <a:r>
              <a:rPr lang="en-NZ" sz="2400" i="1">
                <a:solidFill>
                  <a:srgbClr val="085C75"/>
                </a:solidFill>
                <a:latin typeface="+mn-lt"/>
              </a:rPr>
              <a:t> with admin </a:t>
            </a:r>
          </a:p>
          <a:p>
            <a:pPr algn="ctr"/>
            <a:r>
              <a:rPr lang="en-NZ" sz="2400" i="1">
                <a:solidFill>
                  <a:srgbClr val="085C75"/>
                </a:solidFill>
                <a:latin typeface="+mn-lt"/>
              </a:rPr>
              <a:t>data </a:t>
            </a:r>
            <a:r>
              <a:rPr lang="en-NZ" sz="2400" b="1" i="1">
                <a:solidFill>
                  <a:srgbClr val="085C75"/>
                </a:solidFill>
                <a:latin typeface="+mn-lt"/>
              </a:rPr>
              <a:t>only*</a:t>
            </a:r>
            <a:r>
              <a:rPr lang="en-NZ" sz="2400" i="1">
                <a:solidFill>
                  <a:srgbClr val="085C75"/>
                </a:solidFill>
                <a:latin typeface="+mn-lt"/>
              </a:rPr>
              <a:t> to produce census-type information.”</a:t>
            </a:r>
            <a:endParaRPr lang="en-NZ" sz="2400"/>
          </a:p>
        </p:txBody>
      </p:sp>
      <p:sp>
        <p:nvSpPr>
          <p:cNvPr id="3" name="Arrow: Right 2">
            <a:extLst>
              <a:ext uri="{FF2B5EF4-FFF2-40B4-BE49-F238E27FC236}">
                <a16:creationId xmlns:a16="http://schemas.microsoft.com/office/drawing/2014/main" id="{DD9DAD0B-AC73-3AC2-A313-1CF58DF4C9D5}"/>
              </a:ext>
            </a:extLst>
          </p:cNvPr>
          <p:cNvSpPr/>
          <p:nvPr/>
        </p:nvSpPr>
        <p:spPr>
          <a:xfrm>
            <a:off x="6852919" y="4941645"/>
            <a:ext cx="4325092" cy="167442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buFont typeface="Arial" panose="020B0604020202020204" pitchFamily="34" charset="0"/>
              <a:buChar char="•"/>
            </a:pPr>
            <a:r>
              <a:rPr lang="en-NZ">
                <a:solidFill>
                  <a:schemeClr val="tx1"/>
                </a:solidFill>
              </a:rPr>
              <a:t>But also: APC’s purpose has and will evolve</a:t>
            </a:r>
          </a:p>
        </p:txBody>
      </p:sp>
    </p:spTree>
    <p:extLst>
      <p:ext uri="{BB962C8B-B14F-4D97-AF65-F5344CB8AC3E}">
        <p14:creationId xmlns:p14="http://schemas.microsoft.com/office/powerpoint/2010/main" val="308304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573A-7D19-412C-9573-7BF2E3E69D05}"/>
              </a:ext>
            </a:extLst>
          </p:cNvPr>
          <p:cNvSpPr>
            <a:spLocks noGrp="1"/>
          </p:cNvSpPr>
          <p:nvPr>
            <p:ph type="title"/>
          </p:nvPr>
        </p:nvSpPr>
        <p:spPr/>
        <p:txBody>
          <a:bodyPr/>
          <a:lstStyle/>
          <a:p>
            <a:r>
              <a:rPr lang="en-NZ"/>
              <a:t>What have we learnt so far?</a:t>
            </a:r>
          </a:p>
        </p:txBody>
      </p:sp>
      <p:sp>
        <p:nvSpPr>
          <p:cNvPr id="4" name="Slide Number Placeholder 3">
            <a:extLst>
              <a:ext uri="{FF2B5EF4-FFF2-40B4-BE49-F238E27FC236}">
                <a16:creationId xmlns:a16="http://schemas.microsoft.com/office/drawing/2014/main" id="{856E3E9B-A3C6-4581-9A42-7CA240BC0D7C}"/>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A21BB1-6A90-4F16-8358-BD87A6523B01}" type="slidenum">
              <a:rPr lang="en-NZ" smtClean="0"/>
              <a:pPr/>
              <a:t>31</a:t>
            </a:fld>
            <a:endParaRPr lang="en-NZ"/>
          </a:p>
        </p:txBody>
      </p:sp>
      <p:sp>
        <p:nvSpPr>
          <p:cNvPr id="3" name="TextBox 2">
            <a:extLst>
              <a:ext uri="{FF2B5EF4-FFF2-40B4-BE49-F238E27FC236}">
                <a16:creationId xmlns:a16="http://schemas.microsoft.com/office/drawing/2014/main" id="{25DAB977-11C5-41A5-A7B7-AB7A95112F99}"/>
              </a:ext>
            </a:extLst>
          </p:cNvPr>
          <p:cNvSpPr txBox="1"/>
          <p:nvPr/>
        </p:nvSpPr>
        <p:spPr>
          <a:xfrm>
            <a:off x="997995" y="1362635"/>
            <a:ext cx="10027082" cy="538609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NZ">
                <a:solidFill>
                  <a:srgbClr val="0B0C0C"/>
                </a:solidFill>
              </a:rPr>
              <a:t>Some census concepts are not well covered in admin data.</a:t>
            </a:r>
          </a:p>
          <a:p>
            <a:pPr marL="285750" indent="-285750">
              <a:buFont typeface="Arial" panose="020B0604020202020204" pitchFamily="34" charset="0"/>
              <a:buChar char="•"/>
            </a:pPr>
            <a:endParaRPr lang="en-NZ">
              <a:solidFill>
                <a:srgbClr val="0B0C0C"/>
              </a:solidFill>
            </a:endParaRPr>
          </a:p>
          <a:p>
            <a:pPr marL="285750" indent="-285750">
              <a:buFont typeface="Arial" panose="020B0604020202020204" pitchFamily="34" charset="0"/>
              <a:buChar char="•"/>
            </a:pPr>
            <a:r>
              <a:rPr lang="en-NZ">
                <a:solidFill>
                  <a:srgbClr val="0B0C0C"/>
                </a:solidFill>
              </a:rPr>
              <a:t>Ethnicity information is of overall high quality, but aspects needs more explanation and investigation</a:t>
            </a:r>
          </a:p>
          <a:p>
            <a:pPr marL="742950" lvl="1" indent="-285750">
              <a:buFont typeface="Arial" panose="020B0604020202020204" pitchFamily="34" charset="0"/>
              <a:buChar char="•"/>
            </a:pPr>
            <a:r>
              <a:rPr lang="en-NZ">
                <a:solidFill>
                  <a:schemeClr val="bg1">
                    <a:lumMod val="50000"/>
                  </a:schemeClr>
                </a:solidFill>
              </a:rPr>
              <a:t>There are specific issues (</a:t>
            </a:r>
            <a:r>
              <a:rPr lang="en-NZ" err="1">
                <a:solidFill>
                  <a:schemeClr val="bg1">
                    <a:lumMod val="50000"/>
                  </a:schemeClr>
                </a:solidFill>
              </a:rPr>
              <a:t>eg</a:t>
            </a:r>
            <a:r>
              <a:rPr lang="en-NZ">
                <a:solidFill>
                  <a:schemeClr val="bg1">
                    <a:lumMod val="50000"/>
                  </a:schemeClr>
                </a:solidFill>
              </a:rPr>
              <a:t> Fijian Indian), we need to better understand level 4, </a:t>
            </a:r>
            <a:r>
              <a:rPr lang="en-NZ" err="1">
                <a:solidFill>
                  <a:schemeClr val="bg1">
                    <a:lumMod val="50000"/>
                  </a:schemeClr>
                </a:solidFill>
              </a:rPr>
              <a:t>nfd</a:t>
            </a:r>
            <a:r>
              <a:rPr lang="en-NZ">
                <a:solidFill>
                  <a:schemeClr val="bg1">
                    <a:lumMod val="50000"/>
                  </a:schemeClr>
                </a:solidFill>
              </a:rPr>
              <a:t>-categories</a:t>
            </a:r>
            <a:endParaRPr lang="en-US"/>
          </a:p>
          <a:p>
            <a:pPr marL="285750" indent="-285750">
              <a:buFont typeface="Arial" panose="020B0604020202020204" pitchFamily="34" charset="0"/>
              <a:buChar char="•"/>
            </a:pPr>
            <a:endParaRPr lang="en-NZ" b="0" i="0">
              <a:solidFill>
                <a:srgbClr val="0B0C0C"/>
              </a:solidFill>
              <a:effectLst/>
            </a:endParaRPr>
          </a:p>
          <a:p>
            <a:pPr marL="285750" indent="-285750">
              <a:buFont typeface="Arial" panose="020B0604020202020204" pitchFamily="34" charset="0"/>
              <a:buChar char="•"/>
            </a:pPr>
            <a:r>
              <a:rPr lang="en-NZ" b="0" i="0">
                <a:solidFill>
                  <a:srgbClr val="0B0C0C"/>
                </a:solidFill>
                <a:effectLst/>
              </a:rPr>
              <a:t>The quality of Māori descent information is not yet sufficient.</a:t>
            </a:r>
            <a:endParaRPr lang="en-NZ"/>
          </a:p>
          <a:p>
            <a:pPr marL="742950" lvl="1" indent="-285750">
              <a:buFont typeface="Arial" panose="020B0604020202020204" pitchFamily="34" charset="0"/>
              <a:buChar char="•"/>
            </a:pPr>
            <a:r>
              <a:rPr lang="en-NZ" sz="1600">
                <a:solidFill>
                  <a:schemeClr val="bg1">
                    <a:lumMod val="50000"/>
                  </a:schemeClr>
                </a:solidFill>
              </a:rPr>
              <a:t>Mainly driven by missingness; not the quality of the sources.</a:t>
            </a:r>
            <a:endParaRPr lang="en-NZ" sz="1600">
              <a:solidFill>
                <a:schemeClr val="bg1">
                  <a:lumMod val="50000"/>
                </a:schemeClr>
              </a:solidFill>
              <a:ea typeface="Source Sans Pro"/>
            </a:endParaRPr>
          </a:p>
          <a:p>
            <a:pPr marL="742950" lvl="1" indent="-285750">
              <a:buFont typeface="Arial" panose="020B0604020202020204" pitchFamily="34" charset="0"/>
              <a:buChar char="•"/>
            </a:pPr>
            <a:endParaRPr lang="en-NZ" b="0" i="0">
              <a:solidFill>
                <a:srgbClr val="0B0C0C"/>
              </a:solidFill>
              <a:effectLst/>
            </a:endParaRPr>
          </a:p>
          <a:p>
            <a:pPr marL="285750" indent="-285750">
              <a:buFont typeface="Arial" panose="020B0604020202020204" pitchFamily="34" charset="0"/>
              <a:buChar char="•"/>
            </a:pPr>
            <a:r>
              <a:rPr lang="en-NZ" b="0" i="0">
                <a:solidFill>
                  <a:srgbClr val="0B0C0C"/>
                </a:solidFill>
                <a:effectLst/>
              </a:rPr>
              <a:t>Interest was expressed in the potential for inclusion of iwi affiliation in the future. </a:t>
            </a:r>
          </a:p>
          <a:p>
            <a:pPr marL="742950" lvl="1" indent="-285750">
              <a:buFont typeface="Arial" panose="020B0604020202020204" pitchFamily="34" charset="0"/>
              <a:buChar char="•"/>
            </a:pPr>
            <a:r>
              <a:rPr lang="en-NZ" sz="1600">
                <a:solidFill>
                  <a:schemeClr val="bg1">
                    <a:lumMod val="50000"/>
                  </a:schemeClr>
                </a:solidFill>
              </a:rPr>
              <a:t>(</a:t>
            </a:r>
            <a:r>
              <a:rPr lang="en-NZ" sz="1600" b="0" i="0">
                <a:solidFill>
                  <a:schemeClr val="bg1">
                    <a:lumMod val="50000"/>
                  </a:schemeClr>
                </a:solidFill>
                <a:effectLst/>
              </a:rPr>
              <a:t>Stats NZ is looking at the potential for combining recent census iwi affiliation data with some administrative sources</a:t>
            </a:r>
            <a:r>
              <a:rPr lang="en-NZ" sz="1600">
                <a:solidFill>
                  <a:schemeClr val="bg1">
                    <a:lumMod val="50000"/>
                  </a:schemeClr>
                </a:solidFill>
              </a:rPr>
              <a:t>.)</a:t>
            </a:r>
          </a:p>
          <a:p>
            <a:pPr marL="742950" lvl="1" indent="-285750">
              <a:buFont typeface="Arial" panose="020B0604020202020204" pitchFamily="34" charset="0"/>
              <a:buChar char="•"/>
            </a:pPr>
            <a:endParaRPr lang="en-NZ" b="0" i="0">
              <a:solidFill>
                <a:srgbClr val="0B0C0C"/>
              </a:solidFill>
              <a:effectLst/>
              <a:ea typeface="Source Sans Pro"/>
            </a:endParaRPr>
          </a:p>
          <a:p>
            <a:pPr marL="285750" indent="-285750">
              <a:buFont typeface="Arial" panose="020B0604020202020204" pitchFamily="34" charset="0"/>
              <a:buChar char="•"/>
            </a:pPr>
            <a:r>
              <a:rPr lang="en-NZ" b="0" i="0">
                <a:solidFill>
                  <a:srgbClr val="0B0C0C"/>
                </a:solidFill>
                <a:effectLst/>
              </a:rPr>
              <a:t>The APC is increasingly used across government and by researchers.</a:t>
            </a:r>
            <a:r>
              <a:rPr lang="en-NZ">
                <a:solidFill>
                  <a:srgbClr val="0B0C0C"/>
                </a:solidFill>
              </a:rPr>
              <a:t> </a:t>
            </a:r>
            <a:endParaRPr lang="en-NZ"/>
          </a:p>
          <a:p>
            <a:pPr marL="742950" lvl="1" indent="-285750">
              <a:buFont typeface="Arial" panose="020B0604020202020204" pitchFamily="34" charset="0"/>
              <a:buChar char="•"/>
            </a:pPr>
            <a:r>
              <a:rPr lang="en-NZ" sz="1600">
                <a:solidFill>
                  <a:schemeClr val="bg1">
                    <a:lumMod val="50000"/>
                  </a:schemeClr>
                </a:solidFill>
              </a:rPr>
              <a:t>Filling information need gaps that aren’t met by other Stats NZ outputs.</a:t>
            </a:r>
          </a:p>
          <a:p>
            <a:pPr marL="742950" lvl="1" indent="-285750">
              <a:buFont typeface="Arial" panose="020B0604020202020204" pitchFamily="34" charset="0"/>
              <a:buChar char="•"/>
            </a:pPr>
            <a:r>
              <a:rPr lang="en-NZ" sz="1600">
                <a:solidFill>
                  <a:schemeClr val="bg1">
                    <a:lumMod val="50000"/>
                  </a:schemeClr>
                </a:solidFill>
                <a:ea typeface="Source Sans Pro"/>
              </a:rPr>
              <a:t>There is an almost universal demand for more frequent, timely, and detailed data.</a:t>
            </a:r>
          </a:p>
          <a:p>
            <a:pPr marL="742950" lvl="1" indent="-285750">
              <a:buFont typeface="Arial" panose="020B0604020202020204" pitchFamily="34" charset="0"/>
              <a:buChar char="•"/>
            </a:pPr>
            <a:endParaRPr lang="en-NZ" sz="1600">
              <a:solidFill>
                <a:schemeClr val="bg1">
                  <a:lumMod val="50000"/>
                </a:schemeClr>
              </a:solidFill>
              <a:ea typeface="Source Sans Pro"/>
            </a:endParaRPr>
          </a:p>
          <a:p>
            <a:pPr marL="285750" indent="-285750">
              <a:buFont typeface="Arial" panose="020B0604020202020204" pitchFamily="34" charset="0"/>
              <a:buChar char="•"/>
            </a:pPr>
            <a:r>
              <a:rPr lang="en-NZ" sz="1600" b="0" i="0">
                <a:solidFill>
                  <a:srgbClr val="0B0C0C"/>
                </a:solidFill>
                <a:effectLst/>
              </a:rPr>
              <a:t>There is a large interest in household and dwellings data from admin sources</a:t>
            </a:r>
          </a:p>
          <a:p>
            <a:pPr marL="742950" lvl="1" indent="-285750">
              <a:buFont typeface="Arial" panose="020B0604020202020204" pitchFamily="34" charset="0"/>
              <a:buChar char="•"/>
            </a:pPr>
            <a:endParaRPr lang="en-NZ" sz="1600">
              <a:solidFill>
                <a:schemeClr val="bg1">
                  <a:lumMod val="50000"/>
                </a:schemeClr>
              </a:solidFill>
              <a:ea typeface="Source Sans Pro"/>
            </a:endParaRPr>
          </a:p>
          <a:p>
            <a:pPr marL="285750" indent="-285750">
              <a:buFont typeface="Arial" panose="020B0604020202020204" pitchFamily="34" charset="0"/>
              <a:buChar char="•"/>
            </a:pPr>
            <a:endParaRPr lang="en-NZ">
              <a:solidFill>
                <a:srgbClr val="0B0C0C"/>
              </a:solidFill>
              <a:ea typeface="Source Sans Pro"/>
            </a:endParaRPr>
          </a:p>
        </p:txBody>
      </p:sp>
    </p:spTree>
    <p:extLst>
      <p:ext uri="{BB962C8B-B14F-4D97-AF65-F5344CB8AC3E}">
        <p14:creationId xmlns:p14="http://schemas.microsoft.com/office/powerpoint/2010/main" val="2516141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C6400-4843-98C5-6558-CA2EA7455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81336E-6D94-3B5C-3337-EB0253198CFE}"/>
              </a:ext>
            </a:extLst>
          </p:cNvPr>
          <p:cNvSpPr>
            <a:spLocks noGrp="1"/>
          </p:cNvSpPr>
          <p:nvPr>
            <p:ph type="title"/>
          </p:nvPr>
        </p:nvSpPr>
        <p:spPr/>
        <p:txBody>
          <a:bodyPr/>
          <a:lstStyle/>
          <a:p>
            <a:r>
              <a:rPr lang="en-NZ"/>
              <a:t>Flows</a:t>
            </a:r>
          </a:p>
        </p:txBody>
      </p:sp>
      <p:pic>
        <p:nvPicPr>
          <p:cNvPr id="1026" name="Picture 2">
            <a:extLst>
              <a:ext uri="{FF2B5EF4-FFF2-40B4-BE49-F238E27FC236}">
                <a16:creationId xmlns:a16="http://schemas.microsoft.com/office/drawing/2014/main" id="{EE79132E-1519-6E3D-20AA-0017DF6F6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2392" y="1108236"/>
            <a:ext cx="7970631" cy="56933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B96401-2980-D962-BD83-77DC8F5867AD}"/>
              </a:ext>
            </a:extLst>
          </p:cNvPr>
          <p:cNvSpPr txBox="1"/>
          <p:nvPr/>
        </p:nvSpPr>
        <p:spPr>
          <a:xfrm>
            <a:off x="424962" y="1450600"/>
            <a:ext cx="2176014" cy="1754326"/>
          </a:xfrm>
          <a:prstGeom prst="rect">
            <a:avLst/>
          </a:prstGeom>
          <a:noFill/>
        </p:spPr>
        <p:txBody>
          <a:bodyPr wrap="square">
            <a:spAutoFit/>
          </a:bodyPr>
          <a:lstStyle/>
          <a:p>
            <a:pPr>
              <a:spcAft>
                <a:spcPts val="300"/>
              </a:spcAft>
            </a:pPr>
            <a:r>
              <a:rPr lang="en-NZ" sz="1800">
                <a:effectLst/>
                <a:latin typeface="Calibri" panose="020F0502020204030204" pitchFamily="34" charset="0"/>
                <a:ea typeface="Calibri" panose="020F0502020204030204" pitchFamily="34" charset="0"/>
                <a:cs typeface="Arial Mäori" panose="020B0604020202020204" pitchFamily="34" charset="0"/>
              </a:rPr>
              <a:t>The underlying data is longitudinally linked. This allows detailed analysis </a:t>
            </a:r>
            <a:r>
              <a:rPr lang="en-NZ">
                <a:latin typeface="Calibri" panose="020F0502020204030204" pitchFamily="34" charset="0"/>
                <a:ea typeface="Calibri" panose="020F0502020204030204" pitchFamily="34" charset="0"/>
                <a:cs typeface="Arial Mäori" panose="020B0604020202020204" pitchFamily="34" charset="0"/>
              </a:rPr>
              <a:t>of flows between aggregates.</a:t>
            </a:r>
            <a:endParaRPr lang="en-NZ" sz="1800">
              <a:effectLst/>
              <a:latin typeface="Calibri" panose="020F0502020204030204" pitchFamily="34" charset="0"/>
              <a:ea typeface="Calibri" panose="020F0502020204030204" pitchFamily="34" charset="0"/>
              <a:cs typeface="Arial Mäori" panose="020B0604020202020204" pitchFamily="34" charset="0"/>
            </a:endParaRPr>
          </a:p>
        </p:txBody>
      </p:sp>
    </p:spTree>
    <p:extLst>
      <p:ext uri="{BB962C8B-B14F-4D97-AF65-F5344CB8AC3E}">
        <p14:creationId xmlns:p14="http://schemas.microsoft.com/office/powerpoint/2010/main" val="2666591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5D0AA-845B-60C5-8F7B-A463B6B8FDF1}"/>
              </a:ext>
            </a:extLst>
          </p:cNvPr>
          <p:cNvSpPr>
            <a:spLocks noGrp="1"/>
          </p:cNvSpPr>
          <p:nvPr>
            <p:ph type="title"/>
          </p:nvPr>
        </p:nvSpPr>
        <p:spPr/>
        <p:txBody>
          <a:bodyPr/>
          <a:lstStyle/>
          <a:p>
            <a:r>
              <a:rPr lang="en-NZ"/>
              <a:t>What does quality mean?</a:t>
            </a:r>
          </a:p>
        </p:txBody>
      </p:sp>
      <p:sp>
        <p:nvSpPr>
          <p:cNvPr id="22" name="TextBox 21">
            <a:extLst>
              <a:ext uri="{FF2B5EF4-FFF2-40B4-BE49-F238E27FC236}">
                <a16:creationId xmlns:a16="http://schemas.microsoft.com/office/drawing/2014/main" id="{F3B9B386-07E3-E95F-AD04-47329389B415}"/>
              </a:ext>
            </a:extLst>
          </p:cNvPr>
          <p:cNvSpPr txBox="1"/>
          <p:nvPr/>
        </p:nvSpPr>
        <p:spPr>
          <a:xfrm>
            <a:off x="3251447" y="3108054"/>
            <a:ext cx="6502892" cy="646331"/>
          </a:xfrm>
          <a:prstGeom prst="rect">
            <a:avLst/>
          </a:prstGeom>
          <a:noFill/>
        </p:spPr>
        <p:txBody>
          <a:bodyPr wrap="square">
            <a:spAutoFit/>
          </a:bodyPr>
          <a:lstStyle/>
          <a:p>
            <a:br>
              <a:rPr lang="en-NZ"/>
            </a:br>
            <a:endParaRPr lang="en-NZ"/>
          </a:p>
        </p:txBody>
      </p:sp>
      <p:graphicFrame>
        <p:nvGraphicFramePr>
          <p:cNvPr id="5121" name="Diagram 5120">
            <a:extLst>
              <a:ext uri="{FF2B5EF4-FFF2-40B4-BE49-F238E27FC236}">
                <a16:creationId xmlns:a16="http://schemas.microsoft.com/office/drawing/2014/main" id="{2907B5B8-8415-8B76-8C85-E69D24DDFCB1}"/>
              </a:ext>
            </a:extLst>
          </p:cNvPr>
          <p:cNvGraphicFramePr/>
          <p:nvPr/>
        </p:nvGraphicFramePr>
        <p:xfrm>
          <a:off x="597734" y="1270660"/>
          <a:ext cx="11594266" cy="5587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2793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3A07BF-3163-4362-89D2-24E898C906AA}"/>
              </a:ext>
            </a:extLst>
          </p:cNvPr>
          <p:cNvSpPr>
            <a:spLocks noGrp="1"/>
          </p:cNvSpPr>
          <p:nvPr>
            <p:ph type="title"/>
          </p:nvPr>
        </p:nvSpPr>
        <p:spPr/>
        <p:txBody>
          <a:bodyPr/>
          <a:lstStyle/>
          <a:p>
            <a:r>
              <a:rPr lang="en-NZ"/>
              <a:t>Current limitations and mitigations</a:t>
            </a:r>
          </a:p>
        </p:txBody>
      </p:sp>
      <p:sp>
        <p:nvSpPr>
          <p:cNvPr id="3" name="Text Placeholder 2">
            <a:extLst>
              <a:ext uri="{FF2B5EF4-FFF2-40B4-BE49-F238E27FC236}">
                <a16:creationId xmlns:a16="http://schemas.microsoft.com/office/drawing/2014/main" id="{BF0425CC-BF10-4423-A9C1-D432BEE38A44}"/>
              </a:ext>
            </a:extLst>
          </p:cNvPr>
          <p:cNvSpPr txBox="1">
            <a:spLocks/>
          </p:cNvSpPr>
          <p:nvPr/>
        </p:nvSpPr>
        <p:spPr>
          <a:xfrm>
            <a:off x="765175" y="1328738"/>
            <a:ext cx="11052356" cy="484505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a:t>Error structures are different from traditional census non-response patterns. </a:t>
            </a:r>
            <a:endParaRPr lang="en-NZ" sz="1800"/>
          </a:p>
          <a:p>
            <a:endParaRPr lang="en-NZ" sz="1800"/>
          </a:p>
          <a:p>
            <a:pPr>
              <a:spcBef>
                <a:spcPts val="1200"/>
              </a:spcBef>
              <a:spcAft>
                <a:spcPts val="1200"/>
              </a:spcAft>
            </a:pPr>
            <a:r>
              <a:rPr lang="en-NZ" sz="1800"/>
              <a:t>Multiple sources for the same information: </a:t>
            </a:r>
            <a:r>
              <a:rPr lang="en-NZ" sz="1800">
                <a:solidFill>
                  <a:schemeClr val="tx2">
                    <a:lumMod val="75000"/>
                    <a:lumOff val="25000"/>
                  </a:schemeClr>
                </a:solidFill>
              </a:rPr>
              <a:t>we have methods for choosing best values and resolving conflict, especially usual residence address, ethnicity; next step is to extend to models.</a:t>
            </a:r>
          </a:p>
          <a:p>
            <a:pPr>
              <a:spcBef>
                <a:spcPts val="1200"/>
              </a:spcBef>
              <a:spcAft>
                <a:spcPts val="1200"/>
              </a:spcAft>
            </a:pPr>
            <a:r>
              <a:rPr lang="en-NZ" sz="1800"/>
              <a:t>Historical data (pre-digitisation):</a:t>
            </a:r>
            <a:r>
              <a:rPr lang="en-NZ" sz="1800">
                <a:solidFill>
                  <a:srgbClr val="F5761F"/>
                </a:solidFill>
              </a:rPr>
              <a:t> </a:t>
            </a:r>
            <a:r>
              <a:rPr lang="en-NZ" sz="1800">
                <a:solidFill>
                  <a:schemeClr val="tx2">
                    <a:lumMod val="75000"/>
                    <a:lumOff val="25000"/>
                  </a:schemeClr>
                </a:solidFill>
              </a:rPr>
              <a:t>we already use 2013 Census.</a:t>
            </a:r>
          </a:p>
          <a:p>
            <a:pPr>
              <a:spcBef>
                <a:spcPts val="1200"/>
              </a:spcBef>
              <a:spcAft>
                <a:spcPts val="1200"/>
              </a:spcAft>
            </a:pPr>
            <a:r>
              <a:rPr lang="en-NZ" sz="1800"/>
              <a:t>Sub-groups: for example, migrants/events occur overseas: </a:t>
            </a:r>
            <a:r>
              <a:rPr lang="en-NZ" sz="1800">
                <a:solidFill>
                  <a:schemeClr val="tx2">
                    <a:lumMod val="75000"/>
                    <a:lumOff val="25000"/>
                  </a:schemeClr>
                </a:solidFill>
              </a:rPr>
              <a:t>look for new sources (for example, visas for overseas qualifications). </a:t>
            </a:r>
          </a:p>
          <a:p>
            <a:pPr>
              <a:spcBef>
                <a:spcPts val="1200"/>
              </a:spcBef>
              <a:spcAft>
                <a:spcPts val="600"/>
              </a:spcAft>
            </a:pPr>
            <a:r>
              <a:rPr lang="en-NZ" sz="1800"/>
              <a:t>Missing categories:</a:t>
            </a:r>
            <a:endParaRPr lang="en-NZ" sz="1800">
              <a:solidFill>
                <a:srgbClr val="0070C0"/>
              </a:solidFill>
            </a:endParaRPr>
          </a:p>
          <a:p>
            <a:pPr marL="742950" indent="-457200">
              <a:spcBef>
                <a:spcPts val="0"/>
              </a:spcBef>
              <a:spcAft>
                <a:spcPts val="600"/>
              </a:spcAft>
            </a:pPr>
            <a:r>
              <a:rPr lang="en-NZ" sz="1800"/>
              <a:t>Admin has positive identification only: </a:t>
            </a:r>
            <a:r>
              <a:rPr lang="en-NZ" sz="1800">
                <a:solidFill>
                  <a:schemeClr val="tx2">
                    <a:lumMod val="75000"/>
                    <a:lumOff val="25000"/>
                  </a:schemeClr>
                </a:solidFill>
              </a:rPr>
              <a:t>derive ‘No qualifications’, ‘No children’ as default value at 15 yrs.</a:t>
            </a:r>
          </a:p>
          <a:p>
            <a:pPr marL="742950" indent="-457200">
              <a:spcBef>
                <a:spcPts val="0"/>
              </a:spcBef>
              <a:spcAft>
                <a:spcPts val="600"/>
              </a:spcAft>
            </a:pPr>
            <a:r>
              <a:rPr lang="en-NZ" sz="1800"/>
              <a:t>Tax data in Stats NZ excludes ‘No income’: </a:t>
            </a:r>
            <a:r>
              <a:rPr lang="en-NZ" sz="1800">
                <a:solidFill>
                  <a:schemeClr val="tx2">
                    <a:lumMod val="75000"/>
                    <a:lumOff val="25000"/>
                  </a:schemeClr>
                </a:solidFill>
              </a:rPr>
              <a:t>ask for zero income data.</a:t>
            </a:r>
          </a:p>
          <a:p>
            <a:pPr marL="742950" indent="-457200">
              <a:spcBef>
                <a:spcPts val="0"/>
              </a:spcBef>
              <a:spcAft>
                <a:spcPts val="600"/>
              </a:spcAft>
            </a:pPr>
            <a:r>
              <a:rPr lang="en-NZ" sz="1800"/>
              <a:t>No sources for unpaid work on family farm or business: </a:t>
            </a:r>
            <a:r>
              <a:rPr lang="en-NZ" sz="1800">
                <a:solidFill>
                  <a:schemeClr val="tx2">
                    <a:lumMod val="75000"/>
                    <a:lumOff val="25000"/>
                  </a:schemeClr>
                </a:solidFill>
              </a:rPr>
              <a:t>do not measure?</a:t>
            </a:r>
          </a:p>
          <a:p>
            <a:pPr>
              <a:spcBef>
                <a:spcPts val="1800"/>
              </a:spcBef>
              <a:spcAft>
                <a:spcPts val="600"/>
              </a:spcAft>
            </a:pPr>
            <a:r>
              <a:rPr lang="en-NZ" sz="1800"/>
              <a:t>Admin collection issues: for example, ethnicity coding: </a:t>
            </a:r>
            <a:r>
              <a:rPr lang="en-NZ" sz="1800">
                <a:solidFill>
                  <a:schemeClr val="tx2">
                    <a:lumMod val="75000"/>
                    <a:lumOff val="25000"/>
                  </a:schemeClr>
                </a:solidFill>
              </a:rPr>
              <a:t>work with agencies to improve.</a:t>
            </a:r>
          </a:p>
          <a:p>
            <a:pPr>
              <a:spcBef>
                <a:spcPts val="1200"/>
              </a:spcBef>
              <a:spcAft>
                <a:spcPts val="600"/>
              </a:spcAft>
            </a:pPr>
            <a:r>
              <a:rPr lang="en-NZ" sz="1800"/>
              <a:t>Remaining missing data: </a:t>
            </a:r>
            <a:r>
              <a:rPr lang="en-NZ" sz="1800">
                <a:solidFill>
                  <a:schemeClr val="tx2">
                    <a:lumMod val="75000"/>
                    <a:lumOff val="25000"/>
                  </a:schemeClr>
                </a:solidFill>
              </a:rPr>
              <a:t>develop statistical imputation methods.</a:t>
            </a:r>
            <a:endParaRPr lang="en-NZ" sz="2400">
              <a:solidFill>
                <a:schemeClr val="tx2">
                  <a:lumMod val="75000"/>
                  <a:lumOff val="25000"/>
                </a:schemeClr>
              </a:solidFill>
            </a:endParaRPr>
          </a:p>
          <a:p>
            <a:endParaRPr lang="en-NZ"/>
          </a:p>
        </p:txBody>
      </p:sp>
      <p:sp>
        <p:nvSpPr>
          <p:cNvPr id="4" name="TextBox 3">
            <a:extLst>
              <a:ext uri="{FF2B5EF4-FFF2-40B4-BE49-F238E27FC236}">
                <a16:creationId xmlns:a16="http://schemas.microsoft.com/office/drawing/2014/main" id="{8A750990-2D71-766F-D01A-3E6B710425FF}"/>
              </a:ext>
            </a:extLst>
          </p:cNvPr>
          <p:cNvSpPr txBox="1"/>
          <p:nvPr/>
        </p:nvSpPr>
        <p:spPr>
          <a:xfrm>
            <a:off x="3048433" y="3244334"/>
            <a:ext cx="6096866" cy="369332"/>
          </a:xfrm>
          <a:prstGeom prst="rect">
            <a:avLst/>
          </a:prstGeom>
          <a:noFill/>
        </p:spPr>
        <p:txBody>
          <a:bodyPr wrap="square">
            <a:spAutoFit/>
          </a:bodyPr>
          <a:lstStyle/>
          <a:p>
            <a:r>
              <a:rPr lang="en-NZ"/>
              <a:t>Using cell phone information </a:t>
            </a:r>
          </a:p>
        </p:txBody>
      </p:sp>
    </p:spTree>
    <p:extLst>
      <p:ext uri="{BB962C8B-B14F-4D97-AF65-F5344CB8AC3E}">
        <p14:creationId xmlns:p14="http://schemas.microsoft.com/office/powerpoint/2010/main" val="2337265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5D0AA-845B-60C5-8F7B-A463B6B8FDF1}"/>
              </a:ext>
            </a:extLst>
          </p:cNvPr>
          <p:cNvSpPr>
            <a:spLocks noGrp="1"/>
          </p:cNvSpPr>
          <p:nvPr>
            <p:ph type="title"/>
          </p:nvPr>
        </p:nvSpPr>
        <p:spPr/>
        <p:txBody>
          <a:bodyPr/>
          <a:lstStyle/>
          <a:p>
            <a:r>
              <a:rPr lang="en-NZ"/>
              <a:t>How we measure quality (accuracy) of attributes?</a:t>
            </a:r>
          </a:p>
        </p:txBody>
      </p:sp>
      <p:sp>
        <p:nvSpPr>
          <p:cNvPr id="4" name="TextBox 3">
            <a:extLst>
              <a:ext uri="{FF2B5EF4-FFF2-40B4-BE49-F238E27FC236}">
                <a16:creationId xmlns:a16="http://schemas.microsoft.com/office/drawing/2014/main" id="{68300B4D-5BCD-EC5F-7619-43577674CE6C}"/>
              </a:ext>
            </a:extLst>
          </p:cNvPr>
          <p:cNvSpPr txBox="1"/>
          <p:nvPr/>
        </p:nvSpPr>
        <p:spPr>
          <a:xfrm>
            <a:off x="5816519" y="1055505"/>
            <a:ext cx="6239410" cy="5309146"/>
          </a:xfrm>
          <a:prstGeom prst="rect">
            <a:avLst/>
          </a:prstGeom>
          <a:noFill/>
        </p:spPr>
        <p:txBody>
          <a:bodyPr wrap="square">
            <a:spAutoFit/>
          </a:bodyPr>
          <a:lstStyle/>
          <a:p>
            <a:pPr>
              <a:spcAft>
                <a:spcPts val="300"/>
              </a:spcAft>
            </a:pPr>
            <a:r>
              <a:rPr lang="en-NZ" sz="1800">
                <a:effectLst/>
                <a:latin typeface="Calibri" panose="020F0502020204030204" pitchFamily="34" charset="0"/>
                <a:ea typeface="Calibri" panose="020F0502020204030204" pitchFamily="34" charset="0"/>
                <a:cs typeface="Times New Roman" panose="02020603050405020304" pitchFamily="18" charset="0"/>
              </a:rPr>
              <a:t>For example: for highest qualification we have data for 87 percent of the 2018 NZ resident population 15 years and over. The level of highest qualification for these 87 percent is consistent with the 2018 Census 85 percent of the time. Combining these two numbers means we have a quality score of 0.75 (=0.87*0.85). </a:t>
            </a:r>
          </a:p>
          <a:p>
            <a:pPr>
              <a:spcAft>
                <a:spcPts val="300"/>
              </a:spcAft>
            </a:pPr>
            <a:r>
              <a:rPr lang="en-NZ" sz="1800">
                <a:effectLst/>
                <a:latin typeface="Calibri" panose="020F0502020204030204" pitchFamily="34" charset="0"/>
                <a:ea typeface="Calibri" panose="020F0502020204030204" pitchFamily="34" charset="0"/>
                <a:cs typeface="Times New Roman" panose="02020603050405020304" pitchFamily="18" charset="0"/>
              </a:rPr>
              <a:t>A low-quality score can be caused by data missing or by indications that the data we have is wrong. We know that there are major drivers for both aspects. The biggest ones are:</a:t>
            </a:r>
          </a:p>
          <a:p>
            <a:pPr marL="342900" lvl="0" indent="-342900">
              <a:spcAft>
                <a:spcPts val="600"/>
              </a:spcAft>
              <a:buFont typeface="Symbol" panose="05050102010706020507" pitchFamily="18" charset="2"/>
              <a:buChar char=""/>
            </a:pPr>
            <a:r>
              <a:rPr lang="en-NZ" sz="1800">
                <a:effectLst/>
                <a:latin typeface="Calibri" panose="020F0502020204030204" pitchFamily="34" charset="0"/>
                <a:ea typeface="Calibri" panose="020F0502020204030204" pitchFamily="34" charset="0"/>
                <a:cs typeface="Arial Mäori" panose="020B0604020202020204" pitchFamily="34" charset="0"/>
              </a:rPr>
              <a:t>There is less admin data available for recent migrants, so missingness is higher for topics such as education or family relationship.</a:t>
            </a:r>
          </a:p>
          <a:p>
            <a:pPr marL="342900" lvl="0" indent="-342900">
              <a:spcAft>
                <a:spcPts val="600"/>
              </a:spcAft>
              <a:buFont typeface="Symbol" panose="05050102010706020507" pitchFamily="18" charset="2"/>
              <a:buChar char=""/>
            </a:pPr>
            <a:r>
              <a:rPr lang="en-NZ" sz="1800">
                <a:effectLst/>
                <a:latin typeface="Calibri" panose="020F0502020204030204" pitchFamily="34" charset="0"/>
                <a:ea typeface="Calibri" panose="020F0502020204030204" pitchFamily="34" charset="0"/>
                <a:cs typeface="Arial Mäori" panose="020B0604020202020204" pitchFamily="34" charset="0"/>
              </a:rPr>
              <a:t>Younger people between 15 and 29 years are generally more mobile, which means it is harder to find the right address for them in admin data.</a:t>
            </a:r>
          </a:p>
          <a:p>
            <a:pPr marL="342900" lvl="0" indent="-342900">
              <a:spcAft>
                <a:spcPts val="600"/>
              </a:spcAft>
              <a:buFont typeface="Symbol" panose="05050102010706020507" pitchFamily="18" charset="2"/>
              <a:buChar char=""/>
            </a:pPr>
            <a:r>
              <a:rPr lang="en-NZ" sz="1800">
                <a:effectLst/>
                <a:latin typeface="Calibri" panose="020F0502020204030204" pitchFamily="34" charset="0"/>
                <a:ea typeface="Calibri" panose="020F0502020204030204" pitchFamily="34" charset="0"/>
                <a:cs typeface="Arial Mäori" panose="020B0604020202020204" pitchFamily="34" charset="0"/>
              </a:rPr>
              <a:t>There is less life-time admin data available in digitised form for older people. For example, parent-child relationships are not in DIA data before 1985.</a:t>
            </a:r>
          </a:p>
        </p:txBody>
      </p:sp>
      <p:graphicFrame>
        <p:nvGraphicFramePr>
          <p:cNvPr id="8" name="Diagram 7">
            <a:extLst>
              <a:ext uri="{FF2B5EF4-FFF2-40B4-BE49-F238E27FC236}">
                <a16:creationId xmlns:a16="http://schemas.microsoft.com/office/drawing/2014/main" id="{9190B276-A3C3-1616-9798-3EB0981AA89F}"/>
              </a:ext>
            </a:extLst>
          </p:cNvPr>
          <p:cNvGraphicFramePr/>
          <p:nvPr/>
        </p:nvGraphicFramePr>
        <p:xfrm>
          <a:off x="-37931" y="2168611"/>
          <a:ext cx="6453414" cy="3357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a:extLst>
              <a:ext uri="{FF2B5EF4-FFF2-40B4-BE49-F238E27FC236}">
                <a16:creationId xmlns:a16="http://schemas.microsoft.com/office/drawing/2014/main" id="{354F1891-7BCA-7A9E-5D9D-962533E9A28D}"/>
              </a:ext>
            </a:extLst>
          </p:cNvPr>
          <p:cNvSpPr/>
          <p:nvPr/>
        </p:nvSpPr>
        <p:spPr>
          <a:xfrm>
            <a:off x="1045028" y="2226127"/>
            <a:ext cx="1115785" cy="11375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87%</a:t>
            </a:r>
          </a:p>
        </p:txBody>
      </p:sp>
      <p:sp>
        <p:nvSpPr>
          <p:cNvPr id="10" name="Oval 9">
            <a:extLst>
              <a:ext uri="{FF2B5EF4-FFF2-40B4-BE49-F238E27FC236}">
                <a16:creationId xmlns:a16="http://schemas.microsoft.com/office/drawing/2014/main" id="{F4E3C6A5-1D78-16D9-9D79-F79E48AF816F}"/>
              </a:ext>
            </a:extLst>
          </p:cNvPr>
          <p:cNvSpPr/>
          <p:nvPr/>
        </p:nvSpPr>
        <p:spPr>
          <a:xfrm>
            <a:off x="1045028" y="4332513"/>
            <a:ext cx="1115785" cy="11375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0.85</a:t>
            </a:r>
          </a:p>
        </p:txBody>
      </p:sp>
      <p:sp>
        <p:nvSpPr>
          <p:cNvPr id="11" name="Oval 10">
            <a:extLst>
              <a:ext uri="{FF2B5EF4-FFF2-40B4-BE49-F238E27FC236}">
                <a16:creationId xmlns:a16="http://schemas.microsoft.com/office/drawing/2014/main" id="{3EE3F428-3883-DA27-C722-B06C7EB2E4BA}"/>
              </a:ext>
            </a:extLst>
          </p:cNvPr>
          <p:cNvSpPr/>
          <p:nvPr/>
        </p:nvSpPr>
        <p:spPr>
          <a:xfrm>
            <a:off x="2993571" y="2761074"/>
            <a:ext cx="2242458" cy="21227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0.75</a:t>
            </a:r>
          </a:p>
        </p:txBody>
      </p:sp>
    </p:spTree>
    <p:extLst>
      <p:ext uri="{BB962C8B-B14F-4D97-AF65-F5344CB8AC3E}">
        <p14:creationId xmlns:p14="http://schemas.microsoft.com/office/powerpoint/2010/main" val="364723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91D93-455D-1AF9-2E24-04F947FB3D8A}"/>
            </a:ext>
          </a:extLst>
        </p:cNvPr>
        <p:cNvGrpSpPr/>
        <p:nvPr/>
      </p:nvGrpSpPr>
      <p:grpSpPr>
        <a:xfrm>
          <a:off x="0" y="0"/>
          <a:ext cx="0" cy="0"/>
          <a:chOff x="0" y="0"/>
          <a:chExt cx="0" cy="0"/>
        </a:xfrm>
      </p:grpSpPr>
      <p:graphicFrame>
        <p:nvGraphicFramePr>
          <p:cNvPr id="20" name="Object 19">
            <a:extLst>
              <a:ext uri="{FF2B5EF4-FFF2-40B4-BE49-F238E27FC236}">
                <a16:creationId xmlns:a16="http://schemas.microsoft.com/office/drawing/2014/main" id="{4D5E9F71-C562-596C-CEDB-E60ED6A05E23}"/>
              </a:ext>
            </a:extLst>
          </p:cNvPr>
          <p:cNvGraphicFramePr>
            <a:graphicFrameLocks noChangeAspect="1"/>
          </p:cNvGraphicFramePr>
          <p:nvPr/>
        </p:nvGraphicFramePr>
        <p:xfrm>
          <a:off x="368300" y="215900"/>
          <a:ext cx="7988300" cy="6484938"/>
        </p:xfrm>
        <a:graphic>
          <a:graphicData uri="http://schemas.openxmlformats.org/presentationml/2006/ole">
            <mc:AlternateContent xmlns:mc="http://schemas.openxmlformats.org/markup-compatibility/2006">
              <mc:Choice xmlns:v="urn:schemas-microsoft-com:vml" Requires="v">
                <p:oleObj name="Worksheet" r:id="rId3" imgW="6961277" imgH="6117917" progId="Excel.Sheet.12">
                  <p:embed/>
                </p:oleObj>
              </mc:Choice>
              <mc:Fallback>
                <p:oleObj name="Worksheet" r:id="rId3" imgW="6961277" imgH="6117917" progId="Excel.Sheet.12">
                  <p:embed/>
                  <p:pic>
                    <p:nvPicPr>
                      <p:cNvPr id="20" name="Object 19">
                        <a:extLst>
                          <a:ext uri="{FF2B5EF4-FFF2-40B4-BE49-F238E27FC236}">
                            <a16:creationId xmlns:a16="http://schemas.microsoft.com/office/drawing/2014/main" id="{4D5E9F71-C562-596C-CEDB-E60ED6A05E23}"/>
                          </a:ext>
                        </a:extLst>
                      </p:cNvPr>
                      <p:cNvPicPr/>
                      <p:nvPr/>
                    </p:nvPicPr>
                    <p:blipFill>
                      <a:blip r:embed="rId4"/>
                      <a:stretch>
                        <a:fillRect/>
                      </a:stretch>
                    </p:blipFill>
                    <p:spPr>
                      <a:xfrm>
                        <a:off x="368300" y="215900"/>
                        <a:ext cx="7988300" cy="6484938"/>
                      </a:xfrm>
                      <a:prstGeom prst="rect">
                        <a:avLst/>
                      </a:prstGeom>
                    </p:spPr>
                  </p:pic>
                </p:oleObj>
              </mc:Fallback>
            </mc:AlternateContent>
          </a:graphicData>
        </a:graphic>
      </p:graphicFrame>
      <p:sp>
        <p:nvSpPr>
          <p:cNvPr id="23" name="Rectangle 22">
            <a:extLst>
              <a:ext uri="{FF2B5EF4-FFF2-40B4-BE49-F238E27FC236}">
                <a16:creationId xmlns:a16="http://schemas.microsoft.com/office/drawing/2014/main" id="{2778C958-BF68-19DD-14FA-AD54565BEB0F}"/>
              </a:ext>
            </a:extLst>
          </p:cNvPr>
          <p:cNvSpPr/>
          <p:nvPr/>
        </p:nvSpPr>
        <p:spPr>
          <a:xfrm>
            <a:off x="6890657" y="215900"/>
            <a:ext cx="1781741" cy="64849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Oval 1">
            <a:extLst>
              <a:ext uri="{FF2B5EF4-FFF2-40B4-BE49-F238E27FC236}">
                <a16:creationId xmlns:a16="http://schemas.microsoft.com/office/drawing/2014/main" id="{5F04FF05-6EA3-7A70-9993-7262F509F99F}"/>
              </a:ext>
            </a:extLst>
          </p:cNvPr>
          <p:cNvSpPr/>
          <p:nvPr/>
        </p:nvSpPr>
        <p:spPr>
          <a:xfrm>
            <a:off x="2819427" y="3718474"/>
            <a:ext cx="724315" cy="368808"/>
          </a:xfrm>
          <a:prstGeom prst="ellipse">
            <a:avLst/>
          </a:prstGeom>
          <a:noFill/>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4" name="Oval 3">
            <a:extLst>
              <a:ext uri="{FF2B5EF4-FFF2-40B4-BE49-F238E27FC236}">
                <a16:creationId xmlns:a16="http://schemas.microsoft.com/office/drawing/2014/main" id="{B27EA551-DE18-3EFC-598C-C14F904AE19F}"/>
              </a:ext>
            </a:extLst>
          </p:cNvPr>
          <p:cNvSpPr/>
          <p:nvPr/>
        </p:nvSpPr>
        <p:spPr>
          <a:xfrm>
            <a:off x="2856920" y="1541872"/>
            <a:ext cx="724315" cy="368808"/>
          </a:xfrm>
          <a:prstGeom prst="ellipse">
            <a:avLst/>
          </a:prstGeom>
          <a:noFill/>
          <a:ln w="76200">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5" name="Oval 4">
            <a:extLst>
              <a:ext uri="{FF2B5EF4-FFF2-40B4-BE49-F238E27FC236}">
                <a16:creationId xmlns:a16="http://schemas.microsoft.com/office/drawing/2014/main" id="{93C60CC2-348F-0B1B-46DF-6D7591D2A279}"/>
              </a:ext>
            </a:extLst>
          </p:cNvPr>
          <p:cNvSpPr/>
          <p:nvPr/>
        </p:nvSpPr>
        <p:spPr>
          <a:xfrm>
            <a:off x="2922960" y="4370299"/>
            <a:ext cx="451104" cy="765047"/>
          </a:xfrm>
          <a:prstGeom prst="ellipse">
            <a:avLst/>
          </a:prstGeom>
          <a:noFill/>
          <a:ln w="76200">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7" name="Oval 6">
            <a:extLst>
              <a:ext uri="{FF2B5EF4-FFF2-40B4-BE49-F238E27FC236}">
                <a16:creationId xmlns:a16="http://schemas.microsoft.com/office/drawing/2014/main" id="{B8855680-4EA0-613C-5DEE-B34F72877D85}"/>
              </a:ext>
            </a:extLst>
          </p:cNvPr>
          <p:cNvSpPr/>
          <p:nvPr/>
        </p:nvSpPr>
        <p:spPr>
          <a:xfrm>
            <a:off x="5909220" y="4097596"/>
            <a:ext cx="1667811" cy="2687753"/>
          </a:xfrm>
          <a:prstGeom prst="ellipse">
            <a:avLst/>
          </a:prstGeom>
          <a:noFill/>
          <a:ln w="76200">
            <a:solidFill>
              <a:schemeClr val="tx2">
                <a:lumMod val="50000"/>
                <a:lumOff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8" name="Oval 7">
            <a:extLst>
              <a:ext uri="{FF2B5EF4-FFF2-40B4-BE49-F238E27FC236}">
                <a16:creationId xmlns:a16="http://schemas.microsoft.com/office/drawing/2014/main" id="{BCFB5084-F87F-7571-ED5B-47A77B6DD7DD}"/>
              </a:ext>
            </a:extLst>
          </p:cNvPr>
          <p:cNvSpPr/>
          <p:nvPr/>
        </p:nvSpPr>
        <p:spPr>
          <a:xfrm>
            <a:off x="5062358" y="534316"/>
            <a:ext cx="834043" cy="1195755"/>
          </a:xfrm>
          <a:prstGeom prst="ellipse">
            <a:avLst/>
          </a:prstGeom>
          <a:noFill/>
          <a:ln w="76200">
            <a:solidFill>
              <a:srgbClr val="DD9F89"/>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solidFill>
                <a:srgbClr val="FFC000"/>
              </a:solidFill>
            </a:endParaRPr>
          </a:p>
        </p:txBody>
      </p:sp>
      <p:sp>
        <p:nvSpPr>
          <p:cNvPr id="9" name="Oval 8">
            <a:extLst>
              <a:ext uri="{FF2B5EF4-FFF2-40B4-BE49-F238E27FC236}">
                <a16:creationId xmlns:a16="http://schemas.microsoft.com/office/drawing/2014/main" id="{5F7D182C-65A3-06C9-23A4-1C41363AF57D}"/>
              </a:ext>
            </a:extLst>
          </p:cNvPr>
          <p:cNvSpPr/>
          <p:nvPr/>
        </p:nvSpPr>
        <p:spPr>
          <a:xfrm>
            <a:off x="7745244" y="3840635"/>
            <a:ext cx="360000" cy="360000"/>
          </a:xfrm>
          <a:prstGeom prst="ellipse">
            <a:avLst/>
          </a:prstGeom>
          <a:noFill/>
          <a:ln w="76200">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10" name="TextBox 9">
            <a:extLst>
              <a:ext uri="{FF2B5EF4-FFF2-40B4-BE49-F238E27FC236}">
                <a16:creationId xmlns:a16="http://schemas.microsoft.com/office/drawing/2014/main" id="{FB0D834D-4E07-8263-FE82-79D2213B8756}"/>
              </a:ext>
            </a:extLst>
          </p:cNvPr>
          <p:cNvSpPr txBox="1"/>
          <p:nvPr/>
        </p:nvSpPr>
        <p:spPr>
          <a:xfrm>
            <a:off x="8263406" y="3836540"/>
            <a:ext cx="1911451" cy="369332"/>
          </a:xfrm>
          <a:prstGeom prst="rect">
            <a:avLst/>
          </a:prstGeom>
          <a:noFill/>
        </p:spPr>
        <p:txBody>
          <a:bodyPr wrap="square" rtlCol="0">
            <a:spAutoFit/>
          </a:bodyPr>
          <a:lstStyle/>
          <a:p>
            <a:r>
              <a:rPr lang="en-NZ"/>
              <a:t>Better visa data</a:t>
            </a:r>
          </a:p>
        </p:txBody>
      </p:sp>
      <p:sp>
        <p:nvSpPr>
          <p:cNvPr id="11" name="Oval 10">
            <a:extLst>
              <a:ext uri="{FF2B5EF4-FFF2-40B4-BE49-F238E27FC236}">
                <a16:creationId xmlns:a16="http://schemas.microsoft.com/office/drawing/2014/main" id="{5531904A-5A0D-8335-1F86-B83CAF715491}"/>
              </a:ext>
            </a:extLst>
          </p:cNvPr>
          <p:cNvSpPr/>
          <p:nvPr/>
        </p:nvSpPr>
        <p:spPr>
          <a:xfrm>
            <a:off x="7755002" y="2381947"/>
            <a:ext cx="360000" cy="360000"/>
          </a:xfrm>
          <a:prstGeom prst="ellipse">
            <a:avLst/>
          </a:prstGeom>
          <a:noFill/>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12" name="TextBox 11">
            <a:extLst>
              <a:ext uri="{FF2B5EF4-FFF2-40B4-BE49-F238E27FC236}">
                <a16:creationId xmlns:a16="http://schemas.microsoft.com/office/drawing/2014/main" id="{B841E95B-113E-996B-0A74-3BDAA52C688B}"/>
              </a:ext>
            </a:extLst>
          </p:cNvPr>
          <p:cNvSpPr txBox="1"/>
          <p:nvPr/>
        </p:nvSpPr>
        <p:spPr>
          <a:xfrm>
            <a:off x="8260970" y="2372615"/>
            <a:ext cx="1729448" cy="369332"/>
          </a:xfrm>
          <a:prstGeom prst="rect">
            <a:avLst/>
          </a:prstGeom>
          <a:noFill/>
        </p:spPr>
        <p:txBody>
          <a:bodyPr wrap="none" rtlCol="0">
            <a:spAutoFit/>
          </a:bodyPr>
          <a:lstStyle/>
          <a:p>
            <a:r>
              <a:rPr lang="en-NZ"/>
              <a:t>Electoral roll + X</a:t>
            </a:r>
          </a:p>
        </p:txBody>
      </p:sp>
      <p:sp>
        <p:nvSpPr>
          <p:cNvPr id="13" name="Oval 12">
            <a:extLst>
              <a:ext uri="{FF2B5EF4-FFF2-40B4-BE49-F238E27FC236}">
                <a16:creationId xmlns:a16="http://schemas.microsoft.com/office/drawing/2014/main" id="{87EA4852-08D0-0A0B-ED96-EDE2EBB45EED}"/>
              </a:ext>
            </a:extLst>
          </p:cNvPr>
          <p:cNvSpPr/>
          <p:nvPr/>
        </p:nvSpPr>
        <p:spPr>
          <a:xfrm>
            <a:off x="7755002" y="3108447"/>
            <a:ext cx="360000" cy="360000"/>
          </a:xfrm>
          <a:prstGeom prst="ellipse">
            <a:avLst/>
          </a:prstGeom>
          <a:noFill/>
          <a:ln w="76200">
            <a:solidFill>
              <a:srgbClr val="DD9F89"/>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solidFill>
                <a:srgbClr val="FFC000"/>
              </a:solidFill>
            </a:endParaRPr>
          </a:p>
        </p:txBody>
      </p:sp>
      <p:sp>
        <p:nvSpPr>
          <p:cNvPr id="14" name="TextBox 13">
            <a:extLst>
              <a:ext uri="{FF2B5EF4-FFF2-40B4-BE49-F238E27FC236}">
                <a16:creationId xmlns:a16="http://schemas.microsoft.com/office/drawing/2014/main" id="{4E967F5A-6779-8681-3DE3-CC26AF751867}"/>
              </a:ext>
            </a:extLst>
          </p:cNvPr>
          <p:cNvSpPr txBox="1"/>
          <p:nvPr/>
        </p:nvSpPr>
        <p:spPr>
          <a:xfrm>
            <a:off x="8263406" y="2871474"/>
            <a:ext cx="3249269" cy="923330"/>
          </a:xfrm>
          <a:prstGeom prst="rect">
            <a:avLst/>
          </a:prstGeom>
          <a:noFill/>
        </p:spPr>
        <p:txBody>
          <a:bodyPr wrap="square" rtlCol="0">
            <a:spAutoFit/>
          </a:bodyPr>
          <a:lstStyle/>
          <a:p>
            <a:r>
              <a:rPr lang="en-NZ"/>
              <a:t>Better address data, methodological improvements,</a:t>
            </a:r>
          </a:p>
          <a:p>
            <a:r>
              <a:rPr lang="en-NZ"/>
              <a:t>environment</a:t>
            </a:r>
          </a:p>
        </p:txBody>
      </p:sp>
      <p:sp>
        <p:nvSpPr>
          <p:cNvPr id="15" name="Oval 14">
            <a:extLst>
              <a:ext uri="{FF2B5EF4-FFF2-40B4-BE49-F238E27FC236}">
                <a16:creationId xmlns:a16="http://schemas.microsoft.com/office/drawing/2014/main" id="{0B5B9ACD-B51B-CFA6-096A-84BB824F4A4E}"/>
              </a:ext>
            </a:extLst>
          </p:cNvPr>
          <p:cNvSpPr/>
          <p:nvPr/>
        </p:nvSpPr>
        <p:spPr>
          <a:xfrm>
            <a:off x="7755002" y="4572823"/>
            <a:ext cx="360000" cy="360000"/>
          </a:xfrm>
          <a:prstGeom prst="ellipse">
            <a:avLst/>
          </a:prstGeom>
          <a:noFill/>
          <a:ln w="76200">
            <a:solidFill>
              <a:srgbClr val="E8B1E9"/>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solidFill>
                <a:schemeClr val="accent5">
                  <a:lumMod val="75000"/>
                </a:schemeClr>
              </a:solidFill>
            </a:endParaRPr>
          </a:p>
        </p:txBody>
      </p:sp>
      <p:sp>
        <p:nvSpPr>
          <p:cNvPr id="16" name="TextBox 15">
            <a:extLst>
              <a:ext uri="{FF2B5EF4-FFF2-40B4-BE49-F238E27FC236}">
                <a16:creationId xmlns:a16="http://schemas.microsoft.com/office/drawing/2014/main" id="{BAB99844-47A8-120E-3C54-745710A5375C}"/>
              </a:ext>
            </a:extLst>
          </p:cNvPr>
          <p:cNvSpPr txBox="1"/>
          <p:nvPr/>
        </p:nvSpPr>
        <p:spPr>
          <a:xfrm>
            <a:off x="8263406" y="4431283"/>
            <a:ext cx="3474028" cy="646331"/>
          </a:xfrm>
          <a:prstGeom prst="rect">
            <a:avLst/>
          </a:prstGeom>
          <a:noFill/>
        </p:spPr>
        <p:txBody>
          <a:bodyPr wrap="none" lIns="91440" tIns="45720" rIns="91440" bIns="45720" rtlCol="0" anchor="t">
            <a:spAutoFit/>
          </a:bodyPr>
          <a:lstStyle/>
          <a:p>
            <a:r>
              <a:rPr lang="en-NZ"/>
              <a:t>Methodological improvements </a:t>
            </a:r>
          </a:p>
          <a:p>
            <a:r>
              <a:rPr lang="en-NZ"/>
              <a:t>(and better-quality measurement)</a:t>
            </a:r>
            <a:endParaRPr lang="en-NZ">
              <a:ea typeface="Source Sans Pro"/>
            </a:endParaRPr>
          </a:p>
        </p:txBody>
      </p:sp>
      <p:sp>
        <p:nvSpPr>
          <p:cNvPr id="17" name="Oval 16">
            <a:extLst>
              <a:ext uri="{FF2B5EF4-FFF2-40B4-BE49-F238E27FC236}">
                <a16:creationId xmlns:a16="http://schemas.microsoft.com/office/drawing/2014/main" id="{66A2C30E-701D-98F2-2053-3617725026B1}"/>
              </a:ext>
            </a:extLst>
          </p:cNvPr>
          <p:cNvSpPr/>
          <p:nvPr/>
        </p:nvSpPr>
        <p:spPr>
          <a:xfrm>
            <a:off x="7745244" y="5321209"/>
            <a:ext cx="360000" cy="360000"/>
          </a:xfrm>
          <a:prstGeom prst="ellipse">
            <a:avLst/>
          </a:prstGeom>
          <a:noFill/>
          <a:ln w="76200">
            <a:solidFill>
              <a:schemeClr val="tx2">
                <a:lumMod val="50000"/>
                <a:lumOff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18" name="TextBox 17">
            <a:extLst>
              <a:ext uri="{FF2B5EF4-FFF2-40B4-BE49-F238E27FC236}">
                <a16:creationId xmlns:a16="http://schemas.microsoft.com/office/drawing/2014/main" id="{378D2807-A92E-BC6B-16B3-50CFE815C537}"/>
              </a:ext>
            </a:extLst>
          </p:cNvPr>
          <p:cNvSpPr txBox="1"/>
          <p:nvPr/>
        </p:nvSpPr>
        <p:spPr>
          <a:xfrm>
            <a:off x="8263406" y="5303025"/>
            <a:ext cx="3249269" cy="369332"/>
          </a:xfrm>
          <a:prstGeom prst="rect">
            <a:avLst/>
          </a:prstGeom>
          <a:noFill/>
        </p:spPr>
        <p:txBody>
          <a:bodyPr wrap="square" rtlCol="0">
            <a:spAutoFit/>
          </a:bodyPr>
          <a:lstStyle/>
          <a:p>
            <a:r>
              <a:rPr lang="en-NZ"/>
              <a:t>Marginal improvements</a:t>
            </a:r>
          </a:p>
        </p:txBody>
      </p:sp>
      <p:sp>
        <p:nvSpPr>
          <p:cNvPr id="19" name="TextBox 18">
            <a:extLst>
              <a:ext uri="{FF2B5EF4-FFF2-40B4-BE49-F238E27FC236}">
                <a16:creationId xmlns:a16="http://schemas.microsoft.com/office/drawing/2014/main" id="{2AE2D8B7-CFE3-F374-AE27-944BB13A1B4C}"/>
              </a:ext>
            </a:extLst>
          </p:cNvPr>
          <p:cNvSpPr txBox="1"/>
          <p:nvPr/>
        </p:nvSpPr>
        <p:spPr>
          <a:xfrm>
            <a:off x="7509738" y="1846935"/>
            <a:ext cx="2490682" cy="369332"/>
          </a:xfrm>
          <a:prstGeom prst="rect">
            <a:avLst/>
          </a:prstGeom>
          <a:noFill/>
        </p:spPr>
        <p:txBody>
          <a:bodyPr wrap="none" rtlCol="0">
            <a:spAutoFit/>
          </a:bodyPr>
          <a:lstStyle/>
          <a:p>
            <a:r>
              <a:rPr lang="en-NZ"/>
              <a:t>Possible improvements:</a:t>
            </a:r>
          </a:p>
        </p:txBody>
      </p:sp>
      <p:sp>
        <p:nvSpPr>
          <p:cNvPr id="6" name="Oval 5">
            <a:extLst>
              <a:ext uri="{FF2B5EF4-FFF2-40B4-BE49-F238E27FC236}">
                <a16:creationId xmlns:a16="http://schemas.microsoft.com/office/drawing/2014/main" id="{6CB640DF-756D-1D9D-C519-23B8F9F5239E}"/>
              </a:ext>
            </a:extLst>
          </p:cNvPr>
          <p:cNvSpPr/>
          <p:nvPr/>
        </p:nvSpPr>
        <p:spPr>
          <a:xfrm>
            <a:off x="4648476" y="2440318"/>
            <a:ext cx="3096768" cy="1572767"/>
          </a:xfrm>
          <a:prstGeom prst="ellipse">
            <a:avLst/>
          </a:prstGeom>
          <a:noFill/>
          <a:ln w="76200">
            <a:solidFill>
              <a:srgbClr val="E8B1E9"/>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solidFill>
                <a:schemeClr val="accent5">
                  <a:lumMod val="75000"/>
                </a:schemeClr>
              </a:solidFill>
            </a:endParaRPr>
          </a:p>
        </p:txBody>
      </p:sp>
    </p:spTree>
    <p:extLst>
      <p:ext uri="{BB962C8B-B14F-4D97-AF65-F5344CB8AC3E}">
        <p14:creationId xmlns:p14="http://schemas.microsoft.com/office/powerpoint/2010/main" val="46504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9" grpId="0" animBg="1"/>
      <p:bldP spid="10" grpId="0"/>
      <p:bldP spid="11" grpId="0" animBg="1"/>
      <p:bldP spid="12" grpId="0"/>
      <p:bldP spid="13" grpId="0" animBg="1"/>
      <p:bldP spid="14" grpId="0"/>
      <p:bldP spid="15" grpId="0" animBg="1"/>
      <p:bldP spid="16" grpId="0"/>
      <p:bldP spid="17" grpId="0" animBg="1"/>
      <p:bldP spid="18" grpId="0"/>
      <p:bldP spid="19"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9935A8-507C-97C1-EE59-81571B871AD0}"/>
              </a:ext>
            </a:extLst>
          </p:cNvPr>
          <p:cNvSpPr txBox="1"/>
          <p:nvPr/>
        </p:nvSpPr>
        <p:spPr>
          <a:xfrm>
            <a:off x="936348" y="1178898"/>
            <a:ext cx="9225961" cy="1200329"/>
          </a:xfrm>
          <a:prstGeom prst="rect">
            <a:avLst/>
          </a:prstGeom>
          <a:noFill/>
        </p:spPr>
        <p:txBody>
          <a:bodyPr wrap="square" rtlCol="0">
            <a:spAutoFit/>
          </a:bodyPr>
          <a:lstStyle/>
          <a:p>
            <a:r>
              <a:rPr lang="en-NZ"/>
              <a:t>In the APC3 publications we also report these scores for </a:t>
            </a:r>
          </a:p>
          <a:p>
            <a:pPr marL="285750" indent="-285750">
              <a:buFont typeface="Arial" panose="020B0604020202020204" pitchFamily="34" charset="0"/>
              <a:buChar char="•"/>
            </a:pPr>
            <a:r>
              <a:rPr lang="en-NZ"/>
              <a:t>populations of interest, </a:t>
            </a:r>
          </a:p>
          <a:p>
            <a:pPr marL="285750" indent="-285750">
              <a:buFont typeface="Arial" panose="020B0604020202020204" pitchFamily="34" charset="0"/>
              <a:buChar char="•"/>
            </a:pPr>
            <a:r>
              <a:rPr lang="en-NZ"/>
              <a:t>TALBs, and </a:t>
            </a:r>
          </a:p>
          <a:p>
            <a:pPr marL="285750" indent="-285750">
              <a:buFont typeface="Arial" panose="020B0604020202020204" pitchFamily="34" charset="0"/>
              <a:buChar char="•"/>
            </a:pPr>
            <a:r>
              <a:rPr lang="en-NZ"/>
              <a:t>five-year age*sex groups:</a:t>
            </a:r>
          </a:p>
        </p:txBody>
      </p:sp>
      <p:graphicFrame>
        <p:nvGraphicFramePr>
          <p:cNvPr id="4" name="Table 3">
            <a:extLst>
              <a:ext uri="{FF2B5EF4-FFF2-40B4-BE49-F238E27FC236}">
                <a16:creationId xmlns:a16="http://schemas.microsoft.com/office/drawing/2014/main" id="{AB3B0CDA-3898-7106-3A1F-01E97D8B85C2}"/>
              </a:ext>
            </a:extLst>
          </p:cNvPr>
          <p:cNvGraphicFramePr>
            <a:graphicFrameLocks noGrp="1"/>
          </p:cNvGraphicFramePr>
          <p:nvPr>
            <p:extLst>
              <p:ext uri="{D42A27DB-BD31-4B8C-83A1-F6EECF244321}">
                <p14:modId xmlns:p14="http://schemas.microsoft.com/office/powerpoint/2010/main" val="2707794148"/>
              </p:ext>
            </p:extLst>
          </p:nvPr>
        </p:nvGraphicFramePr>
        <p:xfrm>
          <a:off x="1576482" y="2773997"/>
          <a:ext cx="7231616" cy="3409554"/>
        </p:xfrm>
        <a:graphic>
          <a:graphicData uri="http://schemas.openxmlformats.org/drawingml/2006/table">
            <a:tbl>
              <a:tblPr firstRow="1" firstCol="1" bandRow="1">
                <a:tableStyleId>{2D5ABB26-0587-4C30-8999-92F81FD0307C}</a:tableStyleId>
              </a:tblPr>
              <a:tblGrid>
                <a:gridCol w="2371260">
                  <a:extLst>
                    <a:ext uri="{9D8B030D-6E8A-4147-A177-3AD203B41FA5}">
                      <a16:colId xmlns:a16="http://schemas.microsoft.com/office/drawing/2014/main" val="889305049"/>
                    </a:ext>
                  </a:extLst>
                </a:gridCol>
                <a:gridCol w="901740">
                  <a:extLst>
                    <a:ext uri="{9D8B030D-6E8A-4147-A177-3AD203B41FA5}">
                      <a16:colId xmlns:a16="http://schemas.microsoft.com/office/drawing/2014/main" val="1504154496"/>
                    </a:ext>
                  </a:extLst>
                </a:gridCol>
                <a:gridCol w="1319229">
                  <a:extLst>
                    <a:ext uri="{9D8B030D-6E8A-4147-A177-3AD203B41FA5}">
                      <a16:colId xmlns:a16="http://schemas.microsoft.com/office/drawing/2014/main" val="1481367115"/>
                    </a:ext>
                  </a:extLst>
                </a:gridCol>
                <a:gridCol w="1320158">
                  <a:extLst>
                    <a:ext uri="{9D8B030D-6E8A-4147-A177-3AD203B41FA5}">
                      <a16:colId xmlns:a16="http://schemas.microsoft.com/office/drawing/2014/main" val="261475644"/>
                    </a:ext>
                  </a:extLst>
                </a:gridCol>
                <a:gridCol w="1319229">
                  <a:extLst>
                    <a:ext uri="{9D8B030D-6E8A-4147-A177-3AD203B41FA5}">
                      <a16:colId xmlns:a16="http://schemas.microsoft.com/office/drawing/2014/main" val="4073786009"/>
                    </a:ext>
                  </a:extLst>
                </a:gridCol>
              </a:tblGrid>
              <a:tr h="533892">
                <a:tc>
                  <a:txBody>
                    <a:bodyPr/>
                    <a:lstStyle/>
                    <a:p>
                      <a:pPr>
                        <a:lnSpc>
                          <a:spcPct val="107000"/>
                        </a:lnSpc>
                        <a:spcAft>
                          <a:spcPts val="1200"/>
                        </a:spcAft>
                      </a:pPr>
                      <a:r>
                        <a:rPr lang="en-NZ" sz="1400">
                          <a:effectLst/>
                        </a:rPr>
                        <a:t>2018 quality indicators for highest qualification</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Coverage (percent)</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Missing (percent)</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Non-missing quality rating</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Output quality</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4520640"/>
                  </a:ext>
                </a:extLst>
              </a:tr>
              <a:tr h="175301">
                <a:tc>
                  <a:txBody>
                    <a:bodyPr/>
                    <a:lstStyle/>
                    <a:p>
                      <a:pPr>
                        <a:lnSpc>
                          <a:spcPct val="107000"/>
                        </a:lnSpc>
                        <a:spcAft>
                          <a:spcPts val="1200"/>
                        </a:spcAft>
                      </a:pPr>
                      <a:r>
                        <a:rPr lang="en-NZ" sz="1400">
                          <a:effectLst/>
                        </a:rPr>
                        <a:t>NZ residents 15 years and over</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88</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12</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0.85</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0.75</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0504566"/>
                  </a:ext>
                </a:extLst>
              </a:tr>
              <a:tr h="175301">
                <a:tc>
                  <a:txBody>
                    <a:bodyPr/>
                    <a:lstStyle/>
                    <a:p>
                      <a:pPr>
                        <a:lnSpc>
                          <a:spcPct val="107000"/>
                        </a:lnSpc>
                        <a:spcAft>
                          <a:spcPts val="1200"/>
                        </a:spcAft>
                      </a:pPr>
                      <a:r>
                        <a:rPr lang="en-NZ" sz="1400">
                          <a:effectLst/>
                        </a:rPr>
                        <a:t>Māori descent = Yes</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07000"/>
                        </a:lnSpc>
                        <a:spcAft>
                          <a:spcPts val="1200"/>
                        </a:spcAft>
                      </a:pPr>
                      <a:r>
                        <a:rPr lang="en-NZ" sz="1400">
                          <a:effectLst/>
                        </a:rPr>
                        <a:t>97</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1200"/>
                        </a:spcAft>
                      </a:pPr>
                      <a:r>
                        <a:rPr lang="en-NZ" sz="1400">
                          <a:effectLst/>
                        </a:rPr>
                        <a:t>3</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1200"/>
                        </a:spcAft>
                      </a:pPr>
                      <a:r>
                        <a:rPr lang="en-NZ" sz="1400">
                          <a:effectLst/>
                        </a:rPr>
                        <a:t>0.88</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1200"/>
                        </a:spcAft>
                      </a:pPr>
                      <a:r>
                        <a:rPr lang="en-NZ" sz="1400">
                          <a:effectLst/>
                        </a:rPr>
                        <a:t>0.86</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80440571"/>
                  </a:ext>
                </a:extLst>
              </a:tr>
              <a:tr h="156292">
                <a:tc>
                  <a:txBody>
                    <a:bodyPr/>
                    <a:lstStyle/>
                    <a:p>
                      <a:pPr>
                        <a:lnSpc>
                          <a:spcPct val="107000"/>
                        </a:lnSpc>
                        <a:spcAft>
                          <a:spcPts val="1200"/>
                        </a:spcAft>
                      </a:pPr>
                      <a:r>
                        <a:rPr lang="en-NZ" sz="1400">
                          <a:effectLst/>
                        </a:rPr>
                        <a:t>Māori ethnicity</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1200"/>
                        </a:spcAft>
                      </a:pPr>
                      <a:r>
                        <a:rPr lang="en-NZ" sz="1400">
                          <a:effectLst/>
                        </a:rPr>
                        <a:t>94</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en-NZ" sz="1400">
                          <a:effectLst/>
                        </a:rPr>
                        <a:t>6</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en-NZ" sz="1400">
                          <a:effectLst/>
                        </a:rPr>
                        <a:t>0.88</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en-NZ" sz="1400">
                          <a:effectLst/>
                        </a:rPr>
                        <a:t>0.83</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57065518"/>
                  </a:ext>
                </a:extLst>
              </a:tr>
              <a:tr h="175301">
                <a:tc>
                  <a:txBody>
                    <a:bodyPr/>
                    <a:lstStyle/>
                    <a:p>
                      <a:pPr>
                        <a:lnSpc>
                          <a:spcPct val="107000"/>
                        </a:lnSpc>
                        <a:spcAft>
                          <a:spcPts val="1200"/>
                        </a:spcAft>
                      </a:pPr>
                      <a:r>
                        <a:rPr lang="en-NZ" sz="1400">
                          <a:effectLst/>
                        </a:rPr>
                        <a:t>Pacific ethnic group</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1200"/>
                        </a:spcAft>
                      </a:pPr>
                      <a:r>
                        <a:rPr lang="en-NZ" sz="1400">
                          <a:effectLst/>
                        </a:rPr>
                        <a:t>87</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en-NZ" sz="1400">
                          <a:effectLst/>
                        </a:rPr>
                        <a:t>13</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en-NZ" sz="1400">
                          <a:effectLst/>
                        </a:rPr>
                        <a:t>0.87</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en-NZ" sz="1400">
                          <a:effectLst/>
                        </a:rPr>
                        <a:t>0.75</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95717722"/>
                  </a:ext>
                </a:extLst>
              </a:tr>
              <a:tr h="175301">
                <a:tc>
                  <a:txBody>
                    <a:bodyPr/>
                    <a:lstStyle/>
                    <a:p>
                      <a:pPr>
                        <a:lnSpc>
                          <a:spcPct val="107000"/>
                        </a:lnSpc>
                        <a:spcAft>
                          <a:spcPts val="1200"/>
                        </a:spcAft>
                      </a:pPr>
                      <a:r>
                        <a:rPr lang="en-NZ" sz="1400">
                          <a:effectLst/>
                        </a:rPr>
                        <a:t>Asian ethnic group</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1200"/>
                        </a:spcAft>
                      </a:pPr>
                      <a:r>
                        <a:rPr lang="en-NZ" sz="1400">
                          <a:effectLst/>
                        </a:rPr>
                        <a:t>74</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en-NZ" sz="1400">
                          <a:effectLst/>
                        </a:rPr>
                        <a:t>26</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en-NZ" sz="1400">
                          <a:effectLst/>
                        </a:rPr>
                        <a:t>0.80</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1200"/>
                        </a:spcAft>
                      </a:pPr>
                      <a:r>
                        <a:rPr lang="en-NZ" sz="1400">
                          <a:effectLst/>
                        </a:rPr>
                        <a:t>0.59</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83652363"/>
                  </a:ext>
                </a:extLst>
              </a:tr>
              <a:tr h="156292">
                <a:tc>
                  <a:txBody>
                    <a:bodyPr/>
                    <a:lstStyle/>
                    <a:p>
                      <a:pPr>
                        <a:lnSpc>
                          <a:spcPct val="107000"/>
                        </a:lnSpc>
                        <a:spcAft>
                          <a:spcPts val="1200"/>
                        </a:spcAft>
                      </a:pPr>
                      <a:r>
                        <a:rPr lang="en-NZ" sz="1400">
                          <a:effectLst/>
                        </a:rPr>
                        <a:t>Overseas born</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75</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25</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0.79</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0.59</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2408388"/>
                  </a:ext>
                </a:extLst>
              </a:tr>
              <a:tr h="264948">
                <a:tc>
                  <a:txBody>
                    <a:bodyPr/>
                    <a:lstStyle/>
                    <a:p>
                      <a:pPr>
                        <a:lnSpc>
                          <a:spcPct val="107000"/>
                        </a:lnSpc>
                        <a:spcAft>
                          <a:spcPts val="1200"/>
                        </a:spcAft>
                      </a:pPr>
                      <a:r>
                        <a:rPr lang="en-NZ" sz="1400">
                          <a:effectLst/>
                        </a:rPr>
                        <a:t>Five-year age groups and sex (range)</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07000"/>
                        </a:lnSpc>
                        <a:spcAft>
                          <a:spcPts val="1200"/>
                        </a:spcAft>
                      </a:pPr>
                      <a:r>
                        <a:rPr lang="en-NZ" sz="1400">
                          <a:effectLst/>
                        </a:rPr>
                        <a:t>72-97</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1200"/>
                        </a:spcAft>
                      </a:pPr>
                      <a:r>
                        <a:rPr lang="en-NZ" sz="1400">
                          <a:effectLst/>
                        </a:rPr>
                        <a:t>3-28</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1200"/>
                        </a:spcAft>
                      </a:pPr>
                      <a:r>
                        <a:rPr lang="en-NZ" sz="1400">
                          <a:effectLst/>
                        </a:rPr>
                        <a:t>0.80-0.91</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1200"/>
                        </a:spcAft>
                      </a:pPr>
                      <a:r>
                        <a:rPr lang="en-NZ" sz="1400">
                          <a:effectLst/>
                        </a:rPr>
                        <a:t>0.66-0.88</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57036607"/>
                  </a:ext>
                </a:extLst>
              </a:tr>
              <a:tr h="175301">
                <a:tc>
                  <a:txBody>
                    <a:bodyPr/>
                    <a:lstStyle/>
                    <a:p>
                      <a:pPr>
                        <a:lnSpc>
                          <a:spcPct val="107000"/>
                        </a:lnSpc>
                        <a:spcAft>
                          <a:spcPts val="1200"/>
                        </a:spcAft>
                      </a:pPr>
                      <a:r>
                        <a:rPr lang="en-NZ" sz="1400">
                          <a:effectLst/>
                        </a:rPr>
                        <a:t>TALB (range)</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83-94</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6-17</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0.81-0.90</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en-NZ" sz="1400">
                          <a:effectLst/>
                        </a:rPr>
                        <a:t>0.68-0.83</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0628815"/>
                  </a:ext>
                </a:extLst>
              </a:tr>
              <a:tr h="630445">
                <a:tc gridSpan="5">
                  <a:txBody>
                    <a:bodyPr/>
                    <a:lstStyle/>
                    <a:p>
                      <a:pPr>
                        <a:lnSpc>
                          <a:spcPct val="107000"/>
                        </a:lnSpc>
                        <a:spcAft>
                          <a:spcPts val="0"/>
                        </a:spcAft>
                      </a:pPr>
                      <a:r>
                        <a:rPr lang="en-NZ" sz="1400">
                          <a:effectLst/>
                        </a:rPr>
                        <a:t>Derivation of non-missing quality rating score: APC equal or higher than the census</a:t>
                      </a:r>
                      <a:endParaRPr lang="en-NZ" sz="2000">
                        <a:effectLst/>
                      </a:endParaRPr>
                    </a:p>
                    <a:p>
                      <a:pPr>
                        <a:lnSpc>
                          <a:spcPct val="107000"/>
                        </a:lnSpc>
                        <a:spcAft>
                          <a:spcPts val="0"/>
                        </a:spcAft>
                      </a:pPr>
                      <a:r>
                        <a:rPr lang="en-NZ" sz="1400">
                          <a:effectLst/>
                        </a:rPr>
                        <a:t>Note: TALB = territorial authority and Auckland local board</a:t>
                      </a:r>
                      <a:endParaRPr lang="en-NZ" sz="2000">
                        <a:effectLst/>
                      </a:endParaRPr>
                    </a:p>
                    <a:p>
                      <a:pPr>
                        <a:lnSpc>
                          <a:spcPct val="107000"/>
                        </a:lnSpc>
                        <a:spcAft>
                          <a:spcPts val="0"/>
                        </a:spcAft>
                      </a:pPr>
                      <a:r>
                        <a:rPr lang="en-NZ" sz="1400">
                          <a:effectLst/>
                        </a:rPr>
                        <a:t>Note: Low outliers not included in the reported range</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2555513698"/>
                  </a:ext>
                </a:extLst>
              </a:tr>
            </a:tbl>
          </a:graphicData>
        </a:graphic>
      </p:graphicFrame>
      <p:sp>
        <p:nvSpPr>
          <p:cNvPr id="5" name="Arrow: Left 4">
            <a:extLst>
              <a:ext uri="{FF2B5EF4-FFF2-40B4-BE49-F238E27FC236}">
                <a16:creationId xmlns:a16="http://schemas.microsoft.com/office/drawing/2014/main" id="{8AA975C6-1E24-DD23-A136-85727733D3FA}"/>
              </a:ext>
            </a:extLst>
          </p:cNvPr>
          <p:cNvSpPr/>
          <p:nvPr/>
        </p:nvSpPr>
        <p:spPr>
          <a:xfrm>
            <a:off x="8566842" y="3142734"/>
            <a:ext cx="2628055" cy="7218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400"/>
              <a:t>One row in the previous table</a:t>
            </a:r>
          </a:p>
        </p:txBody>
      </p:sp>
      <p:sp>
        <p:nvSpPr>
          <p:cNvPr id="7" name="Arrow: Left 6">
            <a:extLst>
              <a:ext uri="{FF2B5EF4-FFF2-40B4-BE49-F238E27FC236}">
                <a16:creationId xmlns:a16="http://schemas.microsoft.com/office/drawing/2014/main" id="{252E4523-4321-4AC3-33E6-575E824C2FF5}"/>
              </a:ext>
            </a:extLst>
          </p:cNvPr>
          <p:cNvSpPr/>
          <p:nvPr/>
        </p:nvSpPr>
        <p:spPr>
          <a:xfrm>
            <a:off x="8444271" y="4107958"/>
            <a:ext cx="2628055" cy="721884"/>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NZ" sz="1400"/>
              <a:t>Newly provided information</a:t>
            </a:r>
          </a:p>
        </p:txBody>
      </p:sp>
      <p:sp>
        <p:nvSpPr>
          <p:cNvPr id="8" name="Arrow: Left 7">
            <a:extLst>
              <a:ext uri="{FF2B5EF4-FFF2-40B4-BE49-F238E27FC236}">
                <a16:creationId xmlns:a16="http://schemas.microsoft.com/office/drawing/2014/main" id="{0F312F82-771D-BEB2-F09A-333EBB61C237}"/>
              </a:ext>
            </a:extLst>
          </p:cNvPr>
          <p:cNvSpPr/>
          <p:nvPr/>
        </p:nvSpPr>
        <p:spPr>
          <a:xfrm>
            <a:off x="8512697" y="4806299"/>
            <a:ext cx="2628055" cy="721884"/>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NZ" sz="1400"/>
              <a:t>Newly provided information</a:t>
            </a:r>
          </a:p>
        </p:txBody>
      </p:sp>
      <p:sp>
        <p:nvSpPr>
          <p:cNvPr id="10" name="Title 1">
            <a:extLst>
              <a:ext uri="{FF2B5EF4-FFF2-40B4-BE49-F238E27FC236}">
                <a16:creationId xmlns:a16="http://schemas.microsoft.com/office/drawing/2014/main" id="{0AD3915D-A759-9FD1-EABA-874A6DAB22CD}"/>
              </a:ext>
            </a:extLst>
          </p:cNvPr>
          <p:cNvSpPr txBox="1">
            <a:spLocks/>
          </p:cNvSpPr>
          <p:nvPr/>
        </p:nvSpPr>
        <p:spPr>
          <a:xfrm>
            <a:off x="577362" y="574616"/>
            <a:ext cx="9334500" cy="940419"/>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kern="1200">
                <a:solidFill>
                  <a:schemeClr val="tx1"/>
                </a:solidFill>
                <a:latin typeface="Regular Semibold" panose="02000503040000020003" pitchFamily="50" charset="0"/>
                <a:ea typeface="+mj-ea"/>
                <a:cs typeface="+mj-cs"/>
              </a:defRPr>
            </a:lvl1pPr>
          </a:lstStyle>
          <a:p>
            <a:r>
              <a:rPr lang="en-NZ"/>
              <a:t>Quality measurement and reporting</a:t>
            </a:r>
          </a:p>
        </p:txBody>
      </p:sp>
    </p:spTree>
    <p:extLst>
      <p:ext uri="{BB962C8B-B14F-4D97-AF65-F5344CB8AC3E}">
        <p14:creationId xmlns:p14="http://schemas.microsoft.com/office/powerpoint/2010/main" val="2729928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43B2D-E55A-FF45-5E4B-B8CEE997934A}"/>
              </a:ext>
            </a:extLst>
          </p:cNvPr>
          <p:cNvSpPr>
            <a:spLocks noGrp="1"/>
          </p:cNvSpPr>
          <p:nvPr>
            <p:ph type="title"/>
          </p:nvPr>
        </p:nvSpPr>
        <p:spPr/>
        <p:txBody>
          <a:bodyPr/>
          <a:lstStyle/>
          <a:p>
            <a:r>
              <a:rPr lang="en-NZ">
                <a:latin typeface="Regular Semibold"/>
              </a:rPr>
              <a:t>The quality of the attributes for Pacific Peoples</a:t>
            </a:r>
            <a:endParaRPr lang="en-US"/>
          </a:p>
        </p:txBody>
      </p:sp>
      <p:pic>
        <p:nvPicPr>
          <p:cNvPr id="2050" name="Picture 2">
            <a:extLst>
              <a:ext uri="{FF2B5EF4-FFF2-40B4-BE49-F238E27FC236}">
                <a16:creationId xmlns:a16="http://schemas.microsoft.com/office/drawing/2014/main" id="{B5DBB7F7-BE64-D5A0-7056-4272C63D2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3" y="1066728"/>
            <a:ext cx="8104414" cy="578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300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63B026-F9BE-4524-9398-684B651EDEB4}"/>
              </a:ext>
            </a:extLst>
          </p:cNvPr>
          <p:cNvSpPr>
            <a:spLocks noGrp="1"/>
          </p:cNvSpPr>
          <p:nvPr>
            <p:ph type="title"/>
          </p:nvPr>
        </p:nvSpPr>
        <p:spPr/>
        <p:txBody>
          <a:bodyPr>
            <a:normAutofit/>
          </a:bodyPr>
          <a:lstStyle/>
          <a:p>
            <a:pPr algn="l"/>
            <a:r>
              <a:rPr lang="en-NZ">
                <a:latin typeface="Source Sans Pro Semibold" panose="020B0603030403020204" pitchFamily="34" charset="0"/>
                <a:cs typeface="Arial" panose="020B0604020202020204" pitchFamily="34" charset="0"/>
              </a:rPr>
              <a:t>The integrated data infrastructure (IDI)</a:t>
            </a:r>
          </a:p>
        </p:txBody>
      </p:sp>
      <p:grpSp>
        <p:nvGrpSpPr>
          <p:cNvPr id="5" name="Group 4">
            <a:extLst>
              <a:ext uri="{FF2B5EF4-FFF2-40B4-BE49-F238E27FC236}">
                <a16:creationId xmlns:a16="http://schemas.microsoft.com/office/drawing/2014/main" id="{E4BF8FCE-19A2-44B1-9D83-DFB56B9422C2}"/>
              </a:ext>
            </a:extLst>
          </p:cNvPr>
          <p:cNvGrpSpPr/>
          <p:nvPr/>
        </p:nvGrpSpPr>
        <p:grpSpPr>
          <a:xfrm>
            <a:off x="624704" y="1447145"/>
            <a:ext cx="3271325" cy="2552919"/>
            <a:chOff x="1497445" y="2840952"/>
            <a:chExt cx="4238336" cy="2825557"/>
          </a:xfrm>
        </p:grpSpPr>
        <p:pic>
          <p:nvPicPr>
            <p:cNvPr id="2050" name="Picture 2" descr="Atlas – Mythopedia">
              <a:extLst>
                <a:ext uri="{FF2B5EF4-FFF2-40B4-BE49-F238E27FC236}">
                  <a16:creationId xmlns:a16="http://schemas.microsoft.com/office/drawing/2014/main" id="{52D83E6C-1D7A-4F87-93A1-A781D4882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445" y="2840952"/>
              <a:ext cx="4238336" cy="28255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C23938-343A-4E7F-B5AC-B136D18E5E2F}"/>
                </a:ext>
              </a:extLst>
            </p:cNvPr>
            <p:cNvSpPr txBox="1"/>
            <p:nvPr/>
          </p:nvSpPr>
          <p:spPr>
            <a:xfrm>
              <a:off x="3336728" y="3509818"/>
              <a:ext cx="559769" cy="369332"/>
            </a:xfrm>
            <a:prstGeom prst="rect">
              <a:avLst/>
            </a:prstGeom>
            <a:noFill/>
          </p:spPr>
          <p:txBody>
            <a:bodyPr wrap="none" rtlCol="0">
              <a:spAutoFit/>
            </a:bodyPr>
            <a:lstStyle/>
            <a:p>
              <a:r>
                <a:rPr lang="en-NZ">
                  <a:solidFill>
                    <a:schemeClr val="bg1"/>
                  </a:solidFill>
                </a:rPr>
                <a:t>APC</a:t>
              </a:r>
            </a:p>
          </p:txBody>
        </p:sp>
        <p:sp>
          <p:nvSpPr>
            <p:cNvPr id="65" name="TextBox 64">
              <a:extLst>
                <a:ext uri="{FF2B5EF4-FFF2-40B4-BE49-F238E27FC236}">
                  <a16:creationId xmlns:a16="http://schemas.microsoft.com/office/drawing/2014/main" id="{64F26D6F-D627-45BD-A5A4-5A0D3060C474}"/>
                </a:ext>
              </a:extLst>
            </p:cNvPr>
            <p:cNvSpPr txBox="1"/>
            <p:nvPr/>
          </p:nvSpPr>
          <p:spPr>
            <a:xfrm>
              <a:off x="3336728" y="4715164"/>
              <a:ext cx="442750" cy="369332"/>
            </a:xfrm>
            <a:prstGeom prst="rect">
              <a:avLst/>
            </a:prstGeom>
            <a:noFill/>
          </p:spPr>
          <p:txBody>
            <a:bodyPr wrap="none" rtlCol="0">
              <a:spAutoFit/>
            </a:bodyPr>
            <a:lstStyle/>
            <a:p>
              <a:r>
                <a:rPr lang="en-NZ">
                  <a:solidFill>
                    <a:schemeClr val="bg1"/>
                  </a:solidFill>
                </a:rPr>
                <a:t>IDI</a:t>
              </a:r>
            </a:p>
          </p:txBody>
        </p:sp>
      </p:grpSp>
      <p:sp>
        <p:nvSpPr>
          <p:cNvPr id="3" name="TextBox 2">
            <a:extLst>
              <a:ext uri="{FF2B5EF4-FFF2-40B4-BE49-F238E27FC236}">
                <a16:creationId xmlns:a16="http://schemas.microsoft.com/office/drawing/2014/main" id="{15B14E1B-0FD0-4E6E-87AF-FD81F320AF76}"/>
              </a:ext>
            </a:extLst>
          </p:cNvPr>
          <p:cNvSpPr txBox="1"/>
          <p:nvPr/>
        </p:nvSpPr>
        <p:spPr>
          <a:xfrm>
            <a:off x="4494377" y="3307361"/>
            <a:ext cx="5095103" cy="1754326"/>
          </a:xfrm>
          <a:prstGeom prst="rect">
            <a:avLst/>
          </a:prstGeom>
          <a:noFill/>
        </p:spPr>
        <p:txBody>
          <a:bodyPr wrap="square" rtlCol="0">
            <a:spAutoFit/>
          </a:bodyPr>
          <a:lstStyle/>
          <a:p>
            <a:r>
              <a:rPr lang="en-NZ">
                <a:solidFill>
                  <a:srgbClr val="085C75"/>
                </a:solidFill>
              </a:rPr>
              <a:t>The APC is able to rely on IDI for </a:t>
            </a:r>
            <a:endParaRPr lang="en-NZ"/>
          </a:p>
          <a:p>
            <a:pPr marL="285750" indent="-285750">
              <a:buFont typeface="Arial" panose="020B0604020202020204" pitchFamily="34" charset="0"/>
              <a:buChar char="•"/>
            </a:pPr>
            <a:r>
              <a:rPr lang="en-NZ"/>
              <a:t>Data ingestion &amp; (probabilistic) linking &amp; secure computing environment</a:t>
            </a:r>
          </a:p>
          <a:p>
            <a:pPr marL="285750" indent="-285750">
              <a:buFont typeface="Arial" panose="020B0604020202020204" pitchFamily="34" charset="0"/>
              <a:buChar char="•"/>
            </a:pPr>
            <a:r>
              <a:rPr lang="en-NZ"/>
              <a:t>Confidentiality &amp; ethics framework (</a:t>
            </a:r>
            <a:r>
              <a:rPr lang="en-NZ" b="0" i="1" u="none" strike="noStrike">
                <a:solidFill>
                  <a:srgbClr val="000000"/>
                </a:solidFill>
                <a:effectLst/>
                <a:latin typeface="Calibri" panose="020F0502020204030204" pitchFamily="34" charset="0"/>
              </a:rPr>
              <a:t>Nga Tikanga </a:t>
            </a:r>
            <a:r>
              <a:rPr lang="en-NZ" b="0" i="1" u="none" strike="noStrike" err="1">
                <a:solidFill>
                  <a:srgbClr val="000000"/>
                </a:solidFill>
                <a:effectLst/>
                <a:latin typeface="Calibri" panose="020F0502020204030204" pitchFamily="34" charset="0"/>
              </a:rPr>
              <a:t>Paihere</a:t>
            </a:r>
            <a:r>
              <a:rPr lang="en-NZ" b="0" i="1" u="none" strike="noStrike">
                <a:solidFill>
                  <a:srgbClr val="000000"/>
                </a:solidFill>
                <a:effectLst/>
                <a:latin typeface="Calibri" panose="020F0502020204030204" pitchFamily="34" charset="0"/>
              </a:rPr>
              <a:t>)</a:t>
            </a:r>
            <a:endParaRPr lang="en-NZ"/>
          </a:p>
          <a:p>
            <a:pPr marL="285750" indent="-285750">
              <a:buFont typeface="Arial" panose="020B0604020202020204" pitchFamily="34" charset="0"/>
              <a:buChar char="•"/>
            </a:pPr>
            <a:r>
              <a:rPr lang="en-NZ"/>
              <a:t>Social license</a:t>
            </a:r>
          </a:p>
        </p:txBody>
      </p:sp>
      <p:sp>
        <p:nvSpPr>
          <p:cNvPr id="68" name="TextBox 67">
            <a:extLst>
              <a:ext uri="{FF2B5EF4-FFF2-40B4-BE49-F238E27FC236}">
                <a16:creationId xmlns:a16="http://schemas.microsoft.com/office/drawing/2014/main" id="{AF0F5BB9-E6A1-4F5C-B96A-722DFA85BFAA}"/>
              </a:ext>
            </a:extLst>
          </p:cNvPr>
          <p:cNvSpPr txBox="1"/>
          <p:nvPr/>
        </p:nvSpPr>
        <p:spPr>
          <a:xfrm>
            <a:off x="4494377" y="1476777"/>
            <a:ext cx="6144530" cy="1477328"/>
          </a:xfrm>
          <a:prstGeom prst="rect">
            <a:avLst/>
          </a:prstGeom>
          <a:noFill/>
        </p:spPr>
        <p:txBody>
          <a:bodyPr wrap="square" rtlCol="0">
            <a:spAutoFit/>
          </a:bodyPr>
          <a:lstStyle/>
          <a:p>
            <a:pPr marL="285750" indent="-285750">
              <a:buFont typeface="Arial" panose="020B0604020202020204" pitchFamily="34" charset="0"/>
              <a:buChar char="•"/>
            </a:pPr>
            <a:r>
              <a:rPr lang="en-NZ"/>
              <a:t>The </a:t>
            </a:r>
            <a:r>
              <a:rPr lang="en-NZ">
                <a:solidFill>
                  <a:srgbClr val="085C75"/>
                </a:solidFill>
              </a:rPr>
              <a:t>integrated data infrastructure </a:t>
            </a:r>
            <a:r>
              <a:rPr lang="en-NZ"/>
              <a:t>(IDI) has been about 30 years in the making. </a:t>
            </a:r>
          </a:p>
          <a:p>
            <a:pPr marL="285750" indent="-285750">
              <a:buFont typeface="Arial" panose="020B0604020202020204" pitchFamily="34" charset="0"/>
              <a:buChar char="•"/>
            </a:pPr>
            <a:r>
              <a:rPr lang="en-NZ"/>
              <a:t>Grown from initial, discrete linking projects.</a:t>
            </a:r>
          </a:p>
          <a:p>
            <a:pPr marL="285750" indent="-285750">
              <a:buFont typeface="Arial" panose="020B0604020202020204" pitchFamily="34" charset="0"/>
              <a:buChar char="•"/>
            </a:pPr>
            <a:r>
              <a:rPr lang="en-NZ"/>
              <a:t>IDI would not have been possible without political impetus.</a:t>
            </a:r>
          </a:p>
          <a:p>
            <a:pPr marL="285750" indent="-285750">
              <a:buFont typeface="Arial" panose="020B0604020202020204" pitchFamily="34" charset="0"/>
              <a:buChar char="•"/>
            </a:pPr>
            <a:r>
              <a:rPr lang="en-NZ"/>
              <a:t>Designed for external researchers.</a:t>
            </a:r>
          </a:p>
        </p:txBody>
      </p:sp>
      <p:sp>
        <p:nvSpPr>
          <p:cNvPr id="6" name="Text Placeholder 4">
            <a:extLst>
              <a:ext uri="{FF2B5EF4-FFF2-40B4-BE49-F238E27FC236}">
                <a16:creationId xmlns:a16="http://schemas.microsoft.com/office/drawing/2014/main" id="{B40A7D1F-98B0-E044-A07F-DA9FEC2603C9}"/>
              </a:ext>
            </a:extLst>
          </p:cNvPr>
          <p:cNvSpPr txBox="1">
            <a:spLocks/>
          </p:cNvSpPr>
          <p:nvPr/>
        </p:nvSpPr>
        <p:spPr>
          <a:xfrm>
            <a:off x="1020932" y="5601810"/>
            <a:ext cx="9889527" cy="1256190"/>
          </a:xfrm>
          <a:prstGeom prst="rect">
            <a:avLst/>
          </a:prstGeom>
          <a:solidFill>
            <a:schemeClr val="accent3">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400"/>
              <a:t>These results are not official statistics. They have been created for research purposes from the Integrated Data Infrastructure (IDI) which is carefully managed by Stats NZ. For more information about the IDI please visit </a:t>
            </a:r>
            <a:r>
              <a:rPr lang="en-NZ" sz="1400" u="sng">
                <a:hlinkClick r:id="rId4"/>
              </a:rPr>
              <a:t>https://www.stats.govt.nz/integrated-data/</a:t>
            </a:r>
            <a:r>
              <a:rPr lang="en-NZ" sz="1400"/>
              <a:t>.</a:t>
            </a:r>
          </a:p>
          <a:p>
            <a:pPr marL="0" indent="0">
              <a:buNone/>
            </a:pPr>
            <a:r>
              <a:rPr lang="en-NZ" sz="1400"/>
              <a:t>These results are based in part on tax data supplied by Inland Revenue to Stats NZ under the Tax Administration Act 1994 for statistical purposes. Any discussion of data limitations or weaknesses is in the context of using the IDI for statistical purposes and is not related the data’s ability to support Inland Revenue’s core operational requirements.</a:t>
            </a:r>
          </a:p>
          <a:p>
            <a:endParaRPr lang="en-NZ" sz="1100"/>
          </a:p>
        </p:txBody>
      </p:sp>
    </p:spTree>
    <p:extLst>
      <p:ext uri="{BB962C8B-B14F-4D97-AF65-F5344CB8AC3E}">
        <p14:creationId xmlns:p14="http://schemas.microsoft.com/office/powerpoint/2010/main" val="218632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788DF-D4CD-74DE-470A-6BF055AD7CC3}"/>
              </a:ext>
            </a:extLst>
          </p:cNvPr>
          <p:cNvSpPr>
            <a:spLocks noGrp="1"/>
          </p:cNvSpPr>
          <p:nvPr>
            <p:ph type="title"/>
          </p:nvPr>
        </p:nvSpPr>
        <p:spPr>
          <a:xfrm>
            <a:off x="424962" y="422216"/>
            <a:ext cx="9334500" cy="1098610"/>
          </a:xfrm>
        </p:spPr>
        <p:txBody>
          <a:bodyPr/>
          <a:lstStyle/>
          <a:p>
            <a:r>
              <a:rPr lang="en-NZ" dirty="0"/>
              <a:t>Some Elements of the current situation (</a:t>
            </a:r>
            <a:r>
              <a:rPr lang="en-NZ" dirty="0" err="1"/>
              <a:t>cont</a:t>
            </a:r>
            <a:r>
              <a:rPr lang="en-NZ" dirty="0"/>
              <a:t>)</a:t>
            </a:r>
          </a:p>
        </p:txBody>
      </p:sp>
      <p:sp>
        <p:nvSpPr>
          <p:cNvPr id="3" name="Content Placeholder 2">
            <a:extLst>
              <a:ext uri="{FF2B5EF4-FFF2-40B4-BE49-F238E27FC236}">
                <a16:creationId xmlns:a16="http://schemas.microsoft.com/office/drawing/2014/main" id="{7350784A-BCFE-F371-6FA0-DD0273E90959}"/>
              </a:ext>
            </a:extLst>
          </p:cNvPr>
          <p:cNvSpPr>
            <a:spLocks noGrp="1"/>
          </p:cNvSpPr>
          <p:nvPr>
            <p:ph idx="1"/>
          </p:nvPr>
        </p:nvSpPr>
        <p:spPr>
          <a:xfrm>
            <a:off x="838200" y="1566863"/>
            <a:ext cx="10677525" cy="4556710"/>
          </a:xfrm>
        </p:spPr>
        <p:txBody>
          <a:bodyPr vert="horz" lIns="91440" tIns="45720" rIns="91440" bIns="45720" rtlCol="0" anchor="t">
            <a:normAutofit/>
          </a:bodyPr>
          <a:lstStyle/>
          <a:p>
            <a:endParaRPr lang="mi-NZ" dirty="0"/>
          </a:p>
          <a:p>
            <a:r>
              <a:rPr lang="en-NZ" dirty="0"/>
              <a:t>We have developed methods for taking an administrative unit record file and adjusting for some of the detectable misclassification.</a:t>
            </a:r>
          </a:p>
          <a:p>
            <a:endParaRPr lang="mi-NZ" dirty="0"/>
          </a:p>
          <a:p>
            <a:r>
              <a:rPr lang="mi-NZ" dirty="0"/>
              <a:t>Under the combined census model the Admin Population listing provides the base population that underpins the census dataset. </a:t>
            </a:r>
            <a:r>
              <a:rPr lang="mi-NZ"/>
              <a:t>The Census adds records to this list but the admin list is essentially the reference population.</a:t>
            </a:r>
            <a:endParaRPr lang="mi-NZ" dirty="0"/>
          </a:p>
          <a:p>
            <a:endParaRPr lang="mi-NZ" dirty="0"/>
          </a:p>
          <a:p>
            <a:r>
              <a:rPr lang="mi-NZ" dirty="0"/>
              <a:t>The IDI provides a rich linked data environment – but there is still work to do to create an environment pose for statistical production and has very limited integration.  </a:t>
            </a:r>
          </a:p>
          <a:p>
            <a:endParaRPr lang="mi-NZ" dirty="0"/>
          </a:p>
          <a:p>
            <a:endParaRPr lang="en-NZ" dirty="0"/>
          </a:p>
          <a:p>
            <a:endParaRPr lang="en-NZ" dirty="0"/>
          </a:p>
        </p:txBody>
      </p:sp>
    </p:spTree>
    <p:extLst>
      <p:ext uri="{BB962C8B-B14F-4D97-AF65-F5344CB8AC3E}">
        <p14:creationId xmlns:p14="http://schemas.microsoft.com/office/powerpoint/2010/main" val="3870362806"/>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973C92-4DD7-FE02-9398-CECD57B6771C}"/>
              </a:ext>
            </a:extLst>
          </p:cNvPr>
          <p:cNvSpPr/>
          <p:nvPr/>
        </p:nvSpPr>
        <p:spPr>
          <a:xfrm>
            <a:off x="1698184" y="1046423"/>
            <a:ext cx="7040088" cy="4866180"/>
          </a:xfrm>
          <a:prstGeom prst="rect">
            <a:avLst/>
          </a:prstGeom>
          <a:gradFill flip="none" rotWithShape="1">
            <a:gsLst>
              <a:gs pos="0">
                <a:schemeClr val="accent5">
                  <a:lumMod val="65000"/>
                  <a:lumOff val="35000"/>
                </a:schemeClr>
              </a:gs>
              <a:gs pos="62000">
                <a:schemeClr val="bg1"/>
              </a:gs>
            </a:gsLst>
            <a:path path="circle">
              <a:fillToRect l="100000" b="100000"/>
            </a:path>
            <a:tileRect t="-100000" r="-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aphicFrame>
        <p:nvGraphicFramePr>
          <p:cNvPr id="2" name="Table 1"/>
          <p:cNvGraphicFramePr>
            <a:graphicFrameLocks noGrp="1"/>
          </p:cNvGraphicFramePr>
          <p:nvPr/>
        </p:nvGraphicFramePr>
        <p:xfrm>
          <a:off x="1727184" y="1034888"/>
          <a:ext cx="7011087" cy="4866180"/>
        </p:xfrm>
        <a:graphic>
          <a:graphicData uri="http://schemas.openxmlformats.org/drawingml/2006/table">
            <a:tbl>
              <a:tblPr firstRow="1" bandRow="1">
                <a:tableStyleId>{5940675A-B579-460E-94D1-54222C63F5DA}</a:tableStyleId>
              </a:tblPr>
              <a:tblGrid>
                <a:gridCol w="2383633">
                  <a:extLst>
                    <a:ext uri="{9D8B030D-6E8A-4147-A177-3AD203B41FA5}">
                      <a16:colId xmlns:a16="http://schemas.microsoft.com/office/drawing/2014/main" val="20000"/>
                    </a:ext>
                  </a:extLst>
                </a:gridCol>
                <a:gridCol w="2383633">
                  <a:extLst>
                    <a:ext uri="{9D8B030D-6E8A-4147-A177-3AD203B41FA5}">
                      <a16:colId xmlns:a16="http://schemas.microsoft.com/office/drawing/2014/main" val="20001"/>
                    </a:ext>
                  </a:extLst>
                </a:gridCol>
                <a:gridCol w="2243821">
                  <a:extLst>
                    <a:ext uri="{9D8B030D-6E8A-4147-A177-3AD203B41FA5}">
                      <a16:colId xmlns:a16="http://schemas.microsoft.com/office/drawing/2014/main" val="20002"/>
                    </a:ext>
                  </a:extLst>
                </a:gridCol>
              </a:tblGrid>
              <a:tr h="16220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NZ" sz="1400"/>
                    </a:p>
                    <a:p>
                      <a:endParaRPr lang="en-NZ" sz="1400"/>
                    </a:p>
                  </a:txBody>
                  <a:tcPr marL="68580" marR="68580" marT="34290" marB="34290">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endParaRPr lang="en-NZ" sz="1400"/>
                    </a:p>
                  </a:txBody>
                  <a:tcPr marL="68580" marR="68580" marT="34290" marB="3429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endParaRPr lang="en-NZ" sz="1400"/>
                    </a:p>
                  </a:txBody>
                  <a:tcPr marL="68580" marR="68580" marT="34290" marB="34290">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1622060">
                <a:tc>
                  <a:txBody>
                    <a:bodyPr/>
                    <a:lstStyle/>
                    <a:p>
                      <a:endParaRPr lang="en-NZ" sz="1400"/>
                    </a:p>
                  </a:txBody>
                  <a:tcPr marL="68580" marR="68580" marT="34290" marB="34290">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endParaRPr lang="en-NZ" sz="1400"/>
                    </a:p>
                  </a:txBody>
                  <a:tcPr marL="68580" marR="68580" marT="34290" marB="3429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endParaRPr lang="en-NZ" sz="1400"/>
                    </a:p>
                  </a:txBody>
                  <a:tcPr marL="68580" marR="68580" marT="34290" marB="34290">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r h="1622060">
                <a:tc>
                  <a:txBody>
                    <a:bodyPr/>
                    <a:lstStyle/>
                    <a:p>
                      <a:endParaRPr lang="en-NZ" sz="1400"/>
                    </a:p>
                  </a:txBody>
                  <a:tcPr marL="68580" marR="68580" marT="34290" marB="34290">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NZ" sz="1400"/>
                    </a:p>
                  </a:txBody>
                  <a:tcPr marL="68580" marR="68580" marT="34290" marB="34290">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NZ" sz="1400"/>
                    </a:p>
                  </a:txBody>
                  <a:tcPr marL="68580" marR="68580" marT="34290" marB="34290">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207" name="Group 206"/>
          <p:cNvGrpSpPr/>
          <p:nvPr/>
        </p:nvGrpSpPr>
        <p:grpSpPr>
          <a:xfrm>
            <a:off x="1690255" y="5326913"/>
            <a:ext cx="774092" cy="450642"/>
            <a:chOff x="2535553" y="967032"/>
            <a:chExt cx="1032123" cy="600856"/>
          </a:xfrm>
        </p:grpSpPr>
        <p:sp>
          <p:nvSpPr>
            <p:cNvPr id="208" name="Rectangle 207"/>
            <p:cNvSpPr/>
            <p:nvPr/>
          </p:nvSpPr>
          <p:spPr>
            <a:xfrm>
              <a:off x="2535553" y="1233000"/>
              <a:ext cx="1032123"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Religious affiliation</a:t>
              </a:r>
              <a:endParaRPr lang="en-NZ" sz="900">
                <a:solidFill>
                  <a:srgbClr val="706F6F"/>
                </a:solidFill>
                <a:latin typeface="Calibri" panose="020F0502020204030204" pitchFamily="34" charset="0"/>
              </a:endParaRPr>
            </a:p>
          </p:txBody>
        </p:sp>
        <p:sp>
          <p:nvSpPr>
            <p:cNvPr id="209" name="Oval 208"/>
            <p:cNvSpPr/>
            <p:nvPr/>
          </p:nvSpPr>
          <p:spPr>
            <a:xfrm>
              <a:off x="2916938" y="967032"/>
              <a:ext cx="288032" cy="289670"/>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213" name="Group 212"/>
          <p:cNvGrpSpPr/>
          <p:nvPr/>
        </p:nvGrpSpPr>
        <p:grpSpPr>
          <a:xfrm>
            <a:off x="7102375" y="2682693"/>
            <a:ext cx="792294" cy="613152"/>
            <a:chOff x="2533602" y="790197"/>
            <a:chExt cx="1038143" cy="920853"/>
          </a:xfrm>
        </p:grpSpPr>
        <p:sp>
          <p:nvSpPr>
            <p:cNvPr id="214" name="Rectangle 213"/>
            <p:cNvSpPr/>
            <p:nvPr/>
          </p:nvSpPr>
          <p:spPr>
            <a:xfrm>
              <a:off x="2533602" y="1157882"/>
              <a:ext cx="1038143" cy="553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Legal relationship status </a:t>
              </a:r>
              <a:endParaRPr lang="en-NZ" sz="900">
                <a:solidFill>
                  <a:srgbClr val="706F6F"/>
                </a:solidFill>
                <a:latin typeface="Calibri" panose="020F0502020204030204" pitchFamily="34" charset="0"/>
              </a:endParaRPr>
            </a:p>
          </p:txBody>
        </p:sp>
        <p:sp>
          <p:nvSpPr>
            <p:cNvPr id="215" name="Oval 214"/>
            <p:cNvSpPr/>
            <p:nvPr/>
          </p:nvSpPr>
          <p:spPr>
            <a:xfrm>
              <a:off x="2857881" y="790197"/>
              <a:ext cx="326535" cy="332766"/>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endParaRPr lang="en-NZ" sz="825">
                <a:solidFill>
                  <a:prstClr val="white"/>
                </a:solidFill>
              </a:endParaRPr>
            </a:p>
          </p:txBody>
        </p:sp>
      </p:grpSp>
      <p:grpSp>
        <p:nvGrpSpPr>
          <p:cNvPr id="219" name="Group 218"/>
          <p:cNvGrpSpPr/>
          <p:nvPr/>
        </p:nvGrpSpPr>
        <p:grpSpPr>
          <a:xfrm>
            <a:off x="7602768" y="1649018"/>
            <a:ext cx="508236" cy="516834"/>
            <a:chOff x="2717268" y="967032"/>
            <a:chExt cx="680230" cy="689113"/>
          </a:xfrm>
        </p:grpSpPr>
        <p:sp>
          <p:nvSpPr>
            <p:cNvPr id="220" name="Rectangle 219"/>
            <p:cNvSpPr/>
            <p:nvPr/>
          </p:nvSpPr>
          <p:spPr>
            <a:xfrm>
              <a:off x="2717268" y="1279779"/>
              <a:ext cx="680230" cy="376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Income</a:t>
              </a:r>
              <a:endParaRPr lang="en-NZ" sz="900">
                <a:solidFill>
                  <a:srgbClr val="706F6F"/>
                </a:solidFill>
                <a:latin typeface="Calibri" panose="020F0502020204030204" pitchFamily="34" charset="0"/>
              </a:endParaRPr>
            </a:p>
          </p:txBody>
        </p:sp>
        <p:sp>
          <p:nvSpPr>
            <p:cNvPr id="221" name="Oval 220"/>
            <p:cNvSpPr/>
            <p:nvPr/>
          </p:nvSpPr>
          <p:spPr>
            <a:xfrm>
              <a:off x="2916938" y="967032"/>
              <a:ext cx="288032" cy="289670"/>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endParaRPr lang="en-NZ" sz="825">
                <a:solidFill>
                  <a:prstClr val="white"/>
                </a:solidFill>
              </a:endParaRPr>
            </a:p>
          </p:txBody>
        </p:sp>
      </p:grpSp>
      <p:grpSp>
        <p:nvGrpSpPr>
          <p:cNvPr id="225" name="Group 224"/>
          <p:cNvGrpSpPr/>
          <p:nvPr/>
        </p:nvGrpSpPr>
        <p:grpSpPr>
          <a:xfrm>
            <a:off x="7471766" y="2974254"/>
            <a:ext cx="849785" cy="573087"/>
            <a:chOff x="2219144" y="910967"/>
            <a:chExt cx="1068633" cy="749217"/>
          </a:xfrm>
        </p:grpSpPr>
        <p:sp>
          <p:nvSpPr>
            <p:cNvPr id="226" name="Rectangle 225"/>
            <p:cNvSpPr/>
            <p:nvPr/>
          </p:nvSpPr>
          <p:spPr>
            <a:xfrm>
              <a:off x="2219144" y="1147880"/>
              <a:ext cx="1068633" cy="512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NZ" sz="900">
                  <a:solidFill>
                    <a:srgbClr val="706F6F"/>
                  </a:solidFill>
                  <a:latin typeface="Calibri" panose="020F0502020204030204" pitchFamily="34" charset="0"/>
                </a:rPr>
                <a:t>Number children born</a:t>
              </a:r>
            </a:p>
          </p:txBody>
        </p:sp>
        <p:sp>
          <p:nvSpPr>
            <p:cNvPr id="227" name="Oval 226"/>
            <p:cNvSpPr/>
            <p:nvPr/>
          </p:nvSpPr>
          <p:spPr>
            <a:xfrm>
              <a:off x="2630635" y="910967"/>
              <a:ext cx="288032" cy="289670"/>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231" name="Group 230"/>
          <p:cNvGrpSpPr/>
          <p:nvPr/>
        </p:nvGrpSpPr>
        <p:grpSpPr>
          <a:xfrm>
            <a:off x="7212109" y="4421964"/>
            <a:ext cx="609440" cy="540884"/>
            <a:chOff x="2919846" y="966922"/>
            <a:chExt cx="812587" cy="539826"/>
          </a:xfrm>
        </p:grpSpPr>
        <p:sp>
          <p:nvSpPr>
            <p:cNvPr id="232" name="Rectangle 231"/>
            <p:cNvSpPr/>
            <p:nvPr/>
          </p:nvSpPr>
          <p:spPr>
            <a:xfrm>
              <a:off x="2919846" y="1171860"/>
              <a:ext cx="812587"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Hours worked</a:t>
              </a:r>
              <a:endParaRPr lang="en-NZ" sz="900">
                <a:solidFill>
                  <a:srgbClr val="FFFFFF"/>
                </a:solidFill>
                <a:latin typeface="Calibri" panose="020F0502020204030204" pitchFamily="34" charset="0"/>
              </a:endParaRPr>
            </a:p>
          </p:txBody>
        </p:sp>
        <p:sp>
          <p:nvSpPr>
            <p:cNvPr id="233" name="Oval 232"/>
            <p:cNvSpPr/>
            <p:nvPr/>
          </p:nvSpPr>
          <p:spPr>
            <a:xfrm>
              <a:off x="3175267" y="966922"/>
              <a:ext cx="299644" cy="223524"/>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240" name="Group 239"/>
          <p:cNvGrpSpPr/>
          <p:nvPr/>
        </p:nvGrpSpPr>
        <p:grpSpPr>
          <a:xfrm>
            <a:off x="2881259" y="4492823"/>
            <a:ext cx="761452" cy="481677"/>
            <a:chOff x="2567617" y="790176"/>
            <a:chExt cx="1015269" cy="642236"/>
          </a:xfrm>
        </p:grpSpPr>
        <p:sp>
          <p:nvSpPr>
            <p:cNvPr id="241" name="Rectangle 240"/>
            <p:cNvSpPr/>
            <p:nvPr/>
          </p:nvSpPr>
          <p:spPr>
            <a:xfrm>
              <a:off x="2567617" y="1097524"/>
              <a:ext cx="1015269"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Travel to work</a:t>
              </a:r>
              <a:endParaRPr lang="en-NZ" sz="900">
                <a:solidFill>
                  <a:srgbClr val="706F6F"/>
                </a:solidFill>
                <a:latin typeface="Calibri" panose="020F0502020204030204" pitchFamily="34" charset="0"/>
              </a:endParaRPr>
            </a:p>
          </p:txBody>
        </p:sp>
        <p:sp>
          <p:nvSpPr>
            <p:cNvPr id="242" name="Oval 241"/>
            <p:cNvSpPr/>
            <p:nvPr/>
          </p:nvSpPr>
          <p:spPr>
            <a:xfrm>
              <a:off x="2930156" y="790176"/>
              <a:ext cx="288032" cy="289670"/>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249" name="Group 248"/>
          <p:cNvGrpSpPr/>
          <p:nvPr/>
        </p:nvGrpSpPr>
        <p:grpSpPr>
          <a:xfrm>
            <a:off x="6994258" y="1754281"/>
            <a:ext cx="750361" cy="478538"/>
            <a:chOff x="2815587" y="1081646"/>
            <a:chExt cx="1660783" cy="638051"/>
          </a:xfrm>
        </p:grpSpPr>
        <p:sp>
          <p:nvSpPr>
            <p:cNvPr id="250" name="Rectangle 249"/>
            <p:cNvSpPr/>
            <p:nvPr/>
          </p:nvSpPr>
          <p:spPr>
            <a:xfrm>
              <a:off x="2815587" y="1330911"/>
              <a:ext cx="1660783" cy="38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Years since </a:t>
              </a:r>
            </a:p>
            <a:p>
              <a:pPr algn="ctr" defTabSz="457200" fontAlgn="base">
                <a:spcBef>
                  <a:spcPct val="0"/>
                </a:spcBef>
                <a:spcAft>
                  <a:spcPct val="0"/>
                </a:spcAft>
              </a:pPr>
              <a:r>
                <a:rPr lang="en-US" sz="900">
                  <a:solidFill>
                    <a:srgbClr val="706F6F"/>
                  </a:solidFill>
                  <a:latin typeface="Calibri" panose="020F0502020204030204" pitchFamily="34" charset="0"/>
                </a:rPr>
                <a:t>arrival in NZ</a:t>
              </a:r>
              <a:endParaRPr lang="en-NZ" sz="900">
                <a:solidFill>
                  <a:srgbClr val="706F6F"/>
                </a:solidFill>
                <a:latin typeface="Calibri" panose="020F0502020204030204" pitchFamily="34" charset="0"/>
              </a:endParaRPr>
            </a:p>
          </p:txBody>
        </p:sp>
        <p:sp>
          <p:nvSpPr>
            <p:cNvPr id="251" name="Oval 250"/>
            <p:cNvSpPr/>
            <p:nvPr/>
          </p:nvSpPr>
          <p:spPr>
            <a:xfrm>
              <a:off x="3493589" y="1081646"/>
              <a:ext cx="475032" cy="289669"/>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endParaRPr lang="en-NZ" sz="825">
                <a:solidFill>
                  <a:prstClr val="white"/>
                </a:solidFill>
              </a:endParaRPr>
            </a:p>
          </p:txBody>
        </p:sp>
      </p:grpSp>
      <p:grpSp>
        <p:nvGrpSpPr>
          <p:cNvPr id="252" name="Group 251"/>
          <p:cNvGrpSpPr/>
          <p:nvPr/>
        </p:nvGrpSpPr>
        <p:grpSpPr>
          <a:xfrm>
            <a:off x="2509523" y="4854222"/>
            <a:ext cx="684162" cy="400803"/>
            <a:chOff x="2600464" y="1013577"/>
            <a:chExt cx="912216" cy="534404"/>
          </a:xfrm>
        </p:grpSpPr>
        <p:sp>
          <p:nvSpPr>
            <p:cNvPr id="253" name="Rectangle 252"/>
            <p:cNvSpPr/>
            <p:nvPr/>
          </p:nvSpPr>
          <p:spPr>
            <a:xfrm>
              <a:off x="2600464" y="1213093"/>
              <a:ext cx="912216"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Language</a:t>
              </a:r>
              <a:endParaRPr lang="en-NZ" sz="900">
                <a:solidFill>
                  <a:srgbClr val="706F6F"/>
                </a:solidFill>
                <a:latin typeface="Calibri" panose="020F0502020204030204" pitchFamily="34" charset="0"/>
              </a:endParaRPr>
            </a:p>
          </p:txBody>
        </p:sp>
        <p:sp>
          <p:nvSpPr>
            <p:cNvPr id="254" name="Oval 253"/>
            <p:cNvSpPr/>
            <p:nvPr/>
          </p:nvSpPr>
          <p:spPr>
            <a:xfrm>
              <a:off x="2916939" y="1013577"/>
              <a:ext cx="288032" cy="289671"/>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255" name="Group 254"/>
          <p:cNvGrpSpPr/>
          <p:nvPr/>
        </p:nvGrpSpPr>
        <p:grpSpPr>
          <a:xfrm>
            <a:off x="5090995" y="3843338"/>
            <a:ext cx="478319" cy="400080"/>
            <a:chOff x="2748159" y="1014711"/>
            <a:chExt cx="637758" cy="533440"/>
          </a:xfrm>
        </p:grpSpPr>
        <p:sp>
          <p:nvSpPr>
            <p:cNvPr id="256" name="Rectangle 255"/>
            <p:cNvSpPr/>
            <p:nvPr/>
          </p:nvSpPr>
          <p:spPr>
            <a:xfrm>
              <a:off x="2748159" y="1213263"/>
              <a:ext cx="637758"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Iwi</a:t>
              </a:r>
              <a:endParaRPr lang="en-NZ" sz="900">
                <a:solidFill>
                  <a:srgbClr val="706F6F"/>
                </a:solidFill>
                <a:latin typeface="Calibri" panose="020F0502020204030204" pitchFamily="34" charset="0"/>
              </a:endParaRPr>
            </a:p>
          </p:txBody>
        </p:sp>
        <p:sp>
          <p:nvSpPr>
            <p:cNvPr id="257" name="Oval 256"/>
            <p:cNvSpPr/>
            <p:nvPr/>
          </p:nvSpPr>
          <p:spPr>
            <a:xfrm>
              <a:off x="2916937" y="1014711"/>
              <a:ext cx="288032" cy="289669"/>
            </a:xfrm>
            <a:prstGeom prst="ellipse">
              <a:avLst/>
            </a:prstGeom>
            <a:solidFill>
              <a:srgbClr val="0D8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258" name="Group 257"/>
          <p:cNvGrpSpPr/>
          <p:nvPr/>
        </p:nvGrpSpPr>
        <p:grpSpPr>
          <a:xfrm>
            <a:off x="6420969" y="2773627"/>
            <a:ext cx="684162" cy="445485"/>
            <a:chOff x="2607663" y="967032"/>
            <a:chExt cx="912216" cy="593980"/>
          </a:xfrm>
        </p:grpSpPr>
        <p:sp>
          <p:nvSpPr>
            <p:cNvPr id="259" name="Rectangle 258"/>
            <p:cNvSpPr/>
            <p:nvPr/>
          </p:nvSpPr>
          <p:spPr>
            <a:xfrm>
              <a:off x="2607663" y="1226124"/>
              <a:ext cx="912216"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Highest qualification</a:t>
              </a:r>
              <a:endParaRPr lang="en-NZ" sz="900">
                <a:solidFill>
                  <a:srgbClr val="706F6F"/>
                </a:solidFill>
                <a:latin typeface="Calibri" panose="020F0502020204030204" pitchFamily="34" charset="0"/>
              </a:endParaRPr>
            </a:p>
          </p:txBody>
        </p:sp>
        <p:sp>
          <p:nvSpPr>
            <p:cNvPr id="260" name="Oval 259"/>
            <p:cNvSpPr/>
            <p:nvPr/>
          </p:nvSpPr>
          <p:spPr>
            <a:xfrm>
              <a:off x="2916938" y="967032"/>
              <a:ext cx="288032" cy="289670"/>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endParaRPr lang="en-NZ" sz="825">
                <a:solidFill>
                  <a:prstClr val="white"/>
                </a:solidFill>
              </a:endParaRPr>
            </a:p>
          </p:txBody>
        </p:sp>
      </p:grpSp>
      <p:grpSp>
        <p:nvGrpSpPr>
          <p:cNvPr id="267" name="Group 266"/>
          <p:cNvGrpSpPr/>
          <p:nvPr/>
        </p:nvGrpSpPr>
        <p:grpSpPr>
          <a:xfrm>
            <a:off x="7951369" y="2748297"/>
            <a:ext cx="684162" cy="500644"/>
            <a:chOff x="2600464" y="967032"/>
            <a:chExt cx="912216" cy="667524"/>
          </a:xfrm>
        </p:grpSpPr>
        <p:sp>
          <p:nvSpPr>
            <p:cNvPr id="268" name="Rectangle 267"/>
            <p:cNvSpPr/>
            <p:nvPr/>
          </p:nvSpPr>
          <p:spPr>
            <a:xfrm>
              <a:off x="2600464" y="1258190"/>
              <a:ext cx="912216" cy="376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Māori </a:t>
              </a:r>
              <a:br>
                <a:rPr lang="en-US" sz="900">
                  <a:solidFill>
                    <a:srgbClr val="706F6F"/>
                  </a:solidFill>
                  <a:latin typeface="Calibri" panose="020F0502020204030204" pitchFamily="34" charset="0"/>
                </a:rPr>
              </a:br>
              <a:r>
                <a:rPr lang="en-US" sz="900">
                  <a:solidFill>
                    <a:srgbClr val="706F6F"/>
                  </a:solidFill>
                  <a:latin typeface="Calibri" panose="020F0502020204030204" pitchFamily="34" charset="0"/>
                </a:rPr>
                <a:t>descent</a:t>
              </a:r>
              <a:endParaRPr lang="en-NZ" sz="900">
                <a:solidFill>
                  <a:srgbClr val="706F6F"/>
                </a:solidFill>
                <a:latin typeface="Calibri" panose="020F0502020204030204" pitchFamily="34" charset="0"/>
              </a:endParaRPr>
            </a:p>
          </p:txBody>
        </p:sp>
        <p:sp>
          <p:nvSpPr>
            <p:cNvPr id="269" name="Oval 268"/>
            <p:cNvSpPr/>
            <p:nvPr/>
          </p:nvSpPr>
          <p:spPr>
            <a:xfrm>
              <a:off x="2916938" y="967032"/>
              <a:ext cx="288032" cy="289670"/>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endParaRPr lang="en-NZ" sz="825">
                <a:solidFill>
                  <a:srgbClr val="FFFFFF"/>
                </a:solidFill>
              </a:endParaRPr>
            </a:p>
          </p:txBody>
        </p:sp>
      </p:grpSp>
      <p:grpSp>
        <p:nvGrpSpPr>
          <p:cNvPr id="273" name="Group 272"/>
          <p:cNvGrpSpPr/>
          <p:nvPr/>
        </p:nvGrpSpPr>
        <p:grpSpPr>
          <a:xfrm>
            <a:off x="5505077" y="1754706"/>
            <a:ext cx="1166931" cy="488483"/>
            <a:chOff x="2595815" y="396740"/>
            <a:chExt cx="1555908" cy="651310"/>
          </a:xfrm>
        </p:grpSpPr>
        <p:sp>
          <p:nvSpPr>
            <p:cNvPr id="274" name="Rectangle 273"/>
            <p:cNvSpPr/>
            <p:nvPr/>
          </p:nvSpPr>
          <p:spPr>
            <a:xfrm>
              <a:off x="2595815" y="707352"/>
              <a:ext cx="1555908" cy="340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Work and labour force status*</a:t>
              </a:r>
              <a:endParaRPr lang="en-NZ" sz="900">
                <a:solidFill>
                  <a:srgbClr val="706F6F"/>
                </a:solidFill>
                <a:latin typeface="Calibri" panose="020F0502020204030204" pitchFamily="34" charset="0"/>
              </a:endParaRPr>
            </a:p>
          </p:txBody>
        </p:sp>
        <p:sp>
          <p:nvSpPr>
            <p:cNvPr id="275" name="Oval 274"/>
            <p:cNvSpPr/>
            <p:nvPr/>
          </p:nvSpPr>
          <p:spPr>
            <a:xfrm>
              <a:off x="3298982" y="396740"/>
              <a:ext cx="288032" cy="289670"/>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282" name="Group 281"/>
          <p:cNvGrpSpPr/>
          <p:nvPr/>
        </p:nvGrpSpPr>
        <p:grpSpPr>
          <a:xfrm>
            <a:off x="7277763" y="3548164"/>
            <a:ext cx="684162" cy="473714"/>
            <a:chOff x="2608857" y="967032"/>
            <a:chExt cx="912216" cy="631619"/>
          </a:xfrm>
        </p:grpSpPr>
        <p:sp>
          <p:nvSpPr>
            <p:cNvPr id="283" name="Rectangle 282"/>
            <p:cNvSpPr/>
            <p:nvPr/>
          </p:nvSpPr>
          <p:spPr>
            <a:xfrm>
              <a:off x="2608857" y="1263763"/>
              <a:ext cx="912216"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chemeClr val="tx1">
                      <a:lumMod val="90000"/>
                      <a:lumOff val="10000"/>
                    </a:schemeClr>
                  </a:solidFill>
                  <a:latin typeface="Calibri" panose="020F0502020204030204" pitchFamily="34" charset="0"/>
                </a:rPr>
                <a:t>Sector of landlord</a:t>
              </a:r>
              <a:endParaRPr lang="en-NZ" sz="900">
                <a:solidFill>
                  <a:schemeClr val="tx1">
                    <a:lumMod val="90000"/>
                    <a:lumOff val="10000"/>
                  </a:schemeClr>
                </a:solidFill>
                <a:latin typeface="Calibri" panose="020F0502020204030204" pitchFamily="34" charset="0"/>
              </a:endParaRPr>
            </a:p>
          </p:txBody>
        </p:sp>
        <p:sp>
          <p:nvSpPr>
            <p:cNvPr id="284" name="Oval 283"/>
            <p:cNvSpPr/>
            <p:nvPr/>
          </p:nvSpPr>
          <p:spPr>
            <a:xfrm>
              <a:off x="2916938" y="967032"/>
              <a:ext cx="288032" cy="289670"/>
            </a:xfrm>
            <a:prstGeom prst="ellipse">
              <a:avLst/>
            </a:prstGeom>
            <a:solidFill>
              <a:srgbClr val="0D8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schemeClr val="tx1">
                    <a:lumMod val="90000"/>
                    <a:lumOff val="10000"/>
                  </a:schemeClr>
                </a:solidFill>
              </a:endParaRPr>
            </a:p>
          </p:txBody>
        </p:sp>
      </p:grpSp>
      <p:grpSp>
        <p:nvGrpSpPr>
          <p:cNvPr id="285" name="Group 284"/>
          <p:cNvGrpSpPr/>
          <p:nvPr/>
        </p:nvGrpSpPr>
        <p:grpSpPr>
          <a:xfrm>
            <a:off x="4599062" y="2993187"/>
            <a:ext cx="772793" cy="418523"/>
            <a:chOff x="2586335" y="967032"/>
            <a:chExt cx="1030390" cy="558030"/>
          </a:xfrm>
        </p:grpSpPr>
        <p:sp>
          <p:nvSpPr>
            <p:cNvPr id="286" name="Rectangle 285"/>
            <p:cNvSpPr/>
            <p:nvPr/>
          </p:nvSpPr>
          <p:spPr>
            <a:xfrm>
              <a:off x="2586335" y="1190174"/>
              <a:ext cx="1030390"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Occupation</a:t>
              </a:r>
              <a:endParaRPr lang="en-NZ" sz="900">
                <a:solidFill>
                  <a:srgbClr val="706F6F"/>
                </a:solidFill>
                <a:latin typeface="Calibri" panose="020F0502020204030204" pitchFamily="34" charset="0"/>
              </a:endParaRPr>
            </a:p>
          </p:txBody>
        </p:sp>
        <p:sp>
          <p:nvSpPr>
            <p:cNvPr id="287" name="Oval 286"/>
            <p:cNvSpPr/>
            <p:nvPr/>
          </p:nvSpPr>
          <p:spPr>
            <a:xfrm>
              <a:off x="2916938" y="967032"/>
              <a:ext cx="288032" cy="289670"/>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297" name="Group 296"/>
          <p:cNvGrpSpPr/>
          <p:nvPr/>
        </p:nvGrpSpPr>
        <p:grpSpPr>
          <a:xfrm>
            <a:off x="5428185" y="3184442"/>
            <a:ext cx="821137" cy="473762"/>
            <a:chOff x="2932174" y="1333384"/>
            <a:chExt cx="1030390" cy="631682"/>
          </a:xfrm>
        </p:grpSpPr>
        <p:sp>
          <p:nvSpPr>
            <p:cNvPr id="298" name="Rectangle 297"/>
            <p:cNvSpPr/>
            <p:nvPr/>
          </p:nvSpPr>
          <p:spPr>
            <a:xfrm>
              <a:off x="2932174" y="1630178"/>
              <a:ext cx="1030390"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Workplace address</a:t>
              </a:r>
              <a:endParaRPr lang="en-NZ" sz="900">
                <a:solidFill>
                  <a:srgbClr val="706F6F"/>
                </a:solidFill>
                <a:latin typeface="Calibri" panose="020F0502020204030204" pitchFamily="34" charset="0"/>
              </a:endParaRPr>
            </a:p>
          </p:txBody>
        </p:sp>
        <p:sp>
          <p:nvSpPr>
            <p:cNvPr id="299" name="Oval 298"/>
            <p:cNvSpPr/>
            <p:nvPr/>
          </p:nvSpPr>
          <p:spPr>
            <a:xfrm>
              <a:off x="3299705" y="1333384"/>
              <a:ext cx="288032" cy="289670"/>
            </a:xfrm>
            <a:prstGeom prst="ellipse">
              <a:avLst/>
            </a:prstGeom>
            <a:solidFill>
              <a:srgbClr val="0D8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122" name="Group 121"/>
          <p:cNvGrpSpPr/>
          <p:nvPr/>
        </p:nvGrpSpPr>
        <p:grpSpPr>
          <a:xfrm>
            <a:off x="6743107" y="3685578"/>
            <a:ext cx="789892" cy="468585"/>
            <a:chOff x="2531316" y="967032"/>
            <a:chExt cx="1053189" cy="624780"/>
          </a:xfrm>
        </p:grpSpPr>
        <p:sp>
          <p:nvSpPr>
            <p:cNvPr id="123" name="Rectangle 122"/>
            <p:cNvSpPr/>
            <p:nvPr/>
          </p:nvSpPr>
          <p:spPr>
            <a:xfrm>
              <a:off x="2531316" y="1256924"/>
              <a:ext cx="1053189"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chemeClr val="tx1">
                      <a:lumMod val="90000"/>
                      <a:lumOff val="10000"/>
                    </a:schemeClr>
                  </a:solidFill>
                  <a:latin typeface="Calibri" panose="020F0502020204030204" pitchFamily="34" charset="0"/>
                </a:rPr>
                <a:t>Weekly </a:t>
              </a:r>
              <a:br>
                <a:rPr lang="en-US" sz="900">
                  <a:solidFill>
                    <a:schemeClr val="tx1">
                      <a:lumMod val="90000"/>
                      <a:lumOff val="10000"/>
                    </a:schemeClr>
                  </a:solidFill>
                  <a:latin typeface="Calibri" panose="020F0502020204030204" pitchFamily="34" charset="0"/>
                </a:rPr>
              </a:br>
              <a:r>
                <a:rPr lang="en-US" sz="900">
                  <a:solidFill>
                    <a:schemeClr val="tx1">
                      <a:lumMod val="90000"/>
                      <a:lumOff val="10000"/>
                    </a:schemeClr>
                  </a:solidFill>
                  <a:latin typeface="Calibri" panose="020F0502020204030204" pitchFamily="34" charset="0"/>
                </a:rPr>
                <a:t>rent</a:t>
              </a:r>
              <a:endParaRPr lang="en-NZ" sz="900">
                <a:solidFill>
                  <a:schemeClr val="tx1">
                    <a:lumMod val="90000"/>
                    <a:lumOff val="10000"/>
                  </a:schemeClr>
                </a:solidFill>
                <a:latin typeface="Calibri" panose="020F0502020204030204" pitchFamily="34" charset="0"/>
              </a:endParaRPr>
            </a:p>
          </p:txBody>
        </p:sp>
        <p:sp>
          <p:nvSpPr>
            <p:cNvPr id="124" name="Oval 123"/>
            <p:cNvSpPr/>
            <p:nvPr/>
          </p:nvSpPr>
          <p:spPr>
            <a:xfrm>
              <a:off x="2916938" y="967032"/>
              <a:ext cx="288032" cy="289670"/>
            </a:xfrm>
            <a:prstGeom prst="ellipse">
              <a:avLst/>
            </a:prstGeom>
            <a:solidFill>
              <a:srgbClr val="0D8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schemeClr val="tx1">
                    <a:lumMod val="90000"/>
                    <a:lumOff val="10000"/>
                  </a:schemeClr>
                </a:solidFill>
              </a:endParaRPr>
            </a:p>
          </p:txBody>
        </p:sp>
      </p:grpSp>
      <p:grpSp>
        <p:nvGrpSpPr>
          <p:cNvPr id="128" name="Group 127"/>
          <p:cNvGrpSpPr/>
          <p:nvPr/>
        </p:nvGrpSpPr>
        <p:grpSpPr>
          <a:xfrm>
            <a:off x="2129848" y="4837371"/>
            <a:ext cx="598668" cy="497225"/>
            <a:chOff x="2687155" y="815343"/>
            <a:chExt cx="798224" cy="662966"/>
          </a:xfrm>
        </p:grpSpPr>
        <p:sp>
          <p:nvSpPr>
            <p:cNvPr id="129" name="Rectangle 128"/>
            <p:cNvSpPr/>
            <p:nvPr/>
          </p:nvSpPr>
          <p:spPr>
            <a:xfrm>
              <a:off x="2687155" y="1143421"/>
              <a:ext cx="798224"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Unpaid activities</a:t>
              </a:r>
              <a:endParaRPr lang="en-NZ" sz="900">
                <a:solidFill>
                  <a:srgbClr val="706F6F"/>
                </a:solidFill>
                <a:latin typeface="Calibri" panose="020F0502020204030204" pitchFamily="34" charset="0"/>
              </a:endParaRPr>
            </a:p>
          </p:txBody>
        </p:sp>
        <p:sp>
          <p:nvSpPr>
            <p:cNvPr id="130" name="Oval 129"/>
            <p:cNvSpPr/>
            <p:nvPr/>
          </p:nvSpPr>
          <p:spPr>
            <a:xfrm>
              <a:off x="2901446" y="815343"/>
              <a:ext cx="288032" cy="289670"/>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7" name="Group 6"/>
          <p:cNvGrpSpPr/>
          <p:nvPr/>
        </p:nvGrpSpPr>
        <p:grpSpPr>
          <a:xfrm>
            <a:off x="1690255" y="6129228"/>
            <a:ext cx="7093527" cy="638906"/>
            <a:chOff x="828523" y="6003459"/>
            <a:chExt cx="9458036" cy="851875"/>
          </a:xfrm>
        </p:grpSpPr>
        <p:sp>
          <p:nvSpPr>
            <p:cNvPr id="10" name="TextBox 9"/>
            <p:cNvSpPr txBox="1"/>
            <p:nvPr/>
          </p:nvSpPr>
          <p:spPr>
            <a:xfrm>
              <a:off x="3565463" y="6362891"/>
              <a:ext cx="4445863" cy="492443"/>
            </a:xfrm>
            <a:prstGeom prst="rect">
              <a:avLst/>
            </a:prstGeom>
            <a:noFill/>
          </p:spPr>
          <p:txBody>
            <a:bodyPr wrap="square" rtlCol="0">
              <a:spAutoFit/>
            </a:bodyPr>
            <a:lstStyle/>
            <a:p>
              <a:pPr algn="ctr" defTabSz="457200" fontAlgn="base">
                <a:spcBef>
                  <a:spcPct val="0"/>
                </a:spcBef>
                <a:spcAft>
                  <a:spcPct val="0"/>
                </a:spcAft>
              </a:pPr>
              <a:r>
                <a:rPr lang="en-US">
                  <a:solidFill>
                    <a:srgbClr val="706F6F"/>
                  </a:solidFill>
                  <a:ea typeface="ＭＳ Ｐゴシック" pitchFamily="34" charset="-128"/>
                </a:rPr>
                <a:t>Measurement</a:t>
              </a:r>
              <a:endParaRPr lang="en-NZ">
                <a:solidFill>
                  <a:srgbClr val="706F6F"/>
                </a:solidFill>
                <a:ea typeface="ＭＳ Ｐゴシック" pitchFamily="34" charset="-128"/>
              </a:endParaRPr>
            </a:p>
          </p:txBody>
        </p:sp>
        <p:sp>
          <p:nvSpPr>
            <p:cNvPr id="40" name="TextBox 39"/>
            <p:cNvSpPr txBox="1"/>
            <p:nvPr/>
          </p:nvSpPr>
          <p:spPr>
            <a:xfrm>
              <a:off x="4939258" y="6025911"/>
              <a:ext cx="1379255" cy="430887"/>
            </a:xfrm>
            <a:prstGeom prst="rect">
              <a:avLst/>
            </a:prstGeom>
            <a:noFill/>
          </p:spPr>
          <p:txBody>
            <a:bodyPr wrap="square" rtlCol="0">
              <a:spAutoFit/>
            </a:bodyPr>
            <a:lstStyle/>
            <a:p>
              <a:pPr algn="ctr" defTabSz="457200" fontAlgn="base">
                <a:spcBef>
                  <a:spcPct val="0"/>
                </a:spcBef>
                <a:spcAft>
                  <a:spcPct val="0"/>
                </a:spcAft>
              </a:pPr>
              <a:r>
                <a:rPr lang="en-US" sz="1500">
                  <a:solidFill>
                    <a:srgbClr val="706F6F"/>
                  </a:solidFill>
                  <a:ea typeface="ＭＳ Ｐゴシック" pitchFamily="34" charset="-128"/>
                </a:rPr>
                <a:t>Moderate</a:t>
              </a:r>
              <a:endParaRPr lang="en-NZ" sz="1500">
                <a:solidFill>
                  <a:srgbClr val="706F6F"/>
                </a:solidFill>
                <a:ea typeface="ＭＳ Ｐゴシック" pitchFamily="34" charset="-128"/>
              </a:endParaRPr>
            </a:p>
          </p:txBody>
        </p:sp>
        <p:sp>
          <p:nvSpPr>
            <p:cNvPr id="42" name="TextBox 41"/>
            <p:cNvSpPr txBox="1"/>
            <p:nvPr/>
          </p:nvSpPr>
          <p:spPr>
            <a:xfrm>
              <a:off x="8020426" y="6005780"/>
              <a:ext cx="1640417" cy="430887"/>
            </a:xfrm>
            <a:prstGeom prst="rect">
              <a:avLst/>
            </a:prstGeom>
            <a:noFill/>
          </p:spPr>
          <p:txBody>
            <a:bodyPr wrap="square" rtlCol="0">
              <a:spAutoFit/>
            </a:bodyPr>
            <a:lstStyle/>
            <a:p>
              <a:pPr algn="ctr" defTabSz="457200" fontAlgn="base">
                <a:spcBef>
                  <a:spcPct val="0"/>
                </a:spcBef>
                <a:spcAft>
                  <a:spcPct val="0"/>
                </a:spcAft>
              </a:pPr>
              <a:r>
                <a:rPr lang="en-US" sz="1500">
                  <a:solidFill>
                    <a:srgbClr val="706F6F"/>
                  </a:solidFill>
                  <a:ea typeface="ＭＳ Ｐゴシック" pitchFamily="34" charset="-128"/>
                </a:rPr>
                <a:t>Very close</a:t>
              </a:r>
              <a:endParaRPr lang="en-NZ" sz="1500">
                <a:solidFill>
                  <a:srgbClr val="706F6F"/>
                </a:solidFill>
                <a:ea typeface="ＭＳ Ｐゴシック" pitchFamily="34" charset="-128"/>
              </a:endParaRPr>
            </a:p>
          </p:txBody>
        </p:sp>
        <p:cxnSp>
          <p:nvCxnSpPr>
            <p:cNvPr id="43" name="Straight Arrow Connector 42"/>
            <p:cNvCxnSpPr>
              <a:cxnSpLocks/>
            </p:cNvCxnSpPr>
            <p:nvPr/>
          </p:nvCxnSpPr>
          <p:spPr>
            <a:xfrm flipV="1">
              <a:off x="828523" y="6003459"/>
              <a:ext cx="9458036" cy="101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1" name="TextBox 130"/>
            <p:cNvSpPr txBox="1"/>
            <p:nvPr/>
          </p:nvSpPr>
          <p:spPr>
            <a:xfrm>
              <a:off x="1699991" y="6025908"/>
              <a:ext cx="1025760" cy="430887"/>
            </a:xfrm>
            <a:prstGeom prst="rect">
              <a:avLst/>
            </a:prstGeom>
            <a:noFill/>
          </p:spPr>
          <p:txBody>
            <a:bodyPr wrap="square" rtlCol="0">
              <a:spAutoFit/>
            </a:bodyPr>
            <a:lstStyle/>
            <a:p>
              <a:pPr algn="ctr" defTabSz="457200" fontAlgn="base">
                <a:spcBef>
                  <a:spcPct val="0"/>
                </a:spcBef>
                <a:spcAft>
                  <a:spcPct val="0"/>
                </a:spcAft>
              </a:pPr>
              <a:r>
                <a:rPr lang="en-US" sz="1500">
                  <a:solidFill>
                    <a:srgbClr val="706F6F"/>
                  </a:solidFill>
                  <a:ea typeface="ＭＳ Ｐゴシック" pitchFamily="34" charset="-128"/>
                </a:rPr>
                <a:t>Poor</a:t>
              </a:r>
              <a:endParaRPr lang="en-NZ" sz="1500">
                <a:solidFill>
                  <a:srgbClr val="706F6F"/>
                </a:solidFill>
                <a:ea typeface="ＭＳ Ｐゴシック" pitchFamily="34" charset="-128"/>
              </a:endParaRPr>
            </a:p>
          </p:txBody>
        </p:sp>
      </p:grpSp>
      <p:grpSp>
        <p:nvGrpSpPr>
          <p:cNvPr id="136" name="Group 135"/>
          <p:cNvGrpSpPr/>
          <p:nvPr/>
        </p:nvGrpSpPr>
        <p:grpSpPr>
          <a:xfrm>
            <a:off x="3481238" y="4529589"/>
            <a:ext cx="684162" cy="480492"/>
            <a:chOff x="2600464" y="891744"/>
            <a:chExt cx="912216" cy="640656"/>
          </a:xfrm>
        </p:grpSpPr>
        <p:sp>
          <p:nvSpPr>
            <p:cNvPr id="137" name="Rectangle 136"/>
            <p:cNvSpPr/>
            <p:nvPr/>
          </p:nvSpPr>
          <p:spPr>
            <a:xfrm>
              <a:off x="2600464" y="1197512"/>
              <a:ext cx="912216"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Access to amenities</a:t>
              </a:r>
              <a:endParaRPr lang="en-NZ" sz="900">
                <a:solidFill>
                  <a:srgbClr val="706F6F"/>
                </a:solidFill>
                <a:latin typeface="Calibri" panose="020F0502020204030204" pitchFamily="34" charset="0"/>
              </a:endParaRPr>
            </a:p>
          </p:txBody>
        </p:sp>
        <p:sp>
          <p:nvSpPr>
            <p:cNvPr id="138" name="Oval 137"/>
            <p:cNvSpPr/>
            <p:nvPr/>
          </p:nvSpPr>
          <p:spPr>
            <a:xfrm>
              <a:off x="2916939" y="891744"/>
              <a:ext cx="288032" cy="289671"/>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139" name="Group 138"/>
          <p:cNvGrpSpPr/>
          <p:nvPr/>
        </p:nvGrpSpPr>
        <p:grpSpPr>
          <a:xfrm>
            <a:off x="1633897" y="4331663"/>
            <a:ext cx="694684" cy="676343"/>
            <a:chOff x="2652459" y="967032"/>
            <a:chExt cx="926245" cy="901789"/>
          </a:xfrm>
        </p:grpSpPr>
        <p:sp>
          <p:nvSpPr>
            <p:cNvPr id="140" name="Rectangle 139"/>
            <p:cNvSpPr/>
            <p:nvPr/>
          </p:nvSpPr>
          <p:spPr>
            <a:xfrm>
              <a:off x="2652459" y="1182746"/>
              <a:ext cx="926245" cy="686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Access to telecommunications</a:t>
              </a:r>
              <a:endParaRPr lang="en-NZ" sz="900">
                <a:solidFill>
                  <a:srgbClr val="706F6F"/>
                </a:solidFill>
                <a:latin typeface="Calibri" panose="020F0502020204030204" pitchFamily="34" charset="0"/>
              </a:endParaRPr>
            </a:p>
          </p:txBody>
        </p:sp>
        <p:sp>
          <p:nvSpPr>
            <p:cNvPr id="141" name="Oval 140"/>
            <p:cNvSpPr/>
            <p:nvPr/>
          </p:nvSpPr>
          <p:spPr>
            <a:xfrm>
              <a:off x="2916938" y="967032"/>
              <a:ext cx="288032" cy="289670"/>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142" name="Group 141"/>
          <p:cNvGrpSpPr/>
          <p:nvPr/>
        </p:nvGrpSpPr>
        <p:grpSpPr>
          <a:xfrm>
            <a:off x="2393950" y="5283005"/>
            <a:ext cx="775510" cy="486767"/>
            <a:chOff x="2600858" y="967032"/>
            <a:chExt cx="1034013" cy="649023"/>
          </a:xfrm>
        </p:grpSpPr>
        <p:sp>
          <p:nvSpPr>
            <p:cNvPr id="143" name="Rectangle 142"/>
            <p:cNvSpPr/>
            <p:nvPr/>
          </p:nvSpPr>
          <p:spPr>
            <a:xfrm>
              <a:off x="2600858" y="1281167"/>
              <a:ext cx="1034013"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800">
                  <a:solidFill>
                    <a:srgbClr val="706F6F"/>
                  </a:solidFill>
                  <a:latin typeface="Calibri" panose="020F0502020204030204" pitchFamily="34" charset="0"/>
                </a:rPr>
                <a:t>Fuel types used to heat dwelling</a:t>
              </a:r>
              <a:endParaRPr lang="en-NZ" sz="800">
                <a:solidFill>
                  <a:srgbClr val="706F6F"/>
                </a:solidFill>
                <a:latin typeface="Calibri" panose="020F0502020204030204" pitchFamily="34" charset="0"/>
              </a:endParaRPr>
            </a:p>
          </p:txBody>
        </p:sp>
        <p:sp>
          <p:nvSpPr>
            <p:cNvPr id="144" name="Oval 143"/>
            <p:cNvSpPr/>
            <p:nvPr/>
          </p:nvSpPr>
          <p:spPr>
            <a:xfrm>
              <a:off x="2916938" y="967032"/>
              <a:ext cx="288032" cy="289670"/>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148" name="Group 147"/>
          <p:cNvGrpSpPr/>
          <p:nvPr/>
        </p:nvGrpSpPr>
        <p:grpSpPr>
          <a:xfrm>
            <a:off x="4303812" y="3395093"/>
            <a:ext cx="674202" cy="538469"/>
            <a:chOff x="2589888" y="967032"/>
            <a:chExt cx="898936" cy="717958"/>
          </a:xfrm>
        </p:grpSpPr>
        <p:sp>
          <p:nvSpPr>
            <p:cNvPr id="149" name="Rectangle 148"/>
            <p:cNvSpPr/>
            <p:nvPr/>
          </p:nvSpPr>
          <p:spPr>
            <a:xfrm>
              <a:off x="2589888" y="1140945"/>
              <a:ext cx="898936" cy="544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Cigarette smoking</a:t>
              </a:r>
              <a:endParaRPr lang="en-NZ" sz="900">
                <a:solidFill>
                  <a:srgbClr val="706F6F"/>
                </a:solidFill>
                <a:latin typeface="Calibri" panose="020F0502020204030204" pitchFamily="34" charset="0"/>
              </a:endParaRPr>
            </a:p>
          </p:txBody>
        </p:sp>
        <p:sp>
          <p:nvSpPr>
            <p:cNvPr id="150" name="Oval 149"/>
            <p:cNvSpPr/>
            <p:nvPr/>
          </p:nvSpPr>
          <p:spPr>
            <a:xfrm>
              <a:off x="2916938" y="967032"/>
              <a:ext cx="288032" cy="289670"/>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151" name="Group 150"/>
          <p:cNvGrpSpPr/>
          <p:nvPr/>
        </p:nvGrpSpPr>
        <p:grpSpPr>
          <a:xfrm>
            <a:off x="4813500" y="1296667"/>
            <a:ext cx="684162" cy="508891"/>
            <a:chOff x="2604847" y="967032"/>
            <a:chExt cx="912216" cy="678521"/>
          </a:xfrm>
        </p:grpSpPr>
        <p:sp>
          <p:nvSpPr>
            <p:cNvPr id="152" name="Rectangle 151"/>
            <p:cNvSpPr/>
            <p:nvPr/>
          </p:nvSpPr>
          <p:spPr>
            <a:xfrm>
              <a:off x="2604847" y="1310665"/>
              <a:ext cx="912216"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Number of vehicles</a:t>
              </a:r>
              <a:endParaRPr lang="en-NZ" sz="900">
                <a:solidFill>
                  <a:srgbClr val="706F6F"/>
                </a:solidFill>
                <a:latin typeface="Calibri" panose="020F0502020204030204" pitchFamily="34" charset="0"/>
              </a:endParaRPr>
            </a:p>
          </p:txBody>
        </p:sp>
        <p:sp>
          <p:nvSpPr>
            <p:cNvPr id="153" name="Oval 152"/>
            <p:cNvSpPr/>
            <p:nvPr/>
          </p:nvSpPr>
          <p:spPr>
            <a:xfrm>
              <a:off x="2916938" y="967032"/>
              <a:ext cx="288032" cy="289670"/>
            </a:xfrm>
            <a:prstGeom prst="ellipse">
              <a:avLst/>
            </a:prstGeom>
            <a:solidFill>
              <a:srgbClr val="0D8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154" name="Group 153"/>
          <p:cNvGrpSpPr/>
          <p:nvPr/>
        </p:nvGrpSpPr>
        <p:grpSpPr>
          <a:xfrm>
            <a:off x="4956515" y="3407812"/>
            <a:ext cx="684162" cy="390407"/>
            <a:chOff x="2666018" y="953089"/>
            <a:chExt cx="912216" cy="520542"/>
          </a:xfrm>
        </p:grpSpPr>
        <p:sp>
          <p:nvSpPr>
            <p:cNvPr id="155" name="Rectangle 154"/>
            <p:cNvSpPr/>
            <p:nvPr/>
          </p:nvSpPr>
          <p:spPr>
            <a:xfrm>
              <a:off x="2666018" y="1138743"/>
              <a:ext cx="912216"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Disability</a:t>
              </a:r>
              <a:endParaRPr lang="en-NZ" sz="900">
                <a:solidFill>
                  <a:srgbClr val="706F6F"/>
                </a:solidFill>
                <a:latin typeface="Calibri" panose="020F0502020204030204" pitchFamily="34" charset="0"/>
              </a:endParaRPr>
            </a:p>
          </p:txBody>
        </p:sp>
        <p:sp>
          <p:nvSpPr>
            <p:cNvPr id="156" name="Oval 155"/>
            <p:cNvSpPr/>
            <p:nvPr/>
          </p:nvSpPr>
          <p:spPr>
            <a:xfrm>
              <a:off x="3002001" y="953089"/>
              <a:ext cx="288032" cy="289670"/>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sp>
        <p:nvSpPr>
          <p:cNvPr id="160" name="TextBox 159"/>
          <p:cNvSpPr txBox="1"/>
          <p:nvPr/>
        </p:nvSpPr>
        <p:spPr>
          <a:xfrm>
            <a:off x="9164074" y="6455260"/>
            <a:ext cx="3027926" cy="30777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defTabSz="457200" fontAlgn="base">
              <a:spcBef>
                <a:spcPct val="0"/>
              </a:spcBef>
              <a:spcAft>
                <a:spcPct val="0"/>
              </a:spcAft>
            </a:pPr>
            <a:r>
              <a:rPr lang="en-NZ" sz="1400" i="1">
                <a:solidFill>
                  <a:schemeClr val="bg2">
                    <a:lumMod val="75000"/>
                  </a:schemeClr>
                </a:solidFill>
                <a:latin typeface="Arial"/>
                <a:ea typeface="ＭＳ Ｐゴシック"/>
                <a:cs typeface="Arial"/>
              </a:rPr>
              <a:t>As of Dec 2023, subject to change </a:t>
            </a:r>
          </a:p>
        </p:txBody>
      </p:sp>
      <p:grpSp>
        <p:nvGrpSpPr>
          <p:cNvPr id="164" name="Group 163"/>
          <p:cNvGrpSpPr/>
          <p:nvPr/>
        </p:nvGrpSpPr>
        <p:grpSpPr>
          <a:xfrm>
            <a:off x="2876810" y="5170419"/>
            <a:ext cx="866150" cy="478693"/>
            <a:chOff x="2561374" y="815343"/>
            <a:chExt cx="1154867" cy="638257"/>
          </a:xfrm>
        </p:grpSpPr>
        <p:sp>
          <p:nvSpPr>
            <p:cNvPr id="165" name="Rectangle 164"/>
            <p:cNvSpPr/>
            <p:nvPr/>
          </p:nvSpPr>
          <p:spPr>
            <a:xfrm>
              <a:off x="2561374" y="1118712"/>
              <a:ext cx="1154867"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fontAlgn="base">
                <a:spcBef>
                  <a:spcPct val="0"/>
                </a:spcBef>
                <a:spcAft>
                  <a:spcPct val="0"/>
                </a:spcAft>
              </a:pPr>
              <a:r>
                <a:rPr lang="en-US" sz="900">
                  <a:solidFill>
                    <a:srgbClr val="706F6F"/>
                  </a:solidFill>
                  <a:latin typeface="Calibri"/>
                  <a:ea typeface="Calibri"/>
                  <a:cs typeface="Calibri"/>
                </a:rPr>
                <a:t>Damp or mould </a:t>
              </a:r>
              <a:endParaRPr lang="en-NZ" sz="900">
                <a:solidFill>
                  <a:srgbClr val="706F6F"/>
                </a:solidFill>
                <a:latin typeface="Calibri" panose="020F0502020204030204" pitchFamily="34" charset="0"/>
              </a:endParaRPr>
            </a:p>
          </p:txBody>
        </p:sp>
        <p:sp>
          <p:nvSpPr>
            <p:cNvPr id="166" name="Oval 165"/>
            <p:cNvSpPr/>
            <p:nvPr/>
          </p:nvSpPr>
          <p:spPr>
            <a:xfrm>
              <a:off x="2901446" y="815343"/>
              <a:ext cx="288032" cy="289670"/>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170" name="Group 169">
            <a:extLst>
              <a:ext uri="{FF2B5EF4-FFF2-40B4-BE49-F238E27FC236}">
                <a16:creationId xmlns:a16="http://schemas.microsoft.com/office/drawing/2014/main" id="{1588060A-9AE7-4203-8AF0-D6A27B686B6E}"/>
              </a:ext>
            </a:extLst>
          </p:cNvPr>
          <p:cNvGrpSpPr/>
          <p:nvPr/>
        </p:nvGrpSpPr>
        <p:grpSpPr>
          <a:xfrm>
            <a:off x="3563414" y="5340667"/>
            <a:ext cx="684162" cy="480492"/>
            <a:chOff x="2600464" y="891744"/>
            <a:chExt cx="912216" cy="640656"/>
          </a:xfrm>
        </p:grpSpPr>
        <p:sp>
          <p:nvSpPr>
            <p:cNvPr id="177" name="Rectangle 176">
              <a:extLst>
                <a:ext uri="{FF2B5EF4-FFF2-40B4-BE49-F238E27FC236}">
                  <a16:creationId xmlns:a16="http://schemas.microsoft.com/office/drawing/2014/main" id="{7437B87A-901A-4757-BDC3-F469BF8285D0}"/>
                </a:ext>
              </a:extLst>
            </p:cNvPr>
            <p:cNvSpPr/>
            <p:nvPr/>
          </p:nvSpPr>
          <p:spPr>
            <a:xfrm>
              <a:off x="2600464" y="1197512"/>
              <a:ext cx="912216"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Number of rooms</a:t>
              </a:r>
              <a:endParaRPr lang="en-NZ" sz="900">
                <a:solidFill>
                  <a:srgbClr val="706F6F"/>
                </a:solidFill>
                <a:latin typeface="Calibri" panose="020F0502020204030204" pitchFamily="34" charset="0"/>
              </a:endParaRPr>
            </a:p>
          </p:txBody>
        </p:sp>
        <p:sp>
          <p:nvSpPr>
            <p:cNvPr id="178" name="Oval 177">
              <a:extLst>
                <a:ext uri="{FF2B5EF4-FFF2-40B4-BE49-F238E27FC236}">
                  <a16:creationId xmlns:a16="http://schemas.microsoft.com/office/drawing/2014/main" id="{75E4E9F3-74B6-4D95-9F8E-40C2D040A69A}"/>
                </a:ext>
              </a:extLst>
            </p:cNvPr>
            <p:cNvSpPr/>
            <p:nvPr/>
          </p:nvSpPr>
          <p:spPr>
            <a:xfrm>
              <a:off x="2916939" y="891744"/>
              <a:ext cx="288032" cy="289671"/>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sp>
        <p:nvSpPr>
          <p:cNvPr id="3" name="TextBox 2"/>
          <p:cNvSpPr txBox="1"/>
          <p:nvPr/>
        </p:nvSpPr>
        <p:spPr>
          <a:xfrm>
            <a:off x="9806085" y="3670956"/>
            <a:ext cx="1933547" cy="369332"/>
          </a:xfrm>
          <a:prstGeom prst="rect">
            <a:avLst/>
          </a:prstGeom>
          <a:noFill/>
        </p:spPr>
        <p:txBody>
          <a:bodyPr wrap="square" rtlCol="0">
            <a:spAutoFit/>
          </a:bodyPr>
          <a:lstStyle/>
          <a:p>
            <a:pPr defTabSz="457200" fontAlgn="base">
              <a:spcBef>
                <a:spcPct val="0"/>
              </a:spcBef>
              <a:spcAft>
                <a:spcPct val="0"/>
              </a:spcAft>
            </a:pPr>
            <a:r>
              <a:rPr lang="en-US">
                <a:solidFill>
                  <a:srgbClr val="706F6F"/>
                </a:solidFill>
                <a:ea typeface="ＭＳ Ｐゴシック" pitchFamily="34" charset="-128"/>
              </a:rPr>
              <a:t>Detailed analysis</a:t>
            </a:r>
            <a:endParaRPr lang="en-NZ">
              <a:solidFill>
                <a:srgbClr val="706F6F"/>
              </a:solidFill>
              <a:ea typeface="ＭＳ Ｐゴシック" pitchFamily="34" charset="-128"/>
            </a:endParaRPr>
          </a:p>
        </p:txBody>
      </p:sp>
      <p:sp>
        <p:nvSpPr>
          <p:cNvPr id="161" name="Oval 160"/>
          <p:cNvSpPr/>
          <p:nvPr/>
        </p:nvSpPr>
        <p:spPr>
          <a:xfrm>
            <a:off x="9396000" y="3664328"/>
            <a:ext cx="360000" cy="360000"/>
          </a:xfrm>
          <a:prstGeom prst="ellipse">
            <a:avLst/>
          </a:prstGeom>
          <a:solidFill>
            <a:srgbClr val="0D8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sp>
        <p:nvSpPr>
          <p:cNvPr id="341" name="Oval 340">
            <a:extLst>
              <a:ext uri="{FF2B5EF4-FFF2-40B4-BE49-F238E27FC236}">
                <a16:creationId xmlns:a16="http://schemas.microsoft.com/office/drawing/2014/main" id="{E003125F-3591-4A35-9DA2-9390CCA4BEB4}"/>
              </a:ext>
            </a:extLst>
          </p:cNvPr>
          <p:cNvSpPr/>
          <p:nvPr/>
        </p:nvSpPr>
        <p:spPr>
          <a:xfrm>
            <a:off x="9396000" y="3152666"/>
            <a:ext cx="360000" cy="360000"/>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a:solidFill>
                <a:prstClr val="white"/>
              </a:solidFill>
            </a:endParaRPr>
          </a:p>
        </p:txBody>
      </p:sp>
      <p:sp>
        <p:nvSpPr>
          <p:cNvPr id="342" name="TextBox 341">
            <a:extLst>
              <a:ext uri="{FF2B5EF4-FFF2-40B4-BE49-F238E27FC236}">
                <a16:creationId xmlns:a16="http://schemas.microsoft.com/office/drawing/2014/main" id="{A1CFA3A7-9818-4BF3-9CC1-2AF8C9BFA098}"/>
              </a:ext>
            </a:extLst>
          </p:cNvPr>
          <p:cNvSpPr txBox="1"/>
          <p:nvPr/>
        </p:nvSpPr>
        <p:spPr>
          <a:xfrm>
            <a:off x="9818741" y="3163289"/>
            <a:ext cx="1189973" cy="369332"/>
          </a:xfrm>
          <a:prstGeom prst="rect">
            <a:avLst/>
          </a:prstGeom>
          <a:noFill/>
        </p:spPr>
        <p:txBody>
          <a:bodyPr wrap="square" rtlCol="0">
            <a:spAutoFit/>
          </a:bodyPr>
          <a:lstStyle/>
          <a:p>
            <a:pPr defTabSz="457200" fontAlgn="base">
              <a:spcBef>
                <a:spcPct val="0"/>
              </a:spcBef>
              <a:spcAft>
                <a:spcPct val="0"/>
              </a:spcAft>
            </a:pPr>
            <a:r>
              <a:rPr lang="en-US">
                <a:solidFill>
                  <a:srgbClr val="706F6F"/>
                </a:solidFill>
                <a:ea typeface="ＭＳ Ｐゴシック" pitchFamily="34" charset="-128"/>
              </a:rPr>
              <a:t>Metadata</a:t>
            </a:r>
            <a:endParaRPr lang="en-NZ">
              <a:solidFill>
                <a:srgbClr val="706F6F"/>
              </a:solidFill>
              <a:ea typeface="ＭＳ Ｐゴシック" pitchFamily="34" charset="-128"/>
            </a:endParaRPr>
          </a:p>
        </p:txBody>
      </p:sp>
      <p:grpSp>
        <p:nvGrpSpPr>
          <p:cNvPr id="11" name="Group 10"/>
          <p:cNvGrpSpPr/>
          <p:nvPr/>
        </p:nvGrpSpPr>
        <p:grpSpPr>
          <a:xfrm>
            <a:off x="201023" y="1112023"/>
            <a:ext cx="1448932" cy="4794201"/>
            <a:chOff x="516376" y="588406"/>
            <a:chExt cx="1881014" cy="5681635"/>
          </a:xfrm>
        </p:grpSpPr>
        <p:sp>
          <p:nvSpPr>
            <p:cNvPr id="9" name="TextBox 8"/>
            <p:cNvSpPr txBox="1"/>
            <p:nvPr/>
          </p:nvSpPr>
          <p:spPr>
            <a:xfrm>
              <a:off x="516376" y="769962"/>
              <a:ext cx="1698865" cy="437697"/>
            </a:xfrm>
            <a:prstGeom prst="rect">
              <a:avLst/>
            </a:prstGeom>
            <a:noFill/>
          </p:spPr>
          <p:txBody>
            <a:bodyPr wrap="square" rtlCol="0">
              <a:spAutoFit/>
            </a:bodyPr>
            <a:lstStyle/>
            <a:p>
              <a:pPr defTabSz="457200" fontAlgn="base">
                <a:spcBef>
                  <a:spcPct val="0"/>
                </a:spcBef>
                <a:spcAft>
                  <a:spcPct val="0"/>
                </a:spcAft>
              </a:pPr>
              <a:r>
                <a:rPr lang="en-US">
                  <a:solidFill>
                    <a:srgbClr val="706F6F"/>
                  </a:solidFill>
                  <a:ea typeface="ＭＳ Ｐゴシック" pitchFamily="34" charset="-128"/>
                </a:rPr>
                <a:t>Coverage</a:t>
              </a:r>
              <a:endParaRPr lang="en-NZ">
                <a:solidFill>
                  <a:srgbClr val="706F6F"/>
                </a:solidFill>
                <a:ea typeface="ＭＳ Ｐゴシック" pitchFamily="34" charset="-128"/>
              </a:endParaRPr>
            </a:p>
          </p:txBody>
        </p:sp>
        <p:grpSp>
          <p:nvGrpSpPr>
            <p:cNvPr id="6" name="Group 5"/>
            <p:cNvGrpSpPr/>
            <p:nvPr/>
          </p:nvGrpSpPr>
          <p:grpSpPr>
            <a:xfrm>
              <a:off x="743349" y="588406"/>
              <a:ext cx="1654041" cy="5681635"/>
              <a:chOff x="743349" y="588406"/>
              <a:chExt cx="1654041" cy="5681635"/>
            </a:xfrm>
          </p:grpSpPr>
          <p:sp>
            <p:nvSpPr>
              <p:cNvPr id="41" name="TextBox 40"/>
              <p:cNvSpPr txBox="1"/>
              <p:nvPr/>
            </p:nvSpPr>
            <p:spPr>
              <a:xfrm>
                <a:off x="743349" y="3252743"/>
                <a:ext cx="1513842" cy="382985"/>
              </a:xfrm>
              <a:prstGeom prst="rect">
                <a:avLst/>
              </a:prstGeom>
              <a:noFill/>
            </p:spPr>
            <p:txBody>
              <a:bodyPr wrap="square" rtlCol="0">
                <a:spAutoFit/>
              </a:bodyPr>
              <a:lstStyle/>
              <a:p>
                <a:pPr algn="ctr" defTabSz="457200" fontAlgn="base">
                  <a:spcBef>
                    <a:spcPct val="0"/>
                  </a:spcBef>
                  <a:spcAft>
                    <a:spcPct val="0"/>
                  </a:spcAft>
                </a:pPr>
                <a:r>
                  <a:rPr lang="en-US" sz="1500">
                    <a:solidFill>
                      <a:srgbClr val="706F6F"/>
                    </a:solidFill>
                    <a:ea typeface="ＭＳ Ｐゴシック" pitchFamily="34" charset="-128"/>
                  </a:rPr>
                  <a:t>Partial</a:t>
                </a:r>
                <a:endParaRPr lang="en-NZ" sz="1200">
                  <a:solidFill>
                    <a:srgbClr val="706F6F"/>
                  </a:solidFill>
                  <a:ea typeface="ＭＳ Ｐゴシック" pitchFamily="34" charset="-128"/>
                </a:endParaRPr>
              </a:p>
            </p:txBody>
          </p:sp>
          <p:sp>
            <p:nvSpPr>
              <p:cNvPr id="39" name="TextBox 38"/>
              <p:cNvSpPr txBox="1"/>
              <p:nvPr/>
            </p:nvSpPr>
            <p:spPr>
              <a:xfrm>
                <a:off x="1132833" y="1574525"/>
                <a:ext cx="1025760" cy="382985"/>
              </a:xfrm>
              <a:prstGeom prst="rect">
                <a:avLst/>
              </a:prstGeom>
              <a:noFill/>
            </p:spPr>
            <p:txBody>
              <a:bodyPr wrap="square" rtlCol="0">
                <a:spAutoFit/>
              </a:bodyPr>
              <a:lstStyle/>
              <a:p>
                <a:pPr algn="ctr" defTabSz="457200" fontAlgn="base">
                  <a:spcBef>
                    <a:spcPct val="0"/>
                  </a:spcBef>
                  <a:spcAft>
                    <a:spcPct val="0"/>
                  </a:spcAft>
                </a:pPr>
                <a:r>
                  <a:rPr lang="en-US" sz="1500">
                    <a:solidFill>
                      <a:srgbClr val="706F6F"/>
                    </a:solidFill>
                    <a:ea typeface="ＭＳ Ｐゴシック" pitchFamily="34" charset="-128"/>
                  </a:rPr>
                  <a:t>High</a:t>
                </a:r>
                <a:endParaRPr lang="en-NZ" sz="1500">
                  <a:solidFill>
                    <a:srgbClr val="706F6F"/>
                  </a:solidFill>
                  <a:ea typeface="ＭＳ Ｐゴシック" pitchFamily="34" charset="-128"/>
                </a:endParaRPr>
              </a:p>
            </p:txBody>
          </p:sp>
          <p:sp>
            <p:nvSpPr>
              <p:cNvPr id="132" name="TextBox 131"/>
              <p:cNvSpPr txBox="1"/>
              <p:nvPr/>
            </p:nvSpPr>
            <p:spPr>
              <a:xfrm>
                <a:off x="883548" y="5034620"/>
                <a:ext cx="1513842" cy="382985"/>
              </a:xfrm>
              <a:prstGeom prst="rect">
                <a:avLst/>
              </a:prstGeom>
              <a:noFill/>
            </p:spPr>
            <p:txBody>
              <a:bodyPr wrap="square" rtlCol="0">
                <a:spAutoFit/>
              </a:bodyPr>
              <a:lstStyle/>
              <a:p>
                <a:pPr algn="ctr" defTabSz="457200" fontAlgn="base">
                  <a:spcBef>
                    <a:spcPct val="0"/>
                  </a:spcBef>
                  <a:spcAft>
                    <a:spcPct val="0"/>
                  </a:spcAft>
                </a:pPr>
                <a:r>
                  <a:rPr lang="en-US" sz="1500">
                    <a:solidFill>
                      <a:srgbClr val="706F6F"/>
                    </a:solidFill>
                    <a:ea typeface="ＭＳ Ｐゴシック" pitchFamily="34" charset="-128"/>
                  </a:rPr>
                  <a:t>Low</a:t>
                </a:r>
                <a:endParaRPr lang="en-NZ" sz="1500">
                  <a:solidFill>
                    <a:srgbClr val="706F6F"/>
                  </a:solidFill>
                  <a:ea typeface="ＭＳ Ｐゴシック" pitchFamily="34" charset="-128"/>
                </a:endParaRPr>
              </a:p>
            </p:txBody>
          </p:sp>
          <p:cxnSp>
            <p:nvCxnSpPr>
              <p:cNvPr id="52" name="Straight Arrow Connector 51"/>
              <p:cNvCxnSpPr>
                <a:cxnSpLocks/>
              </p:cNvCxnSpPr>
              <p:nvPr/>
            </p:nvCxnSpPr>
            <p:spPr>
              <a:xfrm flipH="1" flipV="1">
                <a:off x="2120414" y="588406"/>
                <a:ext cx="29311" cy="568163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grpSp>
        <p:nvGrpSpPr>
          <p:cNvPr id="13" name="Group 12">
            <a:extLst>
              <a:ext uri="{FF2B5EF4-FFF2-40B4-BE49-F238E27FC236}">
                <a16:creationId xmlns:a16="http://schemas.microsoft.com/office/drawing/2014/main" id="{5B6CB76A-6278-4679-983C-5348082E2169}"/>
              </a:ext>
            </a:extLst>
          </p:cNvPr>
          <p:cNvGrpSpPr/>
          <p:nvPr/>
        </p:nvGrpSpPr>
        <p:grpSpPr>
          <a:xfrm>
            <a:off x="6209248" y="1091993"/>
            <a:ext cx="848114" cy="577814"/>
            <a:chOff x="5747882" y="1198367"/>
            <a:chExt cx="848114" cy="577814"/>
          </a:xfrm>
        </p:grpSpPr>
        <p:sp>
          <p:nvSpPr>
            <p:cNvPr id="350" name="Oval 349">
              <a:extLst>
                <a:ext uri="{FF2B5EF4-FFF2-40B4-BE49-F238E27FC236}">
                  <a16:creationId xmlns:a16="http://schemas.microsoft.com/office/drawing/2014/main" id="{8F874B05-22EF-44FD-9646-7D217B5055CA}"/>
                </a:ext>
              </a:extLst>
            </p:cNvPr>
            <p:cNvSpPr/>
            <p:nvPr/>
          </p:nvSpPr>
          <p:spPr>
            <a:xfrm>
              <a:off x="6068193" y="1198367"/>
              <a:ext cx="229538" cy="217253"/>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sp>
          <p:nvSpPr>
            <p:cNvPr id="351" name="Rectangle 350">
              <a:extLst>
                <a:ext uri="{FF2B5EF4-FFF2-40B4-BE49-F238E27FC236}">
                  <a16:creationId xmlns:a16="http://schemas.microsoft.com/office/drawing/2014/main" id="{AE423C83-496D-45BD-9514-FA21FF78DB9C}"/>
                </a:ext>
              </a:extLst>
            </p:cNvPr>
            <p:cNvSpPr/>
            <p:nvPr/>
          </p:nvSpPr>
          <p:spPr>
            <a:xfrm>
              <a:off x="5747882" y="1457933"/>
              <a:ext cx="848114" cy="318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Usual residence</a:t>
              </a:r>
              <a:endParaRPr lang="en-NZ" sz="900">
                <a:solidFill>
                  <a:srgbClr val="706F6F"/>
                </a:solidFill>
                <a:latin typeface="Calibri" panose="020F0502020204030204" pitchFamily="34" charset="0"/>
              </a:endParaRPr>
            </a:p>
          </p:txBody>
        </p:sp>
      </p:grpSp>
      <p:grpSp>
        <p:nvGrpSpPr>
          <p:cNvPr id="19" name="Group 18">
            <a:extLst>
              <a:ext uri="{FF2B5EF4-FFF2-40B4-BE49-F238E27FC236}">
                <a16:creationId xmlns:a16="http://schemas.microsoft.com/office/drawing/2014/main" id="{88278DF4-D425-472A-A7EE-7DA3DF483B4E}"/>
              </a:ext>
            </a:extLst>
          </p:cNvPr>
          <p:cNvGrpSpPr/>
          <p:nvPr/>
        </p:nvGrpSpPr>
        <p:grpSpPr>
          <a:xfrm>
            <a:off x="8054109" y="1160254"/>
            <a:ext cx="684162" cy="389684"/>
            <a:chOff x="7894934" y="1090651"/>
            <a:chExt cx="684162" cy="389684"/>
          </a:xfrm>
        </p:grpSpPr>
        <p:sp>
          <p:nvSpPr>
            <p:cNvPr id="196" name="Rectangle 195">
              <a:extLst>
                <a:ext uri="{FF2B5EF4-FFF2-40B4-BE49-F238E27FC236}">
                  <a16:creationId xmlns:a16="http://schemas.microsoft.com/office/drawing/2014/main" id="{E106C106-E52D-475B-974D-0A3C19E30BB9}"/>
                </a:ext>
              </a:extLst>
            </p:cNvPr>
            <p:cNvSpPr/>
            <p:nvPr/>
          </p:nvSpPr>
          <p:spPr>
            <a:xfrm>
              <a:off x="7894934" y="1229169"/>
              <a:ext cx="684162" cy="251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Age, sex</a:t>
              </a:r>
              <a:endParaRPr lang="en-NZ" sz="900">
                <a:solidFill>
                  <a:srgbClr val="706F6F"/>
                </a:solidFill>
                <a:latin typeface="Calibri" panose="020F0502020204030204" pitchFamily="34" charset="0"/>
              </a:endParaRPr>
            </a:p>
          </p:txBody>
        </p:sp>
        <p:sp>
          <p:nvSpPr>
            <p:cNvPr id="197" name="Oval 196">
              <a:extLst>
                <a:ext uri="{FF2B5EF4-FFF2-40B4-BE49-F238E27FC236}">
                  <a16:creationId xmlns:a16="http://schemas.microsoft.com/office/drawing/2014/main" id="{BD472A15-AAFE-4A46-ABB4-BAA58AE6F5FE}"/>
                </a:ext>
              </a:extLst>
            </p:cNvPr>
            <p:cNvSpPr>
              <a:spLocks/>
            </p:cNvSpPr>
            <p:nvPr/>
          </p:nvSpPr>
          <p:spPr>
            <a:xfrm>
              <a:off x="8150622" y="1090651"/>
              <a:ext cx="226071" cy="217252"/>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endParaRPr lang="en-NZ" sz="825">
                <a:solidFill>
                  <a:prstClr val="white"/>
                </a:solidFill>
              </a:endParaRPr>
            </a:p>
          </p:txBody>
        </p:sp>
      </p:grpSp>
      <p:grpSp>
        <p:nvGrpSpPr>
          <p:cNvPr id="18" name="Group 17">
            <a:extLst>
              <a:ext uri="{FF2B5EF4-FFF2-40B4-BE49-F238E27FC236}">
                <a16:creationId xmlns:a16="http://schemas.microsoft.com/office/drawing/2014/main" id="{C38BE8D8-48F5-4942-8503-5C5C402F14A8}"/>
              </a:ext>
            </a:extLst>
          </p:cNvPr>
          <p:cNvGrpSpPr/>
          <p:nvPr/>
        </p:nvGrpSpPr>
        <p:grpSpPr>
          <a:xfrm>
            <a:off x="6950609" y="1154179"/>
            <a:ext cx="910328" cy="519193"/>
            <a:chOff x="6833811" y="1130676"/>
            <a:chExt cx="910328" cy="519193"/>
          </a:xfrm>
        </p:grpSpPr>
        <p:sp>
          <p:nvSpPr>
            <p:cNvPr id="352" name="Rectangle 351">
              <a:extLst>
                <a:ext uri="{FF2B5EF4-FFF2-40B4-BE49-F238E27FC236}">
                  <a16:creationId xmlns:a16="http://schemas.microsoft.com/office/drawing/2014/main" id="{C306B592-CFD1-47F2-8AE4-4CD7DBBBF030}"/>
                </a:ext>
              </a:extLst>
            </p:cNvPr>
            <p:cNvSpPr/>
            <p:nvPr/>
          </p:nvSpPr>
          <p:spPr>
            <a:xfrm>
              <a:off x="6833811" y="1398703"/>
              <a:ext cx="910328" cy="251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Study </a:t>
              </a:r>
            </a:p>
            <a:p>
              <a:pPr algn="ctr" defTabSz="457200" fontAlgn="base">
                <a:spcBef>
                  <a:spcPct val="0"/>
                </a:spcBef>
                <a:spcAft>
                  <a:spcPct val="0"/>
                </a:spcAft>
              </a:pPr>
              <a:r>
                <a:rPr lang="en-US" sz="900">
                  <a:solidFill>
                    <a:srgbClr val="706F6F"/>
                  </a:solidFill>
                  <a:latin typeface="Calibri" panose="020F0502020204030204" pitchFamily="34" charset="0"/>
                </a:rPr>
                <a:t>participation</a:t>
              </a:r>
              <a:endParaRPr lang="en-NZ" sz="900">
                <a:solidFill>
                  <a:srgbClr val="706F6F"/>
                </a:solidFill>
                <a:latin typeface="Calibri" panose="020F0502020204030204" pitchFamily="34" charset="0"/>
              </a:endParaRPr>
            </a:p>
          </p:txBody>
        </p:sp>
        <p:sp>
          <p:nvSpPr>
            <p:cNvPr id="353" name="Oval 352">
              <a:extLst>
                <a:ext uri="{FF2B5EF4-FFF2-40B4-BE49-F238E27FC236}">
                  <a16:creationId xmlns:a16="http://schemas.microsoft.com/office/drawing/2014/main" id="{ED277641-E396-48F4-AE09-75D3BEF299F1}"/>
                </a:ext>
              </a:extLst>
            </p:cNvPr>
            <p:cNvSpPr/>
            <p:nvPr/>
          </p:nvSpPr>
          <p:spPr>
            <a:xfrm>
              <a:off x="7198784" y="1130676"/>
              <a:ext cx="216000" cy="217252"/>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endParaRPr lang="en-NZ" sz="825">
                <a:solidFill>
                  <a:prstClr val="white"/>
                </a:solidFill>
              </a:endParaRPr>
            </a:p>
          </p:txBody>
        </p:sp>
      </p:grpSp>
      <p:grpSp>
        <p:nvGrpSpPr>
          <p:cNvPr id="17" name="Group 16">
            <a:extLst>
              <a:ext uri="{FF2B5EF4-FFF2-40B4-BE49-F238E27FC236}">
                <a16:creationId xmlns:a16="http://schemas.microsoft.com/office/drawing/2014/main" id="{F6AD9C0E-062C-450F-BB6C-3D79AA631F82}"/>
              </a:ext>
            </a:extLst>
          </p:cNvPr>
          <p:cNvGrpSpPr/>
          <p:nvPr/>
        </p:nvGrpSpPr>
        <p:grpSpPr>
          <a:xfrm>
            <a:off x="6670234" y="1120247"/>
            <a:ext cx="736423" cy="458629"/>
            <a:chOff x="6399545" y="1195724"/>
            <a:chExt cx="736423" cy="458629"/>
          </a:xfrm>
        </p:grpSpPr>
        <p:sp>
          <p:nvSpPr>
            <p:cNvPr id="330" name="Rectangle 329">
              <a:extLst>
                <a:ext uri="{FF2B5EF4-FFF2-40B4-BE49-F238E27FC236}">
                  <a16:creationId xmlns:a16="http://schemas.microsoft.com/office/drawing/2014/main" id="{279F8311-830E-4062-B8C0-B059A5FD6B52}"/>
                </a:ext>
              </a:extLst>
            </p:cNvPr>
            <p:cNvSpPr/>
            <p:nvPr/>
          </p:nvSpPr>
          <p:spPr>
            <a:xfrm>
              <a:off x="6399545" y="1409958"/>
              <a:ext cx="736423" cy="244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Ethnicity </a:t>
              </a:r>
              <a:endParaRPr lang="en-NZ" sz="900">
                <a:solidFill>
                  <a:srgbClr val="706F6F"/>
                </a:solidFill>
                <a:latin typeface="Calibri" panose="020F0502020204030204" pitchFamily="34" charset="0"/>
              </a:endParaRPr>
            </a:p>
          </p:txBody>
        </p:sp>
        <p:sp>
          <p:nvSpPr>
            <p:cNvPr id="333" name="Oval 332">
              <a:extLst>
                <a:ext uri="{FF2B5EF4-FFF2-40B4-BE49-F238E27FC236}">
                  <a16:creationId xmlns:a16="http://schemas.microsoft.com/office/drawing/2014/main" id="{47C21CF5-2DD7-4584-A8D2-DB454CA89BB3}"/>
                </a:ext>
              </a:extLst>
            </p:cNvPr>
            <p:cNvSpPr/>
            <p:nvPr/>
          </p:nvSpPr>
          <p:spPr>
            <a:xfrm>
              <a:off x="6637878" y="1195724"/>
              <a:ext cx="226071" cy="217252"/>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endParaRPr lang="en-NZ" sz="825">
                <a:solidFill>
                  <a:prstClr val="white"/>
                </a:solidFill>
              </a:endParaRPr>
            </a:p>
          </p:txBody>
        </p:sp>
      </p:grpSp>
      <p:grpSp>
        <p:nvGrpSpPr>
          <p:cNvPr id="31" name="Group 30">
            <a:extLst>
              <a:ext uri="{FF2B5EF4-FFF2-40B4-BE49-F238E27FC236}">
                <a16:creationId xmlns:a16="http://schemas.microsoft.com/office/drawing/2014/main" id="{25601C37-9AA0-5F19-086E-F9A932C2EEEB}"/>
              </a:ext>
            </a:extLst>
          </p:cNvPr>
          <p:cNvGrpSpPr/>
          <p:nvPr/>
        </p:nvGrpSpPr>
        <p:grpSpPr>
          <a:xfrm>
            <a:off x="6831357" y="3200152"/>
            <a:ext cx="782982" cy="420322"/>
            <a:chOff x="7877258" y="1670097"/>
            <a:chExt cx="782982" cy="420322"/>
          </a:xfrm>
        </p:grpSpPr>
        <p:sp>
          <p:nvSpPr>
            <p:cNvPr id="345" name="Oval 344">
              <a:extLst>
                <a:ext uri="{FF2B5EF4-FFF2-40B4-BE49-F238E27FC236}">
                  <a16:creationId xmlns:a16="http://schemas.microsoft.com/office/drawing/2014/main" id="{26FAEB27-E3A1-44A3-8CF3-2ACA3302C0E3}"/>
                </a:ext>
              </a:extLst>
            </p:cNvPr>
            <p:cNvSpPr/>
            <p:nvPr/>
          </p:nvSpPr>
          <p:spPr>
            <a:xfrm>
              <a:off x="8097593" y="1670097"/>
              <a:ext cx="226071" cy="217252"/>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endParaRPr lang="en-NZ" sz="825">
                <a:solidFill>
                  <a:prstClr val="white"/>
                </a:solidFill>
              </a:endParaRPr>
            </a:p>
          </p:txBody>
        </p:sp>
        <p:sp>
          <p:nvSpPr>
            <p:cNvPr id="354" name="Rectangle 353">
              <a:extLst>
                <a:ext uri="{FF2B5EF4-FFF2-40B4-BE49-F238E27FC236}">
                  <a16:creationId xmlns:a16="http://schemas.microsoft.com/office/drawing/2014/main" id="{8991FE1C-83F1-474C-9AF9-F20278621D7E}"/>
                </a:ext>
              </a:extLst>
            </p:cNvPr>
            <p:cNvSpPr/>
            <p:nvPr/>
          </p:nvSpPr>
          <p:spPr>
            <a:xfrm>
              <a:off x="7877258" y="1847491"/>
              <a:ext cx="782982" cy="242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Industry</a:t>
              </a:r>
              <a:endParaRPr lang="en-NZ" sz="900">
                <a:solidFill>
                  <a:srgbClr val="706F6F"/>
                </a:solidFill>
                <a:latin typeface="Calibri" panose="020F0502020204030204" pitchFamily="34" charset="0"/>
              </a:endParaRPr>
            </a:p>
          </p:txBody>
        </p:sp>
      </p:grpSp>
      <p:grpSp>
        <p:nvGrpSpPr>
          <p:cNvPr id="167" name="Group 166">
            <a:extLst>
              <a:ext uri="{FF2B5EF4-FFF2-40B4-BE49-F238E27FC236}">
                <a16:creationId xmlns:a16="http://schemas.microsoft.com/office/drawing/2014/main" id="{B57FEEB4-90B6-4486-8AF6-FA28F4E2ED10}"/>
              </a:ext>
            </a:extLst>
          </p:cNvPr>
          <p:cNvGrpSpPr/>
          <p:nvPr/>
        </p:nvGrpSpPr>
        <p:grpSpPr>
          <a:xfrm>
            <a:off x="5609791" y="2308882"/>
            <a:ext cx="864794" cy="446754"/>
            <a:chOff x="2580554" y="965175"/>
            <a:chExt cx="1153058" cy="595672"/>
          </a:xfrm>
        </p:grpSpPr>
        <p:sp>
          <p:nvSpPr>
            <p:cNvPr id="168" name="Rectangle 167">
              <a:extLst>
                <a:ext uri="{FF2B5EF4-FFF2-40B4-BE49-F238E27FC236}">
                  <a16:creationId xmlns:a16="http://schemas.microsoft.com/office/drawing/2014/main" id="{D5BEB1C1-1966-42B8-B055-34E008CF156F}"/>
                </a:ext>
              </a:extLst>
            </p:cNvPr>
            <p:cNvSpPr/>
            <p:nvPr/>
          </p:nvSpPr>
          <p:spPr>
            <a:xfrm>
              <a:off x="2580554" y="1285047"/>
              <a:ext cx="1153058" cy="27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fontAlgn="base">
                <a:spcBef>
                  <a:spcPct val="0"/>
                </a:spcBef>
                <a:spcAft>
                  <a:spcPct val="0"/>
                </a:spcAft>
              </a:pPr>
              <a:r>
                <a:rPr lang="en-US" sz="900">
                  <a:solidFill>
                    <a:srgbClr val="706F6F"/>
                  </a:solidFill>
                  <a:latin typeface="Calibri" panose="020F0502020204030204" pitchFamily="34" charset="0"/>
                </a:rPr>
                <a:t>Partnership status</a:t>
              </a:r>
              <a:endParaRPr lang="en-NZ" sz="900">
                <a:solidFill>
                  <a:srgbClr val="706F6F"/>
                </a:solidFill>
                <a:latin typeface="Calibri" panose="020F0502020204030204" pitchFamily="34" charset="0"/>
              </a:endParaRPr>
            </a:p>
          </p:txBody>
        </p:sp>
        <p:sp>
          <p:nvSpPr>
            <p:cNvPr id="169" name="Oval 168">
              <a:extLst>
                <a:ext uri="{FF2B5EF4-FFF2-40B4-BE49-F238E27FC236}">
                  <a16:creationId xmlns:a16="http://schemas.microsoft.com/office/drawing/2014/main" id="{60DAE27F-5CC5-4431-9222-7147EF85E654}"/>
                </a:ext>
              </a:extLst>
            </p:cNvPr>
            <p:cNvSpPr/>
            <p:nvPr/>
          </p:nvSpPr>
          <p:spPr>
            <a:xfrm>
              <a:off x="2768969" y="965175"/>
              <a:ext cx="288032" cy="289669"/>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179" name="Group 178">
            <a:extLst>
              <a:ext uri="{FF2B5EF4-FFF2-40B4-BE49-F238E27FC236}">
                <a16:creationId xmlns:a16="http://schemas.microsoft.com/office/drawing/2014/main" id="{035A6C7B-C861-43FE-9721-A39C2E05EB3D}"/>
              </a:ext>
            </a:extLst>
          </p:cNvPr>
          <p:cNvGrpSpPr/>
          <p:nvPr/>
        </p:nvGrpSpPr>
        <p:grpSpPr>
          <a:xfrm>
            <a:off x="5067307" y="2884373"/>
            <a:ext cx="761452" cy="381540"/>
            <a:chOff x="2925839" y="867289"/>
            <a:chExt cx="1015269" cy="508720"/>
          </a:xfrm>
        </p:grpSpPr>
        <p:sp>
          <p:nvSpPr>
            <p:cNvPr id="180" name="Rectangle 179">
              <a:extLst>
                <a:ext uri="{FF2B5EF4-FFF2-40B4-BE49-F238E27FC236}">
                  <a16:creationId xmlns:a16="http://schemas.microsoft.com/office/drawing/2014/main" id="{3564EF2B-6D55-4ECE-ACDA-078410D3C319}"/>
                </a:ext>
              </a:extLst>
            </p:cNvPr>
            <p:cNvSpPr/>
            <p:nvPr/>
          </p:nvSpPr>
          <p:spPr>
            <a:xfrm>
              <a:off x="2925839" y="1041121"/>
              <a:ext cx="1015269"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457200" fontAlgn="base">
                <a:spcBef>
                  <a:spcPct val="0"/>
                </a:spcBef>
                <a:spcAft>
                  <a:spcPct val="0"/>
                </a:spcAft>
              </a:pPr>
              <a:r>
                <a:rPr lang="en-US" sz="900">
                  <a:solidFill>
                    <a:srgbClr val="706F6F"/>
                  </a:solidFill>
                  <a:latin typeface="Calibri" panose="020F0502020204030204" pitchFamily="34" charset="0"/>
                </a:rPr>
                <a:t>Family type</a:t>
              </a:r>
              <a:endParaRPr lang="en-NZ" sz="900">
                <a:solidFill>
                  <a:srgbClr val="706F6F"/>
                </a:solidFill>
                <a:latin typeface="Calibri" panose="020F0502020204030204" pitchFamily="34" charset="0"/>
              </a:endParaRPr>
            </a:p>
          </p:txBody>
        </p:sp>
        <p:sp>
          <p:nvSpPr>
            <p:cNvPr id="181" name="Oval 180">
              <a:extLst>
                <a:ext uri="{FF2B5EF4-FFF2-40B4-BE49-F238E27FC236}">
                  <a16:creationId xmlns:a16="http://schemas.microsoft.com/office/drawing/2014/main" id="{4BD233C2-7126-49AF-9FD2-F33AF1D1186C}"/>
                </a:ext>
              </a:extLst>
            </p:cNvPr>
            <p:cNvSpPr/>
            <p:nvPr/>
          </p:nvSpPr>
          <p:spPr>
            <a:xfrm>
              <a:off x="3299985" y="867289"/>
              <a:ext cx="288032" cy="289670"/>
            </a:xfrm>
            <a:prstGeom prst="ellipse">
              <a:avLst/>
            </a:prstGeom>
            <a:solidFill>
              <a:srgbClr val="0D8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20" name="Group 19">
            <a:extLst>
              <a:ext uri="{FF2B5EF4-FFF2-40B4-BE49-F238E27FC236}">
                <a16:creationId xmlns:a16="http://schemas.microsoft.com/office/drawing/2014/main" id="{9CCB1186-341C-4762-BB23-77F938C65394}"/>
              </a:ext>
            </a:extLst>
          </p:cNvPr>
          <p:cNvGrpSpPr/>
          <p:nvPr/>
        </p:nvGrpSpPr>
        <p:grpSpPr>
          <a:xfrm>
            <a:off x="6692724" y="4988178"/>
            <a:ext cx="1259641" cy="497403"/>
            <a:chOff x="7524066" y="4231348"/>
            <a:chExt cx="1259641" cy="497403"/>
          </a:xfrm>
        </p:grpSpPr>
        <p:sp>
          <p:nvSpPr>
            <p:cNvPr id="182" name="Rectangle 181">
              <a:extLst>
                <a:ext uri="{FF2B5EF4-FFF2-40B4-BE49-F238E27FC236}">
                  <a16:creationId xmlns:a16="http://schemas.microsoft.com/office/drawing/2014/main" id="{13121E5C-CD3E-4A61-BA3B-38CE22165C84}"/>
                </a:ext>
              </a:extLst>
            </p:cNvPr>
            <p:cNvSpPr/>
            <p:nvPr/>
          </p:nvSpPr>
          <p:spPr>
            <a:xfrm>
              <a:off x="7524066" y="4394952"/>
              <a:ext cx="1259641" cy="333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r>
                <a:rPr lang="en-US" sz="900">
                  <a:solidFill>
                    <a:schemeClr val="tx1">
                      <a:lumMod val="90000"/>
                      <a:lumOff val="10000"/>
                    </a:schemeClr>
                  </a:solidFill>
                  <a:latin typeface="Calibri" panose="020F0502020204030204" pitchFamily="34" charset="0"/>
                </a:rPr>
                <a:t>Tenure of </a:t>
              </a:r>
            </a:p>
            <a:p>
              <a:pPr algn="ctr" defTabSz="457200" fontAlgn="base">
                <a:spcBef>
                  <a:spcPct val="0"/>
                </a:spcBef>
                <a:spcAft>
                  <a:spcPct val="0"/>
                </a:spcAft>
              </a:pPr>
              <a:r>
                <a:rPr lang="en-US" sz="900">
                  <a:solidFill>
                    <a:schemeClr val="tx1">
                      <a:lumMod val="90000"/>
                      <a:lumOff val="10000"/>
                    </a:schemeClr>
                  </a:solidFill>
                  <a:latin typeface="Calibri" panose="020F0502020204030204" pitchFamily="34" charset="0"/>
                </a:rPr>
                <a:t>household</a:t>
              </a:r>
              <a:endParaRPr lang="en-NZ" sz="900">
                <a:solidFill>
                  <a:schemeClr val="tx1">
                    <a:lumMod val="90000"/>
                    <a:lumOff val="10000"/>
                  </a:schemeClr>
                </a:solidFill>
                <a:latin typeface="Calibri" panose="020F0502020204030204" pitchFamily="34" charset="0"/>
              </a:endParaRPr>
            </a:p>
          </p:txBody>
        </p:sp>
        <p:sp>
          <p:nvSpPr>
            <p:cNvPr id="183" name="Oval 182">
              <a:extLst>
                <a:ext uri="{FF2B5EF4-FFF2-40B4-BE49-F238E27FC236}">
                  <a16:creationId xmlns:a16="http://schemas.microsoft.com/office/drawing/2014/main" id="{33C8E28B-A989-44A5-9F6F-996EB6ACA63B}"/>
                </a:ext>
              </a:extLst>
            </p:cNvPr>
            <p:cNvSpPr/>
            <p:nvPr/>
          </p:nvSpPr>
          <p:spPr>
            <a:xfrm>
              <a:off x="8026794" y="4231348"/>
              <a:ext cx="216024" cy="217253"/>
            </a:xfrm>
            <a:prstGeom prst="ellipse">
              <a:avLst/>
            </a:prstGeom>
            <a:solidFill>
              <a:srgbClr val="0D8FB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NZ" sz="825" b="0" i="0" u="none" strike="noStrike" kern="1200" cap="none" spc="0" normalizeH="0" baseline="0" noProof="0">
                <a:ln>
                  <a:noFill/>
                </a:ln>
                <a:solidFill>
                  <a:schemeClr val="tx1">
                    <a:lumMod val="90000"/>
                    <a:lumOff val="10000"/>
                  </a:schemeClr>
                </a:solidFill>
                <a:effectLst/>
                <a:uLnTx/>
                <a:uFillTx/>
                <a:latin typeface="Source Sans Pro"/>
                <a:ea typeface="+mn-ea"/>
                <a:cs typeface="+mn-cs"/>
              </a:endParaRPr>
            </a:p>
          </p:txBody>
        </p:sp>
      </p:grpSp>
      <p:grpSp>
        <p:nvGrpSpPr>
          <p:cNvPr id="22" name="Group 21">
            <a:extLst>
              <a:ext uri="{FF2B5EF4-FFF2-40B4-BE49-F238E27FC236}">
                <a16:creationId xmlns:a16="http://schemas.microsoft.com/office/drawing/2014/main" id="{995742A9-7C9D-4A30-93FA-69AC28FFBF51}"/>
              </a:ext>
            </a:extLst>
          </p:cNvPr>
          <p:cNvGrpSpPr/>
          <p:nvPr/>
        </p:nvGrpSpPr>
        <p:grpSpPr>
          <a:xfrm>
            <a:off x="8074315" y="3271836"/>
            <a:ext cx="754364" cy="574974"/>
            <a:chOff x="6687913" y="4425842"/>
            <a:chExt cx="754364" cy="574974"/>
          </a:xfrm>
        </p:grpSpPr>
        <p:sp>
          <p:nvSpPr>
            <p:cNvPr id="184" name="Rectangle 183">
              <a:extLst>
                <a:ext uri="{FF2B5EF4-FFF2-40B4-BE49-F238E27FC236}">
                  <a16:creationId xmlns:a16="http://schemas.microsoft.com/office/drawing/2014/main" id="{5113100C-8128-41A7-84C2-AA7BFC6A5D48}"/>
                </a:ext>
              </a:extLst>
            </p:cNvPr>
            <p:cNvSpPr/>
            <p:nvPr/>
          </p:nvSpPr>
          <p:spPr>
            <a:xfrm>
              <a:off x="6687913" y="4524948"/>
              <a:ext cx="754364" cy="475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chemeClr val="tx1">
                      <a:lumMod val="90000"/>
                      <a:lumOff val="10000"/>
                    </a:schemeClr>
                  </a:solidFill>
                  <a:latin typeface="Calibri" panose="020F0502020204030204" pitchFamily="34" charset="0"/>
                </a:rPr>
                <a:t>Age of dwelling</a:t>
              </a:r>
              <a:endParaRPr lang="en-NZ" sz="900">
                <a:solidFill>
                  <a:schemeClr val="tx1">
                    <a:lumMod val="90000"/>
                    <a:lumOff val="10000"/>
                  </a:schemeClr>
                </a:solidFill>
                <a:latin typeface="Calibri" panose="020F0502020204030204" pitchFamily="34" charset="0"/>
              </a:endParaRPr>
            </a:p>
          </p:txBody>
        </p:sp>
        <p:sp>
          <p:nvSpPr>
            <p:cNvPr id="185" name="Oval 184">
              <a:extLst>
                <a:ext uri="{FF2B5EF4-FFF2-40B4-BE49-F238E27FC236}">
                  <a16:creationId xmlns:a16="http://schemas.microsoft.com/office/drawing/2014/main" id="{0B3DC246-7D94-4290-9F7D-5B20AA85B079}"/>
                </a:ext>
              </a:extLst>
            </p:cNvPr>
            <p:cNvSpPr/>
            <p:nvPr/>
          </p:nvSpPr>
          <p:spPr>
            <a:xfrm>
              <a:off x="6921981" y="4425842"/>
              <a:ext cx="216024" cy="217253"/>
            </a:xfrm>
            <a:prstGeom prst="ellipse">
              <a:avLst/>
            </a:prstGeom>
            <a:solidFill>
              <a:srgbClr val="0D8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schemeClr val="tx1">
                    <a:lumMod val="90000"/>
                    <a:lumOff val="10000"/>
                  </a:schemeClr>
                </a:solidFill>
              </a:endParaRPr>
            </a:p>
          </p:txBody>
        </p:sp>
      </p:grpSp>
      <p:grpSp>
        <p:nvGrpSpPr>
          <p:cNvPr id="23" name="Group 22">
            <a:extLst>
              <a:ext uri="{FF2B5EF4-FFF2-40B4-BE49-F238E27FC236}">
                <a16:creationId xmlns:a16="http://schemas.microsoft.com/office/drawing/2014/main" id="{E6E7B974-2B92-4273-BDE2-B119DD7C8CEE}"/>
              </a:ext>
            </a:extLst>
          </p:cNvPr>
          <p:cNvGrpSpPr/>
          <p:nvPr/>
        </p:nvGrpSpPr>
        <p:grpSpPr>
          <a:xfrm>
            <a:off x="7697133" y="3558486"/>
            <a:ext cx="754364" cy="574974"/>
            <a:chOff x="5593155" y="4415702"/>
            <a:chExt cx="754364" cy="574974"/>
          </a:xfrm>
        </p:grpSpPr>
        <p:sp>
          <p:nvSpPr>
            <p:cNvPr id="186" name="Rectangle 185">
              <a:extLst>
                <a:ext uri="{FF2B5EF4-FFF2-40B4-BE49-F238E27FC236}">
                  <a16:creationId xmlns:a16="http://schemas.microsoft.com/office/drawing/2014/main" id="{6E5D2778-9224-4C14-9F28-21ACB62DC784}"/>
                </a:ext>
              </a:extLst>
            </p:cNvPr>
            <p:cNvSpPr/>
            <p:nvPr/>
          </p:nvSpPr>
          <p:spPr>
            <a:xfrm>
              <a:off x="5593155" y="4514808"/>
              <a:ext cx="754364" cy="475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chemeClr val="tx1">
                      <a:lumMod val="90000"/>
                      <a:lumOff val="10000"/>
                    </a:schemeClr>
                  </a:solidFill>
                  <a:latin typeface="Calibri" panose="020F0502020204030204" pitchFamily="34" charset="0"/>
                </a:rPr>
                <a:t>Floor area</a:t>
              </a:r>
              <a:endParaRPr lang="en-NZ" sz="900">
                <a:solidFill>
                  <a:schemeClr val="tx1">
                    <a:lumMod val="90000"/>
                    <a:lumOff val="10000"/>
                  </a:schemeClr>
                </a:solidFill>
                <a:latin typeface="Calibri" panose="020F0502020204030204" pitchFamily="34" charset="0"/>
              </a:endParaRPr>
            </a:p>
          </p:txBody>
        </p:sp>
        <p:sp>
          <p:nvSpPr>
            <p:cNvPr id="187" name="Oval 186">
              <a:extLst>
                <a:ext uri="{FF2B5EF4-FFF2-40B4-BE49-F238E27FC236}">
                  <a16:creationId xmlns:a16="http://schemas.microsoft.com/office/drawing/2014/main" id="{0FD94ED9-07D8-451F-ADDD-68BADC06D733}"/>
                </a:ext>
              </a:extLst>
            </p:cNvPr>
            <p:cNvSpPr/>
            <p:nvPr/>
          </p:nvSpPr>
          <p:spPr>
            <a:xfrm>
              <a:off x="5827223" y="4415702"/>
              <a:ext cx="216024" cy="217253"/>
            </a:xfrm>
            <a:prstGeom prst="ellipse">
              <a:avLst/>
            </a:prstGeom>
            <a:solidFill>
              <a:srgbClr val="0D8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schemeClr val="tx1">
                    <a:lumMod val="90000"/>
                    <a:lumOff val="10000"/>
                  </a:schemeClr>
                </a:solidFill>
              </a:endParaRPr>
            </a:p>
          </p:txBody>
        </p:sp>
      </p:grpSp>
      <p:grpSp>
        <p:nvGrpSpPr>
          <p:cNvPr id="14" name="Group 13">
            <a:extLst>
              <a:ext uri="{FF2B5EF4-FFF2-40B4-BE49-F238E27FC236}">
                <a16:creationId xmlns:a16="http://schemas.microsoft.com/office/drawing/2014/main" id="{37F0DB7E-CA7F-4ED6-8F92-65FCCC2AE0F6}"/>
              </a:ext>
            </a:extLst>
          </p:cNvPr>
          <p:cNvGrpSpPr/>
          <p:nvPr/>
        </p:nvGrpSpPr>
        <p:grpSpPr>
          <a:xfrm>
            <a:off x="7924478" y="1640710"/>
            <a:ext cx="684162" cy="416427"/>
            <a:chOff x="7918812" y="2573899"/>
            <a:chExt cx="769931" cy="416427"/>
          </a:xfrm>
        </p:grpSpPr>
        <p:sp>
          <p:nvSpPr>
            <p:cNvPr id="175" name="Rectangle 174">
              <a:extLst>
                <a:ext uri="{FF2B5EF4-FFF2-40B4-BE49-F238E27FC236}">
                  <a16:creationId xmlns:a16="http://schemas.microsoft.com/office/drawing/2014/main" id="{CE084E33-DD18-48AE-ABCB-E9F9A30A1BF7}"/>
                </a:ext>
              </a:extLst>
            </p:cNvPr>
            <p:cNvSpPr/>
            <p:nvPr/>
          </p:nvSpPr>
          <p:spPr>
            <a:xfrm>
              <a:off x="7918812" y="2731207"/>
              <a:ext cx="769931" cy="259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Birthplace</a:t>
              </a:r>
              <a:endParaRPr lang="en-NZ" sz="900">
                <a:solidFill>
                  <a:srgbClr val="706F6F"/>
                </a:solidFill>
                <a:latin typeface="Calibri" panose="020F0502020204030204" pitchFamily="34" charset="0"/>
              </a:endParaRPr>
            </a:p>
          </p:txBody>
        </p:sp>
        <p:sp>
          <p:nvSpPr>
            <p:cNvPr id="162" name="Oval 161">
              <a:extLst>
                <a:ext uri="{FF2B5EF4-FFF2-40B4-BE49-F238E27FC236}">
                  <a16:creationId xmlns:a16="http://schemas.microsoft.com/office/drawing/2014/main" id="{4144DD7A-DE43-48C6-A880-C412C81E0E5B}"/>
                </a:ext>
              </a:extLst>
            </p:cNvPr>
            <p:cNvSpPr/>
            <p:nvPr/>
          </p:nvSpPr>
          <p:spPr>
            <a:xfrm>
              <a:off x="8103919" y="2573899"/>
              <a:ext cx="243079" cy="216000"/>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fontAlgn="base">
                <a:spcBef>
                  <a:spcPct val="0"/>
                </a:spcBef>
                <a:spcAft>
                  <a:spcPct val="0"/>
                </a:spcAft>
              </a:pPr>
              <a:r>
                <a:rPr lang="en-NZ" sz="825">
                  <a:solidFill>
                    <a:prstClr val="white"/>
                  </a:solidFill>
                </a:rPr>
                <a:t>`</a:t>
              </a:r>
            </a:p>
          </p:txBody>
        </p:sp>
      </p:grpSp>
      <p:grpSp>
        <p:nvGrpSpPr>
          <p:cNvPr id="300" name="Group 299"/>
          <p:cNvGrpSpPr/>
          <p:nvPr/>
        </p:nvGrpSpPr>
        <p:grpSpPr>
          <a:xfrm>
            <a:off x="7466773" y="1123401"/>
            <a:ext cx="826677" cy="464595"/>
            <a:chOff x="2557590" y="973887"/>
            <a:chExt cx="1102236" cy="619459"/>
          </a:xfrm>
        </p:grpSpPr>
        <p:sp>
          <p:nvSpPr>
            <p:cNvPr id="301" name="Rectangle 300"/>
            <p:cNvSpPr/>
            <p:nvPr/>
          </p:nvSpPr>
          <p:spPr>
            <a:xfrm>
              <a:off x="2557590" y="1258458"/>
              <a:ext cx="1102236" cy="33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Status in employment</a:t>
              </a:r>
              <a:endParaRPr lang="en-NZ" sz="900">
                <a:solidFill>
                  <a:srgbClr val="706F6F"/>
                </a:solidFill>
                <a:latin typeface="Calibri" panose="020F0502020204030204" pitchFamily="34" charset="0"/>
              </a:endParaRPr>
            </a:p>
          </p:txBody>
        </p:sp>
        <p:sp>
          <p:nvSpPr>
            <p:cNvPr id="302" name="Oval 301"/>
            <p:cNvSpPr/>
            <p:nvPr/>
          </p:nvSpPr>
          <p:spPr>
            <a:xfrm>
              <a:off x="2951414" y="973887"/>
              <a:ext cx="288032" cy="289670"/>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234" name="Group 233"/>
          <p:cNvGrpSpPr/>
          <p:nvPr/>
        </p:nvGrpSpPr>
        <p:grpSpPr>
          <a:xfrm>
            <a:off x="5468893" y="1143931"/>
            <a:ext cx="996635" cy="398071"/>
            <a:chOff x="2376633" y="1212657"/>
            <a:chExt cx="1328846" cy="530762"/>
          </a:xfrm>
        </p:grpSpPr>
        <p:sp>
          <p:nvSpPr>
            <p:cNvPr id="235" name="Rectangle 234"/>
            <p:cNvSpPr/>
            <p:nvPr/>
          </p:nvSpPr>
          <p:spPr>
            <a:xfrm>
              <a:off x="2376633" y="1457220"/>
              <a:ext cx="1328846" cy="286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Household size</a:t>
              </a:r>
              <a:endParaRPr lang="en-NZ" sz="900">
                <a:solidFill>
                  <a:srgbClr val="706F6F"/>
                </a:solidFill>
                <a:latin typeface="Calibri" panose="020F0502020204030204" pitchFamily="34" charset="0"/>
              </a:endParaRPr>
            </a:p>
          </p:txBody>
        </p:sp>
        <p:sp>
          <p:nvSpPr>
            <p:cNvPr id="236" name="Oval 235"/>
            <p:cNvSpPr/>
            <p:nvPr/>
          </p:nvSpPr>
          <p:spPr>
            <a:xfrm>
              <a:off x="2839322" y="1212657"/>
              <a:ext cx="288032" cy="289671"/>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21" name="Group 20">
            <a:extLst>
              <a:ext uri="{FF2B5EF4-FFF2-40B4-BE49-F238E27FC236}">
                <a16:creationId xmlns:a16="http://schemas.microsoft.com/office/drawing/2014/main" id="{87903918-2A2B-4FAF-B9C8-777984D03C6D}"/>
              </a:ext>
            </a:extLst>
          </p:cNvPr>
          <p:cNvGrpSpPr/>
          <p:nvPr/>
        </p:nvGrpSpPr>
        <p:grpSpPr>
          <a:xfrm>
            <a:off x="6450476" y="4916001"/>
            <a:ext cx="684162" cy="469208"/>
            <a:chOff x="7229480" y="2845184"/>
            <a:chExt cx="684162" cy="469208"/>
          </a:xfrm>
        </p:grpSpPr>
        <p:sp>
          <p:nvSpPr>
            <p:cNvPr id="134" name="Rectangle 133"/>
            <p:cNvSpPr/>
            <p:nvPr/>
          </p:nvSpPr>
          <p:spPr>
            <a:xfrm>
              <a:off x="7229480" y="3063226"/>
              <a:ext cx="684162" cy="251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chemeClr val="tx1">
                      <a:lumMod val="90000"/>
                      <a:lumOff val="10000"/>
                    </a:schemeClr>
                  </a:solidFill>
                  <a:latin typeface="Calibri" panose="020F0502020204030204" pitchFamily="34" charset="0"/>
                </a:rPr>
                <a:t>Number  bedrooms</a:t>
              </a:r>
              <a:endParaRPr lang="en-NZ" sz="900">
                <a:solidFill>
                  <a:schemeClr val="tx1">
                    <a:lumMod val="90000"/>
                    <a:lumOff val="10000"/>
                  </a:schemeClr>
                </a:solidFill>
                <a:latin typeface="Calibri" panose="020F0502020204030204" pitchFamily="34" charset="0"/>
              </a:endParaRPr>
            </a:p>
          </p:txBody>
        </p:sp>
        <p:sp>
          <p:nvSpPr>
            <p:cNvPr id="193" name="Oval 192">
              <a:extLst>
                <a:ext uri="{FF2B5EF4-FFF2-40B4-BE49-F238E27FC236}">
                  <a16:creationId xmlns:a16="http://schemas.microsoft.com/office/drawing/2014/main" id="{CA087B2B-91A2-4930-8DAC-98236AB49A60}"/>
                </a:ext>
              </a:extLst>
            </p:cNvPr>
            <p:cNvSpPr/>
            <p:nvPr/>
          </p:nvSpPr>
          <p:spPr>
            <a:xfrm>
              <a:off x="7448787" y="2845184"/>
              <a:ext cx="216024" cy="217252"/>
            </a:xfrm>
            <a:prstGeom prst="ellipse">
              <a:avLst/>
            </a:prstGeom>
            <a:solidFill>
              <a:srgbClr val="0D8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schemeClr val="tx1">
                    <a:lumMod val="90000"/>
                    <a:lumOff val="10000"/>
                  </a:schemeClr>
                </a:solidFill>
              </a:endParaRPr>
            </a:p>
          </p:txBody>
        </p:sp>
      </p:grpSp>
      <p:grpSp>
        <p:nvGrpSpPr>
          <p:cNvPr id="8" name="Group 7">
            <a:extLst>
              <a:ext uri="{FF2B5EF4-FFF2-40B4-BE49-F238E27FC236}">
                <a16:creationId xmlns:a16="http://schemas.microsoft.com/office/drawing/2014/main" id="{787B0FE3-8E81-4DC1-521B-0039A2C9D8BA}"/>
              </a:ext>
            </a:extLst>
          </p:cNvPr>
          <p:cNvGrpSpPr/>
          <p:nvPr/>
        </p:nvGrpSpPr>
        <p:grpSpPr>
          <a:xfrm>
            <a:off x="6335571" y="1707395"/>
            <a:ext cx="848114" cy="550925"/>
            <a:chOff x="5775426" y="1198367"/>
            <a:chExt cx="848114" cy="550925"/>
          </a:xfrm>
        </p:grpSpPr>
        <p:sp>
          <p:nvSpPr>
            <p:cNvPr id="26" name="Oval 25">
              <a:extLst>
                <a:ext uri="{FF2B5EF4-FFF2-40B4-BE49-F238E27FC236}">
                  <a16:creationId xmlns:a16="http://schemas.microsoft.com/office/drawing/2014/main" id="{9F4A7084-6587-BBFA-35A9-4D7CBD47249B}"/>
                </a:ext>
              </a:extLst>
            </p:cNvPr>
            <p:cNvSpPr/>
            <p:nvPr/>
          </p:nvSpPr>
          <p:spPr>
            <a:xfrm>
              <a:off x="6068193" y="1198367"/>
              <a:ext cx="229538" cy="217253"/>
            </a:xfrm>
            <a:prstGeom prst="ellipse">
              <a:avLst/>
            </a:prstGeom>
            <a:solidFill>
              <a:srgbClr val="264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sp>
          <p:nvSpPr>
            <p:cNvPr id="27" name="Rectangle 26">
              <a:extLst>
                <a:ext uri="{FF2B5EF4-FFF2-40B4-BE49-F238E27FC236}">
                  <a16:creationId xmlns:a16="http://schemas.microsoft.com/office/drawing/2014/main" id="{F8527819-5B49-7BA7-5007-82BCF6421000}"/>
                </a:ext>
              </a:extLst>
            </p:cNvPr>
            <p:cNvSpPr/>
            <p:nvPr/>
          </p:nvSpPr>
          <p:spPr>
            <a:xfrm>
              <a:off x="5775426" y="1431044"/>
              <a:ext cx="848114" cy="318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Years at address</a:t>
              </a:r>
              <a:endParaRPr lang="en-NZ" sz="900">
                <a:solidFill>
                  <a:srgbClr val="706F6F"/>
                </a:solidFill>
                <a:latin typeface="Calibri" panose="020F0502020204030204" pitchFamily="34" charset="0"/>
              </a:endParaRPr>
            </a:p>
          </p:txBody>
        </p:sp>
      </p:grpSp>
      <p:grpSp>
        <p:nvGrpSpPr>
          <p:cNvPr id="224" name="Group 223">
            <a:extLst>
              <a:ext uri="{FF2B5EF4-FFF2-40B4-BE49-F238E27FC236}">
                <a16:creationId xmlns:a16="http://schemas.microsoft.com/office/drawing/2014/main" id="{9CBCDC5F-3021-E1B1-C8F8-639C24456314}"/>
              </a:ext>
            </a:extLst>
          </p:cNvPr>
          <p:cNvGrpSpPr/>
          <p:nvPr/>
        </p:nvGrpSpPr>
        <p:grpSpPr>
          <a:xfrm>
            <a:off x="2396385" y="4333245"/>
            <a:ext cx="779383" cy="536365"/>
            <a:chOff x="2521038" y="815343"/>
            <a:chExt cx="1039177" cy="715152"/>
          </a:xfrm>
        </p:grpSpPr>
        <p:sp>
          <p:nvSpPr>
            <p:cNvPr id="228" name="Rectangle 227">
              <a:extLst>
                <a:ext uri="{FF2B5EF4-FFF2-40B4-BE49-F238E27FC236}">
                  <a16:creationId xmlns:a16="http://schemas.microsoft.com/office/drawing/2014/main" id="{D8A33A11-1D99-6E49-EEFB-FD43F61795AD}"/>
                </a:ext>
              </a:extLst>
            </p:cNvPr>
            <p:cNvSpPr/>
            <p:nvPr/>
          </p:nvSpPr>
          <p:spPr>
            <a:xfrm>
              <a:off x="2521038" y="1181665"/>
              <a:ext cx="1039177" cy="348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Sexual identity</a:t>
              </a:r>
              <a:endParaRPr lang="en-NZ" sz="900">
                <a:solidFill>
                  <a:srgbClr val="706F6F"/>
                </a:solidFill>
                <a:latin typeface="Calibri" panose="020F0502020204030204" pitchFamily="34" charset="0"/>
              </a:endParaRPr>
            </a:p>
          </p:txBody>
        </p:sp>
        <p:sp>
          <p:nvSpPr>
            <p:cNvPr id="229" name="Oval 228">
              <a:extLst>
                <a:ext uri="{FF2B5EF4-FFF2-40B4-BE49-F238E27FC236}">
                  <a16:creationId xmlns:a16="http://schemas.microsoft.com/office/drawing/2014/main" id="{8071D709-02A0-5452-8AF0-91DA9279DD6A}"/>
                </a:ext>
              </a:extLst>
            </p:cNvPr>
            <p:cNvSpPr/>
            <p:nvPr/>
          </p:nvSpPr>
          <p:spPr>
            <a:xfrm>
              <a:off x="2901446" y="815343"/>
              <a:ext cx="288032" cy="289670"/>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grpSp>
        <p:nvGrpSpPr>
          <p:cNvPr id="230" name="Group 229">
            <a:extLst>
              <a:ext uri="{FF2B5EF4-FFF2-40B4-BE49-F238E27FC236}">
                <a16:creationId xmlns:a16="http://schemas.microsoft.com/office/drawing/2014/main" id="{DF553811-73B8-699B-3A25-5DB0269DE04C}"/>
              </a:ext>
            </a:extLst>
          </p:cNvPr>
          <p:cNvGrpSpPr/>
          <p:nvPr/>
        </p:nvGrpSpPr>
        <p:grpSpPr>
          <a:xfrm>
            <a:off x="3264647" y="5010971"/>
            <a:ext cx="643491" cy="489755"/>
            <a:chOff x="2627391" y="815343"/>
            <a:chExt cx="857988" cy="653006"/>
          </a:xfrm>
        </p:grpSpPr>
        <p:sp>
          <p:nvSpPr>
            <p:cNvPr id="237" name="Rectangle 236">
              <a:extLst>
                <a:ext uri="{FF2B5EF4-FFF2-40B4-BE49-F238E27FC236}">
                  <a16:creationId xmlns:a16="http://schemas.microsoft.com/office/drawing/2014/main" id="{23D769DD-1DC8-5D2E-F7E6-621906CEDB65}"/>
                </a:ext>
              </a:extLst>
            </p:cNvPr>
            <p:cNvSpPr/>
            <p:nvPr/>
          </p:nvSpPr>
          <p:spPr>
            <a:xfrm>
              <a:off x="2627391" y="864520"/>
              <a:ext cx="857988" cy="603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900">
                  <a:solidFill>
                    <a:srgbClr val="706F6F"/>
                  </a:solidFill>
                  <a:latin typeface="Calibri" panose="020F0502020204030204" pitchFamily="34" charset="0"/>
                </a:rPr>
                <a:t>Gender</a:t>
              </a:r>
              <a:endParaRPr lang="en-NZ" sz="900">
                <a:solidFill>
                  <a:srgbClr val="706F6F"/>
                </a:solidFill>
                <a:latin typeface="Calibri" panose="020F0502020204030204" pitchFamily="34" charset="0"/>
              </a:endParaRPr>
            </a:p>
          </p:txBody>
        </p:sp>
        <p:sp>
          <p:nvSpPr>
            <p:cNvPr id="238" name="Oval 237">
              <a:extLst>
                <a:ext uri="{FF2B5EF4-FFF2-40B4-BE49-F238E27FC236}">
                  <a16:creationId xmlns:a16="http://schemas.microsoft.com/office/drawing/2014/main" id="{499B9B37-4317-26DD-F889-119413137E8F}"/>
                </a:ext>
              </a:extLst>
            </p:cNvPr>
            <p:cNvSpPr/>
            <p:nvPr/>
          </p:nvSpPr>
          <p:spPr>
            <a:xfrm>
              <a:off x="2901446" y="815343"/>
              <a:ext cx="288032" cy="289670"/>
            </a:xfrm>
            <a:prstGeom prst="ellipse">
              <a:avLst/>
            </a:prstGeom>
            <a:solidFill>
              <a:srgbClr val="A2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grpSp>
      <p:sp>
        <p:nvSpPr>
          <p:cNvPr id="28" name="Oval 27">
            <a:extLst>
              <a:ext uri="{FF2B5EF4-FFF2-40B4-BE49-F238E27FC236}">
                <a16:creationId xmlns:a16="http://schemas.microsoft.com/office/drawing/2014/main" id="{730E4729-0F0D-5937-8C09-56AE3DB55726}"/>
              </a:ext>
            </a:extLst>
          </p:cNvPr>
          <p:cNvSpPr/>
          <p:nvPr/>
        </p:nvSpPr>
        <p:spPr>
          <a:xfrm>
            <a:off x="9396000" y="4169987"/>
            <a:ext cx="360000" cy="3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NZ" sz="825">
              <a:solidFill>
                <a:prstClr val="white"/>
              </a:solidFill>
            </a:endParaRPr>
          </a:p>
        </p:txBody>
      </p:sp>
      <p:sp>
        <p:nvSpPr>
          <p:cNvPr id="29" name="TextBox 28">
            <a:extLst>
              <a:ext uri="{FF2B5EF4-FFF2-40B4-BE49-F238E27FC236}">
                <a16:creationId xmlns:a16="http://schemas.microsoft.com/office/drawing/2014/main" id="{4DA49D3B-7A37-DAB5-4247-03AA09311A3C}"/>
              </a:ext>
            </a:extLst>
          </p:cNvPr>
          <p:cNvSpPr txBox="1"/>
          <p:nvPr/>
        </p:nvSpPr>
        <p:spPr>
          <a:xfrm>
            <a:off x="9806086" y="4168329"/>
            <a:ext cx="1933547" cy="369332"/>
          </a:xfrm>
          <a:prstGeom prst="rect">
            <a:avLst/>
          </a:prstGeom>
          <a:noFill/>
        </p:spPr>
        <p:txBody>
          <a:bodyPr wrap="square" rtlCol="0">
            <a:spAutoFit/>
          </a:bodyPr>
          <a:lstStyle/>
          <a:p>
            <a:pPr defTabSz="457200" fontAlgn="base">
              <a:spcBef>
                <a:spcPct val="0"/>
              </a:spcBef>
              <a:spcAft>
                <a:spcPct val="0"/>
              </a:spcAft>
            </a:pPr>
            <a:r>
              <a:rPr lang="en-US">
                <a:solidFill>
                  <a:srgbClr val="706F6F"/>
                </a:solidFill>
                <a:ea typeface="ＭＳ Ｐゴシック" pitchFamily="34" charset="-128"/>
              </a:rPr>
              <a:t>Part of APC</a:t>
            </a:r>
            <a:endParaRPr lang="en-NZ">
              <a:solidFill>
                <a:srgbClr val="706F6F"/>
              </a:solidFill>
              <a:ea typeface="ＭＳ Ｐゴシック" pitchFamily="34" charset="-128"/>
            </a:endParaRPr>
          </a:p>
        </p:txBody>
      </p:sp>
      <p:sp>
        <p:nvSpPr>
          <p:cNvPr id="5" name="Title 5">
            <a:extLst>
              <a:ext uri="{FF2B5EF4-FFF2-40B4-BE49-F238E27FC236}">
                <a16:creationId xmlns:a16="http://schemas.microsoft.com/office/drawing/2014/main" id="{69A94B58-DE2D-DCE5-1F68-ADE6BD678665}"/>
              </a:ext>
            </a:extLst>
          </p:cNvPr>
          <p:cNvSpPr txBox="1">
            <a:spLocks/>
          </p:cNvSpPr>
          <p:nvPr/>
        </p:nvSpPr>
        <p:spPr>
          <a:xfrm>
            <a:off x="423745" y="400866"/>
            <a:ext cx="9334500" cy="940419"/>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kern="1200">
                <a:solidFill>
                  <a:schemeClr val="tx1"/>
                </a:solidFill>
                <a:latin typeface="Regular Semibold" panose="02000503040000020003" pitchFamily="50" charset="0"/>
                <a:ea typeface="+mj-ea"/>
                <a:cs typeface="+mj-cs"/>
              </a:defRPr>
            </a:lvl1pPr>
          </a:lstStyle>
          <a:p>
            <a:r>
              <a:rPr lang="en-NZ"/>
              <a:t>Quality of census attribute data from admin sources</a:t>
            </a:r>
            <a:endParaRPr lang="en-AU"/>
          </a:p>
        </p:txBody>
      </p:sp>
    </p:spTree>
    <p:extLst>
      <p:ext uri="{BB962C8B-B14F-4D97-AF65-F5344CB8AC3E}">
        <p14:creationId xmlns:p14="http://schemas.microsoft.com/office/powerpoint/2010/main" val="3274447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3A07BF-3163-4362-89D2-24E898C906AA}"/>
              </a:ext>
            </a:extLst>
          </p:cNvPr>
          <p:cNvSpPr>
            <a:spLocks noGrp="1"/>
          </p:cNvSpPr>
          <p:nvPr>
            <p:ph type="title"/>
          </p:nvPr>
        </p:nvSpPr>
        <p:spPr/>
        <p:txBody>
          <a:bodyPr/>
          <a:lstStyle/>
          <a:p>
            <a:r>
              <a:rPr lang="en-NZ"/>
              <a:t>Where does the data come from?</a:t>
            </a:r>
          </a:p>
        </p:txBody>
      </p:sp>
      <p:pic>
        <p:nvPicPr>
          <p:cNvPr id="2" name="Picture 1">
            <a:extLst>
              <a:ext uri="{FF2B5EF4-FFF2-40B4-BE49-F238E27FC236}">
                <a16:creationId xmlns:a16="http://schemas.microsoft.com/office/drawing/2014/main" id="{BD0D033C-98D9-E457-5969-975A2419DD61}"/>
              </a:ext>
            </a:extLst>
          </p:cNvPr>
          <p:cNvPicPr>
            <a:picLocks noChangeAspect="1"/>
          </p:cNvPicPr>
          <p:nvPr/>
        </p:nvPicPr>
        <p:blipFill rotWithShape="1">
          <a:blip r:embed="rId3"/>
          <a:srcRect l="89" t="14648" r="-89" b="-14648"/>
          <a:stretch/>
        </p:blipFill>
        <p:spPr>
          <a:xfrm>
            <a:off x="4967525" y="3973285"/>
            <a:ext cx="6932940" cy="3022051"/>
          </a:xfrm>
          <a:prstGeom prst="rect">
            <a:avLst/>
          </a:prstGeom>
        </p:spPr>
      </p:pic>
      <p:pic>
        <p:nvPicPr>
          <p:cNvPr id="10" name="Picture 9">
            <a:extLst>
              <a:ext uri="{FF2B5EF4-FFF2-40B4-BE49-F238E27FC236}">
                <a16:creationId xmlns:a16="http://schemas.microsoft.com/office/drawing/2014/main" id="{687056A5-F20F-4BB8-B297-3C63A64CB12A}"/>
              </a:ext>
            </a:extLst>
          </p:cNvPr>
          <p:cNvPicPr>
            <a:picLocks noChangeAspect="1"/>
          </p:cNvPicPr>
          <p:nvPr/>
        </p:nvPicPr>
        <p:blipFill>
          <a:blip r:embed="rId4"/>
          <a:stretch>
            <a:fillRect/>
          </a:stretch>
        </p:blipFill>
        <p:spPr>
          <a:xfrm>
            <a:off x="368321" y="947057"/>
            <a:ext cx="6920691" cy="2999911"/>
          </a:xfrm>
          <a:prstGeom prst="rect">
            <a:avLst/>
          </a:prstGeom>
        </p:spPr>
      </p:pic>
    </p:spTree>
    <p:extLst>
      <p:ext uri="{BB962C8B-B14F-4D97-AF65-F5344CB8AC3E}">
        <p14:creationId xmlns:p14="http://schemas.microsoft.com/office/powerpoint/2010/main" val="2602300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1574-C7A7-4D5A-99F4-873C79B09463}"/>
              </a:ext>
            </a:extLst>
          </p:cNvPr>
          <p:cNvSpPr>
            <a:spLocks noGrp="1"/>
          </p:cNvSpPr>
          <p:nvPr>
            <p:ph type="title"/>
          </p:nvPr>
        </p:nvSpPr>
        <p:spPr/>
        <p:txBody>
          <a:bodyPr/>
          <a:lstStyle/>
          <a:p>
            <a:r>
              <a:rPr lang="en-NZ"/>
              <a:t>Individual form census questions in APC</a:t>
            </a:r>
            <a:br>
              <a:rPr lang="en-NZ"/>
            </a:br>
            <a:endParaRPr lang="en-NZ"/>
          </a:p>
        </p:txBody>
      </p:sp>
      <p:pic>
        <p:nvPicPr>
          <p:cNvPr id="5" name="Picture 4" descr="A picture containing calendar&#10;&#10;Description automatically generated">
            <a:extLst>
              <a:ext uri="{FF2B5EF4-FFF2-40B4-BE49-F238E27FC236}">
                <a16:creationId xmlns:a16="http://schemas.microsoft.com/office/drawing/2014/main" id="{F8D3E012-71BF-4267-A1D6-C93AA9BF2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984" y="1266593"/>
            <a:ext cx="2746658" cy="4827180"/>
          </a:xfrm>
          <a:prstGeom prst="rect">
            <a:avLst/>
          </a:prstGeom>
        </p:spPr>
      </p:pic>
      <p:pic>
        <p:nvPicPr>
          <p:cNvPr id="3" name="Picture 2" descr="Calendar&#10;&#10;Description automatically generated with low confidence">
            <a:extLst>
              <a:ext uri="{FF2B5EF4-FFF2-40B4-BE49-F238E27FC236}">
                <a16:creationId xmlns:a16="http://schemas.microsoft.com/office/drawing/2014/main" id="{91BD1760-E366-420E-A312-6AAA7C547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757" y="1266593"/>
            <a:ext cx="2746658" cy="4750992"/>
          </a:xfrm>
          <a:prstGeom prst="rect">
            <a:avLst/>
          </a:prstGeom>
        </p:spPr>
      </p:pic>
      <p:sp>
        <p:nvSpPr>
          <p:cNvPr id="11" name="Rectangle 10">
            <a:extLst>
              <a:ext uri="{FF2B5EF4-FFF2-40B4-BE49-F238E27FC236}">
                <a16:creationId xmlns:a16="http://schemas.microsoft.com/office/drawing/2014/main" id="{2AED79F6-A78C-48D1-993C-057E27EA43CF}"/>
              </a:ext>
            </a:extLst>
          </p:cNvPr>
          <p:cNvSpPr/>
          <p:nvPr/>
        </p:nvSpPr>
        <p:spPr>
          <a:xfrm>
            <a:off x="251469" y="1835508"/>
            <a:ext cx="893750" cy="1172159"/>
          </a:xfrm>
          <a:prstGeom prst="rect">
            <a:avLst/>
          </a:prstGeom>
          <a:solidFill>
            <a:srgbClr val="76A93F">
              <a:alpha val="18039"/>
            </a:srgbClr>
          </a:solidFill>
          <a:ln w="38100">
            <a:solidFill>
              <a:srgbClr val="76A9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2" name="Rectangle 11">
            <a:extLst>
              <a:ext uri="{FF2B5EF4-FFF2-40B4-BE49-F238E27FC236}">
                <a16:creationId xmlns:a16="http://schemas.microsoft.com/office/drawing/2014/main" id="{83AF7311-7E90-4BCA-A8F1-3B083A35E2AB}"/>
              </a:ext>
            </a:extLst>
          </p:cNvPr>
          <p:cNvSpPr/>
          <p:nvPr/>
        </p:nvSpPr>
        <p:spPr>
          <a:xfrm>
            <a:off x="1142908" y="1835508"/>
            <a:ext cx="917000" cy="4096031"/>
          </a:xfrm>
          <a:prstGeom prst="rect">
            <a:avLst/>
          </a:prstGeom>
          <a:solidFill>
            <a:srgbClr val="76A93F">
              <a:alpha val="18039"/>
            </a:srgbClr>
          </a:solidFill>
          <a:ln w="38100">
            <a:solidFill>
              <a:srgbClr val="76A9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3" name="Rectangle 12">
            <a:extLst>
              <a:ext uri="{FF2B5EF4-FFF2-40B4-BE49-F238E27FC236}">
                <a16:creationId xmlns:a16="http://schemas.microsoft.com/office/drawing/2014/main" id="{1B107FC7-0EED-4207-B159-8D7095E60EC2}"/>
              </a:ext>
            </a:extLst>
          </p:cNvPr>
          <p:cNvSpPr/>
          <p:nvPr/>
        </p:nvSpPr>
        <p:spPr>
          <a:xfrm>
            <a:off x="2066278" y="1835508"/>
            <a:ext cx="918706" cy="1265441"/>
          </a:xfrm>
          <a:prstGeom prst="rect">
            <a:avLst/>
          </a:prstGeom>
          <a:solidFill>
            <a:srgbClr val="76A93F">
              <a:alpha val="18039"/>
            </a:srgbClr>
          </a:solidFill>
          <a:ln w="38100">
            <a:solidFill>
              <a:srgbClr val="76A9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4" name="Rectangle 13">
            <a:extLst>
              <a:ext uri="{FF2B5EF4-FFF2-40B4-BE49-F238E27FC236}">
                <a16:creationId xmlns:a16="http://schemas.microsoft.com/office/drawing/2014/main" id="{1F084028-D7DD-4AA6-B350-4E103F3547E8}"/>
              </a:ext>
            </a:extLst>
          </p:cNvPr>
          <p:cNvSpPr/>
          <p:nvPr/>
        </p:nvSpPr>
        <p:spPr>
          <a:xfrm>
            <a:off x="2994015" y="3100949"/>
            <a:ext cx="932255" cy="2619366"/>
          </a:xfrm>
          <a:prstGeom prst="rect">
            <a:avLst/>
          </a:prstGeom>
          <a:solidFill>
            <a:srgbClr val="AE4E51">
              <a:alpha val="18039"/>
            </a:srgbClr>
          </a:solidFill>
          <a:ln w="38100">
            <a:solidFill>
              <a:srgbClr val="AE4E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5" name="Rectangle 14">
            <a:extLst>
              <a:ext uri="{FF2B5EF4-FFF2-40B4-BE49-F238E27FC236}">
                <a16:creationId xmlns:a16="http://schemas.microsoft.com/office/drawing/2014/main" id="{A9016FDE-C599-4586-93DA-78280E2008B8}"/>
              </a:ext>
            </a:extLst>
          </p:cNvPr>
          <p:cNvSpPr/>
          <p:nvPr/>
        </p:nvSpPr>
        <p:spPr>
          <a:xfrm>
            <a:off x="2997757" y="1202787"/>
            <a:ext cx="923944" cy="1898162"/>
          </a:xfrm>
          <a:prstGeom prst="rect">
            <a:avLst/>
          </a:prstGeom>
          <a:solidFill>
            <a:srgbClr val="76A93F">
              <a:alpha val="18039"/>
            </a:srgbClr>
          </a:solidFill>
          <a:ln w="38100">
            <a:solidFill>
              <a:srgbClr val="76A9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6" name="Rectangle 15">
            <a:extLst>
              <a:ext uri="{FF2B5EF4-FFF2-40B4-BE49-F238E27FC236}">
                <a16:creationId xmlns:a16="http://schemas.microsoft.com/office/drawing/2014/main" id="{3264EB05-79D2-45F7-81CD-730E54671180}"/>
              </a:ext>
            </a:extLst>
          </p:cNvPr>
          <p:cNvSpPr/>
          <p:nvPr/>
        </p:nvSpPr>
        <p:spPr>
          <a:xfrm>
            <a:off x="3909167" y="2727491"/>
            <a:ext cx="926343" cy="606598"/>
          </a:xfrm>
          <a:prstGeom prst="rect">
            <a:avLst/>
          </a:prstGeom>
          <a:solidFill>
            <a:srgbClr val="76A93F">
              <a:alpha val="18039"/>
            </a:srgbClr>
          </a:solidFill>
          <a:ln w="38100">
            <a:solidFill>
              <a:srgbClr val="76A9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7" name="Rectangle 16">
            <a:extLst>
              <a:ext uri="{FF2B5EF4-FFF2-40B4-BE49-F238E27FC236}">
                <a16:creationId xmlns:a16="http://schemas.microsoft.com/office/drawing/2014/main" id="{06FD5D16-F753-4D2C-87F6-E93954DC85B8}"/>
              </a:ext>
            </a:extLst>
          </p:cNvPr>
          <p:cNvSpPr/>
          <p:nvPr/>
        </p:nvSpPr>
        <p:spPr>
          <a:xfrm>
            <a:off x="2092999" y="3100949"/>
            <a:ext cx="891878" cy="2830590"/>
          </a:xfrm>
          <a:prstGeom prst="rect">
            <a:avLst/>
          </a:prstGeom>
          <a:solidFill>
            <a:srgbClr val="D2AC2F">
              <a:alpha val="18039"/>
            </a:srgbClr>
          </a:solidFill>
          <a:ln w="38100">
            <a:solidFill>
              <a:srgbClr val="D2AC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8" name="Rectangle 17">
            <a:extLst>
              <a:ext uri="{FF2B5EF4-FFF2-40B4-BE49-F238E27FC236}">
                <a16:creationId xmlns:a16="http://schemas.microsoft.com/office/drawing/2014/main" id="{A05FA6C1-3E94-424B-9414-51C07E2E7F90}"/>
              </a:ext>
            </a:extLst>
          </p:cNvPr>
          <p:cNvSpPr/>
          <p:nvPr/>
        </p:nvSpPr>
        <p:spPr>
          <a:xfrm>
            <a:off x="4833112" y="1661308"/>
            <a:ext cx="888991" cy="4059006"/>
          </a:xfrm>
          <a:prstGeom prst="rect">
            <a:avLst/>
          </a:prstGeom>
          <a:solidFill>
            <a:srgbClr val="AE4E51">
              <a:alpha val="18039"/>
            </a:srgbClr>
          </a:solidFill>
          <a:ln w="38100">
            <a:solidFill>
              <a:srgbClr val="AE4E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9" name="Rectangle 18">
            <a:extLst>
              <a:ext uri="{FF2B5EF4-FFF2-40B4-BE49-F238E27FC236}">
                <a16:creationId xmlns:a16="http://schemas.microsoft.com/office/drawing/2014/main" id="{5D2EED2A-6E73-4B20-8627-19D9BEF4A915}"/>
              </a:ext>
            </a:extLst>
          </p:cNvPr>
          <p:cNvSpPr/>
          <p:nvPr/>
        </p:nvSpPr>
        <p:spPr>
          <a:xfrm>
            <a:off x="3944121" y="3346470"/>
            <a:ext cx="888991" cy="1448516"/>
          </a:xfrm>
          <a:prstGeom prst="rect">
            <a:avLst/>
          </a:prstGeom>
          <a:solidFill>
            <a:srgbClr val="AE4E51">
              <a:alpha val="18039"/>
            </a:srgbClr>
          </a:solidFill>
          <a:ln w="38100">
            <a:solidFill>
              <a:srgbClr val="AE4E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0" name="Rectangle 19">
            <a:extLst>
              <a:ext uri="{FF2B5EF4-FFF2-40B4-BE49-F238E27FC236}">
                <a16:creationId xmlns:a16="http://schemas.microsoft.com/office/drawing/2014/main" id="{361D4B85-E012-4CC2-A431-209340BCC20C}"/>
              </a:ext>
            </a:extLst>
          </p:cNvPr>
          <p:cNvSpPr/>
          <p:nvPr/>
        </p:nvSpPr>
        <p:spPr>
          <a:xfrm>
            <a:off x="3944121" y="4777084"/>
            <a:ext cx="888991" cy="1316689"/>
          </a:xfrm>
          <a:prstGeom prst="rect">
            <a:avLst/>
          </a:prstGeom>
          <a:solidFill>
            <a:srgbClr val="D2AC2F">
              <a:alpha val="18039"/>
            </a:srgbClr>
          </a:solidFill>
          <a:ln w="38100">
            <a:solidFill>
              <a:srgbClr val="D2AC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1" name="Rectangle 20">
            <a:extLst>
              <a:ext uri="{FF2B5EF4-FFF2-40B4-BE49-F238E27FC236}">
                <a16:creationId xmlns:a16="http://schemas.microsoft.com/office/drawing/2014/main" id="{0DB8FC09-30BE-44E8-8296-0A2556898A39}"/>
              </a:ext>
            </a:extLst>
          </p:cNvPr>
          <p:cNvSpPr/>
          <p:nvPr/>
        </p:nvSpPr>
        <p:spPr>
          <a:xfrm>
            <a:off x="3909167" y="1195901"/>
            <a:ext cx="923944" cy="1497109"/>
          </a:xfrm>
          <a:prstGeom prst="rect">
            <a:avLst/>
          </a:prstGeom>
          <a:solidFill>
            <a:srgbClr val="D2AC2F">
              <a:alpha val="18039"/>
            </a:srgbClr>
          </a:solidFill>
          <a:ln w="38100">
            <a:solidFill>
              <a:srgbClr val="D2AC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nvGrpSpPr>
          <p:cNvPr id="22" name="Group 21">
            <a:extLst>
              <a:ext uri="{FF2B5EF4-FFF2-40B4-BE49-F238E27FC236}">
                <a16:creationId xmlns:a16="http://schemas.microsoft.com/office/drawing/2014/main" id="{3D0B7103-E895-4855-B454-DDDBE3E6DA33}"/>
              </a:ext>
            </a:extLst>
          </p:cNvPr>
          <p:cNvGrpSpPr/>
          <p:nvPr/>
        </p:nvGrpSpPr>
        <p:grpSpPr>
          <a:xfrm>
            <a:off x="5743076" y="1238019"/>
            <a:ext cx="6303641" cy="4864942"/>
            <a:chOff x="601984" y="126158"/>
            <a:chExt cx="9196226" cy="6558828"/>
          </a:xfrm>
        </p:grpSpPr>
        <p:pic>
          <p:nvPicPr>
            <p:cNvPr id="23" name="Picture 22" descr="Timeline&#10;&#10;Description automatically generated with low confidence">
              <a:extLst>
                <a:ext uri="{FF2B5EF4-FFF2-40B4-BE49-F238E27FC236}">
                  <a16:creationId xmlns:a16="http://schemas.microsoft.com/office/drawing/2014/main" id="{3E4F1430-0A9C-4C72-B17F-613B5AFC4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2784" y="126158"/>
              <a:ext cx="4505981" cy="6505372"/>
            </a:xfrm>
            <a:prstGeom prst="rect">
              <a:avLst/>
            </a:prstGeom>
          </p:spPr>
        </p:pic>
        <p:pic>
          <p:nvPicPr>
            <p:cNvPr id="24" name="Picture 23" descr="A picture containing text, newspaper, screenshot&#10;&#10;Description automatically generated">
              <a:extLst>
                <a:ext uri="{FF2B5EF4-FFF2-40B4-BE49-F238E27FC236}">
                  <a16:creationId xmlns:a16="http://schemas.microsoft.com/office/drawing/2014/main" id="{878BF9A0-C289-4965-BD3B-F00B7E198F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049" y="126158"/>
              <a:ext cx="4610736" cy="6558828"/>
            </a:xfrm>
            <a:prstGeom prst="rect">
              <a:avLst/>
            </a:prstGeom>
          </p:spPr>
        </p:pic>
        <p:sp>
          <p:nvSpPr>
            <p:cNvPr id="25" name="Rectangle 24">
              <a:extLst>
                <a:ext uri="{FF2B5EF4-FFF2-40B4-BE49-F238E27FC236}">
                  <a16:creationId xmlns:a16="http://schemas.microsoft.com/office/drawing/2014/main" id="{78439529-571B-453A-905B-E0A1568D76AE}"/>
                </a:ext>
              </a:extLst>
            </p:cNvPr>
            <p:cNvSpPr/>
            <p:nvPr/>
          </p:nvSpPr>
          <p:spPr>
            <a:xfrm>
              <a:off x="601984" y="3669047"/>
              <a:ext cx="1513897" cy="1046644"/>
            </a:xfrm>
            <a:prstGeom prst="rect">
              <a:avLst/>
            </a:prstGeom>
            <a:solidFill>
              <a:srgbClr val="76A93F">
                <a:alpha val="18039"/>
              </a:srgbClr>
            </a:solidFill>
            <a:ln w="38100">
              <a:solidFill>
                <a:srgbClr val="76A9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6" name="Rectangle 25">
              <a:extLst>
                <a:ext uri="{FF2B5EF4-FFF2-40B4-BE49-F238E27FC236}">
                  <a16:creationId xmlns:a16="http://schemas.microsoft.com/office/drawing/2014/main" id="{2AC195C9-7F2B-4203-BC7B-F1EAECFFEE8D}"/>
                </a:ext>
              </a:extLst>
            </p:cNvPr>
            <p:cNvSpPr/>
            <p:nvPr/>
          </p:nvSpPr>
          <p:spPr>
            <a:xfrm>
              <a:off x="2119929" y="173014"/>
              <a:ext cx="1513897" cy="6350792"/>
            </a:xfrm>
            <a:prstGeom prst="rect">
              <a:avLst/>
            </a:prstGeom>
            <a:solidFill>
              <a:srgbClr val="76A93F">
                <a:alpha val="18039"/>
              </a:srgbClr>
            </a:solidFill>
            <a:ln w="38100">
              <a:solidFill>
                <a:srgbClr val="76A9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7" name="Rectangle 26">
              <a:extLst>
                <a:ext uri="{FF2B5EF4-FFF2-40B4-BE49-F238E27FC236}">
                  <a16:creationId xmlns:a16="http://schemas.microsoft.com/office/drawing/2014/main" id="{2CDC3C8D-71C5-4768-BF3A-B7F35C7FB6CB}"/>
                </a:ext>
              </a:extLst>
            </p:cNvPr>
            <p:cNvSpPr/>
            <p:nvPr/>
          </p:nvSpPr>
          <p:spPr>
            <a:xfrm>
              <a:off x="3636749" y="172842"/>
              <a:ext cx="1513897" cy="6512144"/>
            </a:xfrm>
            <a:prstGeom prst="rect">
              <a:avLst/>
            </a:prstGeom>
            <a:solidFill>
              <a:srgbClr val="76A93F">
                <a:alpha val="18039"/>
              </a:srgbClr>
            </a:solidFill>
            <a:ln w="38100">
              <a:solidFill>
                <a:srgbClr val="76A9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8" name="Rectangle 27">
              <a:extLst>
                <a:ext uri="{FF2B5EF4-FFF2-40B4-BE49-F238E27FC236}">
                  <a16:creationId xmlns:a16="http://schemas.microsoft.com/office/drawing/2014/main" id="{C270881A-E746-4FA4-8376-CE7EFFB228FD}"/>
                </a:ext>
              </a:extLst>
            </p:cNvPr>
            <p:cNvSpPr/>
            <p:nvPr/>
          </p:nvSpPr>
          <p:spPr>
            <a:xfrm>
              <a:off x="6668440" y="3689046"/>
              <a:ext cx="1537605" cy="2711754"/>
            </a:xfrm>
            <a:prstGeom prst="rect">
              <a:avLst/>
            </a:prstGeom>
            <a:solidFill>
              <a:srgbClr val="AE4E51">
                <a:alpha val="18039"/>
              </a:srgbClr>
            </a:solidFill>
            <a:ln w="38100">
              <a:solidFill>
                <a:srgbClr val="AE4E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9" name="Rectangle 28">
              <a:extLst>
                <a:ext uri="{FF2B5EF4-FFF2-40B4-BE49-F238E27FC236}">
                  <a16:creationId xmlns:a16="http://schemas.microsoft.com/office/drawing/2014/main" id="{DF053457-95E1-4EBB-80F7-CABA5434BDD9}"/>
                </a:ext>
              </a:extLst>
            </p:cNvPr>
            <p:cNvSpPr/>
            <p:nvPr/>
          </p:nvSpPr>
          <p:spPr>
            <a:xfrm>
              <a:off x="5180438" y="3079998"/>
              <a:ext cx="1468556" cy="1182090"/>
            </a:xfrm>
            <a:prstGeom prst="rect">
              <a:avLst/>
            </a:prstGeom>
            <a:solidFill>
              <a:srgbClr val="76A93F">
                <a:alpha val="18039"/>
              </a:srgbClr>
            </a:solidFill>
            <a:ln w="38100">
              <a:solidFill>
                <a:srgbClr val="76A9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30" name="Rectangle 29">
              <a:extLst>
                <a:ext uri="{FF2B5EF4-FFF2-40B4-BE49-F238E27FC236}">
                  <a16:creationId xmlns:a16="http://schemas.microsoft.com/office/drawing/2014/main" id="{C8DE969B-7029-4C09-BC42-392075CFB88D}"/>
                </a:ext>
              </a:extLst>
            </p:cNvPr>
            <p:cNvSpPr/>
            <p:nvPr/>
          </p:nvSpPr>
          <p:spPr>
            <a:xfrm>
              <a:off x="615324" y="1554911"/>
              <a:ext cx="1513897" cy="2099300"/>
            </a:xfrm>
            <a:prstGeom prst="rect">
              <a:avLst/>
            </a:prstGeom>
            <a:solidFill>
              <a:srgbClr val="D2AC2F">
                <a:alpha val="18039"/>
              </a:srgbClr>
            </a:solidFill>
            <a:ln w="38100">
              <a:solidFill>
                <a:srgbClr val="D2AC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31" name="Rectangle 30">
              <a:extLst>
                <a:ext uri="{FF2B5EF4-FFF2-40B4-BE49-F238E27FC236}">
                  <a16:creationId xmlns:a16="http://schemas.microsoft.com/office/drawing/2014/main" id="{EE9391E6-7C4C-4B5E-9B5C-C540DACBE353}"/>
                </a:ext>
              </a:extLst>
            </p:cNvPr>
            <p:cNvSpPr/>
            <p:nvPr/>
          </p:nvSpPr>
          <p:spPr>
            <a:xfrm>
              <a:off x="8211196" y="162064"/>
              <a:ext cx="1587014" cy="3884140"/>
            </a:xfrm>
            <a:prstGeom prst="rect">
              <a:avLst/>
            </a:prstGeom>
            <a:solidFill>
              <a:srgbClr val="AE4E51">
                <a:alpha val="18039"/>
              </a:srgbClr>
            </a:solidFill>
            <a:ln w="38100">
              <a:solidFill>
                <a:srgbClr val="AE4E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32" name="Rectangle 31">
              <a:extLst>
                <a:ext uri="{FF2B5EF4-FFF2-40B4-BE49-F238E27FC236}">
                  <a16:creationId xmlns:a16="http://schemas.microsoft.com/office/drawing/2014/main" id="{1715AF72-257B-4148-B249-A72FA8498A27}"/>
                </a:ext>
              </a:extLst>
            </p:cNvPr>
            <p:cNvSpPr/>
            <p:nvPr/>
          </p:nvSpPr>
          <p:spPr>
            <a:xfrm>
              <a:off x="606032" y="173015"/>
              <a:ext cx="1513897" cy="1394528"/>
            </a:xfrm>
            <a:prstGeom prst="rect">
              <a:avLst/>
            </a:prstGeom>
            <a:solidFill>
              <a:srgbClr val="AE4E51">
                <a:alpha val="18039"/>
              </a:srgbClr>
            </a:solidFill>
            <a:ln w="38100">
              <a:solidFill>
                <a:srgbClr val="AE4E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33" name="Rectangle 32">
              <a:extLst>
                <a:ext uri="{FF2B5EF4-FFF2-40B4-BE49-F238E27FC236}">
                  <a16:creationId xmlns:a16="http://schemas.microsoft.com/office/drawing/2014/main" id="{12204879-8FB7-4D44-A5BF-08B16E092314}"/>
                </a:ext>
              </a:extLst>
            </p:cNvPr>
            <p:cNvSpPr/>
            <p:nvPr/>
          </p:nvSpPr>
          <p:spPr>
            <a:xfrm>
              <a:off x="615323" y="4715690"/>
              <a:ext cx="1513897" cy="1915839"/>
            </a:xfrm>
            <a:prstGeom prst="rect">
              <a:avLst/>
            </a:prstGeom>
            <a:solidFill>
              <a:srgbClr val="D2AC2F">
                <a:alpha val="18039"/>
              </a:srgbClr>
            </a:solidFill>
            <a:ln w="38100">
              <a:solidFill>
                <a:srgbClr val="D2AC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34" name="Rectangle 33">
              <a:extLst>
                <a:ext uri="{FF2B5EF4-FFF2-40B4-BE49-F238E27FC236}">
                  <a16:creationId xmlns:a16="http://schemas.microsoft.com/office/drawing/2014/main" id="{D9D779CF-6E16-4063-B533-4C95862C91CE}"/>
                </a:ext>
              </a:extLst>
            </p:cNvPr>
            <p:cNvSpPr/>
            <p:nvPr/>
          </p:nvSpPr>
          <p:spPr>
            <a:xfrm>
              <a:off x="5196027" y="172842"/>
              <a:ext cx="1472412" cy="2907154"/>
            </a:xfrm>
            <a:prstGeom prst="rect">
              <a:avLst/>
            </a:prstGeom>
            <a:solidFill>
              <a:srgbClr val="D2AC2F">
                <a:alpha val="18039"/>
              </a:srgbClr>
            </a:solidFill>
            <a:ln w="38100">
              <a:solidFill>
                <a:srgbClr val="D2AC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35" name="Rectangle 34">
              <a:extLst>
                <a:ext uri="{FF2B5EF4-FFF2-40B4-BE49-F238E27FC236}">
                  <a16:creationId xmlns:a16="http://schemas.microsoft.com/office/drawing/2014/main" id="{0F013DA6-1974-4B57-BD8C-52C8292C39FE}"/>
                </a:ext>
              </a:extLst>
            </p:cNvPr>
            <p:cNvSpPr/>
            <p:nvPr/>
          </p:nvSpPr>
          <p:spPr>
            <a:xfrm>
              <a:off x="5175286" y="4315546"/>
              <a:ext cx="1468556" cy="903249"/>
            </a:xfrm>
            <a:prstGeom prst="rect">
              <a:avLst/>
            </a:prstGeom>
            <a:solidFill>
              <a:srgbClr val="D2AC2F">
                <a:alpha val="18039"/>
              </a:srgbClr>
            </a:solidFill>
            <a:ln w="38100">
              <a:solidFill>
                <a:srgbClr val="D2AC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36" name="Rectangle 35">
              <a:extLst>
                <a:ext uri="{FF2B5EF4-FFF2-40B4-BE49-F238E27FC236}">
                  <a16:creationId xmlns:a16="http://schemas.microsoft.com/office/drawing/2014/main" id="{5ED06877-874D-473D-879E-FCE9FA9A75AA}"/>
                </a:ext>
              </a:extLst>
            </p:cNvPr>
            <p:cNvSpPr/>
            <p:nvPr/>
          </p:nvSpPr>
          <p:spPr>
            <a:xfrm>
              <a:off x="5146887" y="5218795"/>
              <a:ext cx="1502107" cy="903249"/>
            </a:xfrm>
            <a:prstGeom prst="rect">
              <a:avLst/>
            </a:prstGeom>
            <a:solidFill>
              <a:srgbClr val="76A93F">
                <a:alpha val="18039"/>
              </a:srgbClr>
            </a:solidFill>
            <a:ln w="38100">
              <a:solidFill>
                <a:srgbClr val="76A9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37" name="Rectangle 36">
              <a:extLst>
                <a:ext uri="{FF2B5EF4-FFF2-40B4-BE49-F238E27FC236}">
                  <a16:creationId xmlns:a16="http://schemas.microsoft.com/office/drawing/2014/main" id="{DCB11319-532E-4512-B1E6-8A8970A14A78}"/>
                </a:ext>
              </a:extLst>
            </p:cNvPr>
            <p:cNvSpPr/>
            <p:nvPr/>
          </p:nvSpPr>
          <p:spPr>
            <a:xfrm>
              <a:off x="6693402" y="1227909"/>
              <a:ext cx="1517792" cy="2426302"/>
            </a:xfrm>
            <a:prstGeom prst="rect">
              <a:avLst/>
            </a:prstGeom>
            <a:solidFill>
              <a:srgbClr val="D2AC2F">
                <a:alpha val="18039"/>
              </a:srgbClr>
            </a:solidFill>
            <a:ln w="38100">
              <a:solidFill>
                <a:srgbClr val="D2AC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38" name="Rectangle 37">
              <a:extLst>
                <a:ext uri="{FF2B5EF4-FFF2-40B4-BE49-F238E27FC236}">
                  <a16:creationId xmlns:a16="http://schemas.microsoft.com/office/drawing/2014/main" id="{C53C2E52-274A-4B03-BD3C-71E749CD47BA}"/>
                </a:ext>
              </a:extLst>
            </p:cNvPr>
            <p:cNvSpPr/>
            <p:nvPr/>
          </p:nvSpPr>
          <p:spPr>
            <a:xfrm>
              <a:off x="6668440" y="160094"/>
              <a:ext cx="1542755" cy="1032980"/>
            </a:xfrm>
            <a:prstGeom prst="rect">
              <a:avLst/>
            </a:prstGeom>
            <a:solidFill>
              <a:srgbClr val="76A93F">
                <a:alpha val="18039"/>
              </a:srgbClr>
            </a:solidFill>
            <a:ln w="38100">
              <a:solidFill>
                <a:srgbClr val="76A9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sp>
        <p:nvSpPr>
          <p:cNvPr id="40" name="Rectangle 39">
            <a:extLst>
              <a:ext uri="{FF2B5EF4-FFF2-40B4-BE49-F238E27FC236}">
                <a16:creationId xmlns:a16="http://schemas.microsoft.com/office/drawing/2014/main" id="{E7788A18-0B4F-4C64-9B9D-C6044EBB35A1}"/>
              </a:ext>
            </a:extLst>
          </p:cNvPr>
          <p:cNvSpPr/>
          <p:nvPr/>
        </p:nvSpPr>
        <p:spPr>
          <a:xfrm>
            <a:off x="229122" y="3606793"/>
            <a:ext cx="923944" cy="2324746"/>
          </a:xfrm>
          <a:prstGeom prst="rect">
            <a:avLst/>
          </a:prstGeom>
          <a:solidFill>
            <a:srgbClr val="76A93F">
              <a:alpha val="18039"/>
            </a:srgbClr>
          </a:solidFill>
          <a:ln w="38100">
            <a:solidFill>
              <a:srgbClr val="76A9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41" name="Rectangle 40">
            <a:extLst>
              <a:ext uri="{FF2B5EF4-FFF2-40B4-BE49-F238E27FC236}">
                <a16:creationId xmlns:a16="http://schemas.microsoft.com/office/drawing/2014/main" id="{D7FCAB8A-54FF-42C5-A323-53450056A1C4}"/>
              </a:ext>
            </a:extLst>
          </p:cNvPr>
          <p:cNvSpPr/>
          <p:nvPr/>
        </p:nvSpPr>
        <p:spPr>
          <a:xfrm>
            <a:off x="239989" y="3007668"/>
            <a:ext cx="896550" cy="599126"/>
          </a:xfrm>
          <a:prstGeom prst="rect">
            <a:avLst/>
          </a:prstGeom>
          <a:solidFill>
            <a:srgbClr val="D2AC2F">
              <a:alpha val="18039"/>
            </a:srgbClr>
          </a:solidFill>
          <a:ln w="38100">
            <a:solidFill>
              <a:srgbClr val="D2AC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42" name="Rectangle 41">
            <a:extLst>
              <a:ext uri="{FF2B5EF4-FFF2-40B4-BE49-F238E27FC236}">
                <a16:creationId xmlns:a16="http://schemas.microsoft.com/office/drawing/2014/main" id="{04334A6D-31E6-4CE0-B3CA-82EBB2015551}"/>
              </a:ext>
            </a:extLst>
          </p:cNvPr>
          <p:cNvSpPr/>
          <p:nvPr/>
        </p:nvSpPr>
        <p:spPr>
          <a:xfrm>
            <a:off x="1528364" y="6415171"/>
            <a:ext cx="220539" cy="234203"/>
          </a:xfrm>
          <a:prstGeom prst="rect">
            <a:avLst/>
          </a:prstGeom>
          <a:solidFill>
            <a:srgbClr val="76A93F">
              <a:alpha val="18039"/>
            </a:srgbClr>
          </a:solidFill>
          <a:ln w="38100">
            <a:solidFill>
              <a:srgbClr val="76A9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CF0356A4-BE88-4E99-AEE3-7F6C91FEA490}"/>
              </a:ext>
            </a:extLst>
          </p:cNvPr>
          <p:cNvSpPr txBox="1"/>
          <p:nvPr/>
        </p:nvSpPr>
        <p:spPr>
          <a:xfrm>
            <a:off x="1748903" y="6393772"/>
            <a:ext cx="1439818" cy="276999"/>
          </a:xfrm>
          <a:prstGeom prst="rect">
            <a:avLst/>
          </a:prstGeom>
          <a:noFill/>
        </p:spPr>
        <p:txBody>
          <a:bodyPr wrap="none" rtlCol="0">
            <a:spAutoFit/>
          </a:bodyPr>
          <a:lstStyle/>
          <a:p>
            <a:r>
              <a:rPr lang="en-NZ" sz="1200"/>
              <a:t>concept part of APC</a:t>
            </a:r>
          </a:p>
        </p:txBody>
      </p:sp>
      <p:sp>
        <p:nvSpPr>
          <p:cNvPr id="44" name="TextBox 43">
            <a:extLst>
              <a:ext uri="{FF2B5EF4-FFF2-40B4-BE49-F238E27FC236}">
                <a16:creationId xmlns:a16="http://schemas.microsoft.com/office/drawing/2014/main" id="{69AED0C8-E48A-4A6D-AAE7-B8D846C6FACF}"/>
              </a:ext>
            </a:extLst>
          </p:cNvPr>
          <p:cNvSpPr txBox="1"/>
          <p:nvPr/>
        </p:nvSpPr>
        <p:spPr>
          <a:xfrm>
            <a:off x="3680360" y="6399748"/>
            <a:ext cx="3150221" cy="276999"/>
          </a:xfrm>
          <a:prstGeom prst="rect">
            <a:avLst/>
          </a:prstGeom>
          <a:noFill/>
        </p:spPr>
        <p:txBody>
          <a:bodyPr wrap="none" lIns="91440" tIns="45720" rIns="91440" bIns="45720" rtlCol="0" anchor="t">
            <a:spAutoFit/>
          </a:bodyPr>
          <a:lstStyle/>
          <a:p>
            <a:r>
              <a:rPr lang="en-NZ" sz="1200"/>
              <a:t>concept potentially available from admin data</a:t>
            </a:r>
          </a:p>
        </p:txBody>
      </p:sp>
      <p:sp>
        <p:nvSpPr>
          <p:cNvPr id="45" name="Rectangle 44">
            <a:extLst>
              <a:ext uri="{FF2B5EF4-FFF2-40B4-BE49-F238E27FC236}">
                <a16:creationId xmlns:a16="http://schemas.microsoft.com/office/drawing/2014/main" id="{6CD6C738-186D-4D18-A311-F7BD4DE21FEC}"/>
              </a:ext>
            </a:extLst>
          </p:cNvPr>
          <p:cNvSpPr/>
          <p:nvPr/>
        </p:nvSpPr>
        <p:spPr>
          <a:xfrm>
            <a:off x="3459821" y="6412989"/>
            <a:ext cx="220539" cy="240234"/>
          </a:xfrm>
          <a:prstGeom prst="rect">
            <a:avLst/>
          </a:prstGeom>
          <a:solidFill>
            <a:srgbClr val="D2AC2F">
              <a:alpha val="18039"/>
            </a:srgbClr>
          </a:solidFill>
          <a:ln w="38100">
            <a:solidFill>
              <a:srgbClr val="D2AC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46" name="TextBox 45">
            <a:extLst>
              <a:ext uri="{FF2B5EF4-FFF2-40B4-BE49-F238E27FC236}">
                <a16:creationId xmlns:a16="http://schemas.microsoft.com/office/drawing/2014/main" id="{032E32A6-6761-4BDA-83F1-03F8501BB177}"/>
              </a:ext>
            </a:extLst>
          </p:cNvPr>
          <p:cNvSpPr txBox="1"/>
          <p:nvPr/>
        </p:nvSpPr>
        <p:spPr>
          <a:xfrm>
            <a:off x="7444113" y="6372375"/>
            <a:ext cx="3320140" cy="276999"/>
          </a:xfrm>
          <a:prstGeom prst="rect">
            <a:avLst/>
          </a:prstGeom>
          <a:noFill/>
        </p:spPr>
        <p:txBody>
          <a:bodyPr wrap="none" lIns="91440" tIns="45720" rIns="91440" bIns="45720" rtlCol="0" anchor="t">
            <a:spAutoFit/>
          </a:bodyPr>
          <a:lstStyle/>
          <a:p>
            <a:r>
              <a:rPr lang="en-NZ" sz="1200"/>
              <a:t>concept unlikely to be available from admin data</a:t>
            </a:r>
          </a:p>
        </p:txBody>
      </p:sp>
      <p:sp>
        <p:nvSpPr>
          <p:cNvPr id="48" name="Rectangle 47">
            <a:extLst>
              <a:ext uri="{FF2B5EF4-FFF2-40B4-BE49-F238E27FC236}">
                <a16:creationId xmlns:a16="http://schemas.microsoft.com/office/drawing/2014/main" id="{121BE22D-D760-4CDE-9465-6AC806FD4198}"/>
              </a:ext>
            </a:extLst>
          </p:cNvPr>
          <p:cNvSpPr/>
          <p:nvPr/>
        </p:nvSpPr>
        <p:spPr>
          <a:xfrm>
            <a:off x="7107871" y="6372375"/>
            <a:ext cx="260597" cy="275382"/>
          </a:xfrm>
          <a:prstGeom prst="rect">
            <a:avLst/>
          </a:prstGeom>
          <a:solidFill>
            <a:srgbClr val="AE4E51">
              <a:alpha val="18039"/>
            </a:srgbClr>
          </a:solidFill>
          <a:ln w="38100">
            <a:solidFill>
              <a:srgbClr val="AE4E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nvGrpSpPr>
          <p:cNvPr id="6" name="Group 5">
            <a:extLst>
              <a:ext uri="{FF2B5EF4-FFF2-40B4-BE49-F238E27FC236}">
                <a16:creationId xmlns:a16="http://schemas.microsoft.com/office/drawing/2014/main" id="{94F12226-C0AB-436F-9F96-8277C405A992}"/>
              </a:ext>
            </a:extLst>
          </p:cNvPr>
          <p:cNvGrpSpPr/>
          <p:nvPr/>
        </p:nvGrpSpPr>
        <p:grpSpPr>
          <a:xfrm>
            <a:off x="-125876" y="1069951"/>
            <a:ext cx="12579658" cy="6097616"/>
            <a:chOff x="-97654" y="1137685"/>
            <a:chExt cx="12579658" cy="6097616"/>
          </a:xfrm>
        </p:grpSpPr>
        <p:sp>
          <p:nvSpPr>
            <p:cNvPr id="49" name="Rectangle 48">
              <a:extLst>
                <a:ext uri="{FF2B5EF4-FFF2-40B4-BE49-F238E27FC236}">
                  <a16:creationId xmlns:a16="http://schemas.microsoft.com/office/drawing/2014/main" id="{AD9596B6-AFF6-408F-99B4-8131D7CF6416}"/>
                </a:ext>
              </a:extLst>
            </p:cNvPr>
            <p:cNvSpPr/>
            <p:nvPr/>
          </p:nvSpPr>
          <p:spPr>
            <a:xfrm>
              <a:off x="-97654" y="1137685"/>
              <a:ext cx="12579658" cy="609761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TextBox 49">
              <a:extLst>
                <a:ext uri="{FF2B5EF4-FFF2-40B4-BE49-F238E27FC236}">
                  <a16:creationId xmlns:a16="http://schemas.microsoft.com/office/drawing/2014/main" id="{21C24B88-4AB7-4983-920E-C8B26461F389}"/>
                </a:ext>
              </a:extLst>
            </p:cNvPr>
            <p:cNvSpPr txBox="1"/>
            <p:nvPr/>
          </p:nvSpPr>
          <p:spPr>
            <a:xfrm>
              <a:off x="1879308" y="2016310"/>
              <a:ext cx="5454233" cy="2308324"/>
            </a:xfrm>
            <a:prstGeom prst="rect">
              <a:avLst/>
            </a:prstGeom>
            <a:noFill/>
          </p:spPr>
          <p:txBody>
            <a:bodyPr wrap="square" lIns="91440" tIns="45720" rIns="91440" bIns="45720" rtlCol="0" anchor="t">
              <a:spAutoFit/>
            </a:bodyPr>
            <a:lstStyle/>
            <a:p>
              <a:r>
                <a:rPr lang="en-NZ"/>
                <a:t>Very </a:t>
              </a:r>
              <a:r>
                <a:rPr lang="en-NZ" b="1"/>
                <a:t>rough</a:t>
              </a:r>
              <a:r>
                <a:rPr lang="en-NZ"/>
                <a:t> approximation, which does not take into account:</a:t>
              </a:r>
            </a:p>
            <a:p>
              <a:pPr marL="285750" indent="-285750">
                <a:buFont typeface="Arial" panose="020B0604020202020204" pitchFamily="34" charset="0"/>
                <a:buChar char="•"/>
              </a:pPr>
              <a:r>
                <a:rPr lang="en-NZ"/>
                <a:t>importance of questions,</a:t>
              </a:r>
            </a:p>
            <a:p>
              <a:pPr marL="285750" indent="-285750">
                <a:buFont typeface="Arial" panose="020B0604020202020204" pitchFamily="34" charset="0"/>
                <a:buChar char="•"/>
              </a:pPr>
              <a:r>
                <a:rPr lang="en-NZ"/>
                <a:t>questions that need to be asked on any survey for linking and operational purposes,</a:t>
              </a:r>
            </a:p>
            <a:p>
              <a:pPr marL="285750" indent="-285750">
                <a:buFont typeface="Arial" panose="020B0604020202020204" pitchFamily="34" charset="0"/>
                <a:buChar char="•"/>
              </a:pPr>
              <a:r>
                <a:rPr lang="en-NZ"/>
                <a:t>range of the orange category, and</a:t>
              </a:r>
            </a:p>
            <a:p>
              <a:pPr marL="285750" indent="-285750">
                <a:buFont typeface="Arial" panose="020B0604020202020204" pitchFamily="34" charset="0"/>
                <a:buChar char="•"/>
              </a:pPr>
              <a:r>
                <a:rPr lang="en-NZ"/>
                <a:t>some details within questions.</a:t>
              </a:r>
            </a:p>
            <a:p>
              <a:pPr marL="285750" indent="-285750">
                <a:buFont typeface="Arial" panose="020B0604020202020204" pitchFamily="34" charset="0"/>
                <a:buChar char="•"/>
              </a:pPr>
              <a:endParaRPr lang="en-NZ"/>
            </a:p>
          </p:txBody>
        </p:sp>
        <p:pic>
          <p:nvPicPr>
            <p:cNvPr id="51" name="Picture 50" descr="Table&#10;&#10;Description automatically generated">
              <a:extLst>
                <a:ext uri="{FF2B5EF4-FFF2-40B4-BE49-F238E27FC236}">
                  <a16:creationId xmlns:a16="http://schemas.microsoft.com/office/drawing/2014/main" id="{885A1D1F-6114-4C41-B477-C0C8E382E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1733" y="2250887"/>
              <a:ext cx="1981477" cy="3362794"/>
            </a:xfrm>
            <a:prstGeom prst="rect">
              <a:avLst/>
            </a:prstGeom>
          </p:spPr>
        </p:pic>
        <p:sp>
          <p:nvSpPr>
            <p:cNvPr id="52" name="Rectangle 51">
              <a:extLst>
                <a:ext uri="{FF2B5EF4-FFF2-40B4-BE49-F238E27FC236}">
                  <a16:creationId xmlns:a16="http://schemas.microsoft.com/office/drawing/2014/main" id="{C4DAEE7E-CE67-44C2-AF83-D2034AD520B2}"/>
                </a:ext>
              </a:extLst>
            </p:cNvPr>
            <p:cNvSpPr/>
            <p:nvPr/>
          </p:nvSpPr>
          <p:spPr>
            <a:xfrm>
              <a:off x="7574489" y="2627790"/>
              <a:ext cx="1854262" cy="2307736"/>
            </a:xfrm>
            <a:prstGeom prst="rect">
              <a:avLst/>
            </a:prstGeom>
            <a:solidFill>
              <a:srgbClr val="76A93F">
                <a:alpha val="18039"/>
              </a:srgbClr>
            </a:solidFill>
            <a:ln w="38100">
              <a:solidFill>
                <a:srgbClr val="76A9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53" name="Rectangle 52">
              <a:extLst>
                <a:ext uri="{FF2B5EF4-FFF2-40B4-BE49-F238E27FC236}">
                  <a16:creationId xmlns:a16="http://schemas.microsoft.com/office/drawing/2014/main" id="{34962DEB-D95D-4CCF-AFAB-F95770C2C7E5}"/>
                </a:ext>
              </a:extLst>
            </p:cNvPr>
            <p:cNvSpPr/>
            <p:nvPr/>
          </p:nvSpPr>
          <p:spPr>
            <a:xfrm>
              <a:off x="7578483" y="4944342"/>
              <a:ext cx="1850268" cy="640884"/>
            </a:xfrm>
            <a:prstGeom prst="rect">
              <a:avLst/>
            </a:prstGeom>
            <a:solidFill>
              <a:srgbClr val="AE4E51">
                <a:alpha val="18039"/>
              </a:srgbClr>
            </a:solidFill>
            <a:ln w="38100">
              <a:solidFill>
                <a:srgbClr val="AE4E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spTree>
    <p:extLst>
      <p:ext uri="{BB962C8B-B14F-4D97-AF65-F5344CB8AC3E}">
        <p14:creationId xmlns:p14="http://schemas.microsoft.com/office/powerpoint/2010/main" val="3806501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3A07BF-3163-4362-89D2-24E898C906AA}"/>
              </a:ext>
            </a:extLst>
          </p:cNvPr>
          <p:cNvSpPr>
            <a:spLocks noGrp="1"/>
          </p:cNvSpPr>
          <p:nvPr>
            <p:ph type="title"/>
          </p:nvPr>
        </p:nvSpPr>
        <p:spPr/>
        <p:txBody>
          <a:bodyPr/>
          <a:lstStyle/>
          <a:p>
            <a:r>
              <a:rPr lang="en-NZ">
                <a:latin typeface="Regular Semibold"/>
              </a:rPr>
              <a:t>The sum can be greater than its parts</a:t>
            </a:r>
            <a:endParaRPr lang="en-US"/>
          </a:p>
        </p:txBody>
      </p:sp>
      <p:sp>
        <p:nvSpPr>
          <p:cNvPr id="10" name="Slide Number Placeholder 9">
            <a:extLst>
              <a:ext uri="{FF2B5EF4-FFF2-40B4-BE49-F238E27FC236}">
                <a16:creationId xmlns:a16="http://schemas.microsoft.com/office/drawing/2014/main" id="{A5B936E4-8B3D-4E3F-94F2-9257A835C730}"/>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A21BB1-6A90-4F16-8358-BD87A6523B01}" type="slidenum">
              <a:rPr lang="en-NZ" smtClean="0"/>
              <a:pPr/>
              <a:t>43</a:t>
            </a:fld>
            <a:endParaRPr lang="en-NZ"/>
          </a:p>
        </p:txBody>
      </p:sp>
      <p:pic>
        <p:nvPicPr>
          <p:cNvPr id="4" name="Picture 3" descr="A picture containing map&#10;&#10;Description automatically generated">
            <a:extLst>
              <a:ext uri="{FF2B5EF4-FFF2-40B4-BE49-F238E27FC236}">
                <a16:creationId xmlns:a16="http://schemas.microsoft.com/office/drawing/2014/main" id="{537179ED-91C5-A94E-2557-960DFC06C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380" y="1147994"/>
            <a:ext cx="3810532" cy="4696480"/>
          </a:xfrm>
          <a:prstGeom prst="rect">
            <a:avLst/>
          </a:prstGeom>
        </p:spPr>
      </p:pic>
      <p:pic>
        <p:nvPicPr>
          <p:cNvPr id="7" name="Picture 6" descr="A map of new zealand with black dots&#10;&#10;Description automatically generated with medium confidence">
            <a:extLst>
              <a:ext uri="{FF2B5EF4-FFF2-40B4-BE49-F238E27FC236}">
                <a16:creationId xmlns:a16="http://schemas.microsoft.com/office/drawing/2014/main" id="{A326A91B-B81B-8A6E-E313-B65859D69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735" y="1138467"/>
            <a:ext cx="3810532" cy="4706007"/>
          </a:xfrm>
          <a:prstGeom prst="rect">
            <a:avLst/>
          </a:prstGeom>
        </p:spPr>
      </p:pic>
      <p:pic>
        <p:nvPicPr>
          <p:cNvPr id="11" name="Picture 10" descr="A picture containing map&#10;&#10;Description automatically generated">
            <a:extLst>
              <a:ext uri="{FF2B5EF4-FFF2-40B4-BE49-F238E27FC236}">
                <a16:creationId xmlns:a16="http://schemas.microsoft.com/office/drawing/2014/main" id="{64EBCF15-64FB-0B1C-E71D-CB8F6F7CC7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5099" y="1138466"/>
            <a:ext cx="3810532" cy="4706007"/>
          </a:xfrm>
          <a:prstGeom prst="rect">
            <a:avLst/>
          </a:prstGeom>
        </p:spPr>
      </p:pic>
      <p:sp>
        <p:nvSpPr>
          <p:cNvPr id="12" name="TextBox 11">
            <a:extLst>
              <a:ext uri="{FF2B5EF4-FFF2-40B4-BE49-F238E27FC236}">
                <a16:creationId xmlns:a16="http://schemas.microsoft.com/office/drawing/2014/main" id="{F15AB2AC-E983-D7B0-D25A-953D6DD5E856}"/>
              </a:ext>
            </a:extLst>
          </p:cNvPr>
          <p:cNvSpPr txBox="1"/>
          <p:nvPr/>
        </p:nvSpPr>
        <p:spPr>
          <a:xfrm>
            <a:off x="1691880" y="5888433"/>
            <a:ext cx="8246521" cy="646331"/>
          </a:xfrm>
          <a:prstGeom prst="rect">
            <a:avLst/>
          </a:prstGeom>
          <a:noFill/>
        </p:spPr>
        <p:txBody>
          <a:bodyPr wrap="square" lIns="91440" tIns="45720" rIns="91440" bIns="45720" rtlCol="0" anchor="t">
            <a:spAutoFit/>
          </a:bodyPr>
          <a:lstStyle/>
          <a:p>
            <a:r>
              <a:rPr lang="en-NZ"/>
              <a:t>Admin sources by themselves have different levels of coverage and quality. </a:t>
            </a:r>
            <a:endParaRPr lang="en-US"/>
          </a:p>
          <a:p>
            <a:r>
              <a:rPr lang="en-NZ"/>
              <a:t>The combined coverage and quality is potentially better than the individual sources.</a:t>
            </a:r>
          </a:p>
        </p:txBody>
      </p:sp>
    </p:spTree>
    <p:extLst>
      <p:ext uri="{BB962C8B-B14F-4D97-AF65-F5344CB8AC3E}">
        <p14:creationId xmlns:p14="http://schemas.microsoft.com/office/powerpoint/2010/main" val="74204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22222E-6 L 0.24271 -0.00023 " pathEditMode="relative" rAng="0" ptsTypes="AA">
                                      <p:cBhvr>
                                        <p:cTn id="6" dur="2000" fill="hold"/>
                                        <p:tgtEl>
                                          <p:spTgt spid="4"/>
                                        </p:tgtEl>
                                        <p:attrNameLst>
                                          <p:attrName>ppt_x</p:attrName>
                                          <p:attrName>ppt_y</p:attrName>
                                        </p:attrNameLst>
                                      </p:cBhvr>
                                      <p:rCtr x="12135" y="-23"/>
                                    </p:animMotion>
                                  </p:childTnLst>
                                </p:cTn>
                              </p:par>
                              <p:par>
                                <p:cTn id="7" presetID="42" presetClass="path" presetSubtype="0" accel="50000" decel="50000" fill="hold" nodeType="withEffect">
                                  <p:stCondLst>
                                    <p:cond delay="0"/>
                                  </p:stCondLst>
                                  <p:childTnLst>
                                    <p:animMotion origin="layout" path="M 4.58333E-6 2.22222E-6 L -0.22839 0.00046 " pathEditMode="relative" rAng="0" ptsTypes="AA">
                                      <p:cBhvr>
                                        <p:cTn id="8" dur="2000" fill="hold"/>
                                        <p:tgtEl>
                                          <p:spTgt spid="11"/>
                                        </p:tgtEl>
                                        <p:attrNameLst>
                                          <p:attrName>ppt_x</p:attrName>
                                          <p:attrName>ppt_y</p:attrName>
                                        </p:attrNameLst>
                                      </p:cBhvr>
                                      <p:rCtr x="-1141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3A07BF-3163-4362-89D2-24E898C906AA}"/>
              </a:ext>
            </a:extLst>
          </p:cNvPr>
          <p:cNvSpPr>
            <a:spLocks noGrp="1"/>
          </p:cNvSpPr>
          <p:nvPr>
            <p:ph type="title"/>
          </p:nvPr>
        </p:nvSpPr>
        <p:spPr/>
        <p:txBody>
          <a:bodyPr/>
          <a:lstStyle/>
          <a:p>
            <a:r>
              <a:rPr lang="en-NZ"/>
              <a:t>What does the admin population look like?</a:t>
            </a:r>
          </a:p>
        </p:txBody>
      </p:sp>
      <p:sp>
        <p:nvSpPr>
          <p:cNvPr id="4" name="TextBox 3">
            <a:extLst>
              <a:ext uri="{FF2B5EF4-FFF2-40B4-BE49-F238E27FC236}">
                <a16:creationId xmlns:a16="http://schemas.microsoft.com/office/drawing/2014/main" id="{A7A197F5-D3B4-407D-9EC5-57E482DEC7F1}"/>
              </a:ext>
            </a:extLst>
          </p:cNvPr>
          <p:cNvSpPr txBox="1"/>
          <p:nvPr/>
        </p:nvSpPr>
        <p:spPr>
          <a:xfrm>
            <a:off x="9077962" y="1863620"/>
            <a:ext cx="2938257" cy="3924151"/>
          </a:xfrm>
          <a:prstGeom prst="rect">
            <a:avLst/>
          </a:prstGeom>
          <a:noFill/>
        </p:spPr>
        <p:txBody>
          <a:bodyPr wrap="square" rtlCol="0">
            <a:spAutoFit/>
          </a:bodyPr>
          <a:lstStyle/>
          <a:p>
            <a:r>
              <a:rPr lang="en-NZ" sz="2000" b="1">
                <a:solidFill>
                  <a:srgbClr val="415067"/>
                </a:solidFill>
                <a:latin typeface="+mn-lt"/>
              </a:rPr>
              <a:t>APC is not quite ready to  provide the official estimated  resident population</a:t>
            </a:r>
          </a:p>
          <a:p>
            <a:endParaRPr lang="en-NZ" sz="2000" b="1"/>
          </a:p>
          <a:p>
            <a:endParaRPr lang="en-NZ" sz="2000" b="1"/>
          </a:p>
          <a:p>
            <a:r>
              <a:rPr lang="en-NZ" sz="2000">
                <a:solidFill>
                  <a:srgbClr val="415067"/>
                </a:solidFill>
                <a:latin typeface="+mn-lt"/>
              </a:rPr>
              <a:t>It needs a population estimation </a:t>
            </a:r>
            <a:r>
              <a:rPr lang="en-NZ" sz="2000">
                <a:solidFill>
                  <a:srgbClr val="415067"/>
                </a:solidFill>
              </a:rPr>
              <a:t>adjustment</a:t>
            </a:r>
            <a:r>
              <a:rPr lang="en-NZ" sz="2000">
                <a:solidFill>
                  <a:srgbClr val="415067"/>
                </a:solidFill>
                <a:latin typeface="+mn-lt"/>
              </a:rPr>
              <a:t>:</a:t>
            </a:r>
          </a:p>
          <a:p>
            <a:pPr marL="285750" indent="-285750">
              <a:spcBef>
                <a:spcPts val="600"/>
              </a:spcBef>
              <a:buFont typeface="Wingdings" panose="05000000000000000000" pitchFamily="2" charset="2"/>
              <a:buChar char="§"/>
            </a:pPr>
            <a:r>
              <a:rPr lang="en-NZ" sz="1400">
                <a:latin typeface="+mn-lt"/>
              </a:rPr>
              <a:t>for under- and over-coverage</a:t>
            </a:r>
          </a:p>
          <a:p>
            <a:pPr marL="285750" indent="-285750">
              <a:spcBef>
                <a:spcPts val="600"/>
              </a:spcBef>
              <a:buFont typeface="Wingdings" panose="05000000000000000000" pitchFamily="2" charset="2"/>
              <a:buChar char="§"/>
            </a:pPr>
            <a:r>
              <a:rPr lang="en-NZ" sz="1400">
                <a:latin typeface="+mn-lt"/>
              </a:rPr>
              <a:t>for misclassification and linkage errors</a:t>
            </a:r>
          </a:p>
          <a:p>
            <a:pPr marL="285750" indent="-285750">
              <a:spcBef>
                <a:spcPts val="600"/>
              </a:spcBef>
              <a:buFont typeface="Wingdings" panose="05000000000000000000" pitchFamily="2" charset="2"/>
              <a:buChar char="§"/>
            </a:pPr>
            <a:r>
              <a:rPr lang="en-NZ" sz="1400">
                <a:latin typeface="+mn-lt"/>
              </a:rPr>
              <a:t>for error bounds</a:t>
            </a:r>
          </a:p>
          <a:p>
            <a:pPr marL="285750" indent="-285750">
              <a:buFont typeface="Arial" panose="020B0604020202020204" pitchFamily="34" charset="0"/>
              <a:buChar char="•"/>
            </a:pPr>
            <a:endParaRPr lang="en-NZ">
              <a:latin typeface="+mn-lt"/>
            </a:endParaRPr>
          </a:p>
        </p:txBody>
      </p:sp>
      <p:pic>
        <p:nvPicPr>
          <p:cNvPr id="2" name="Picture 1">
            <a:extLst>
              <a:ext uri="{FF2B5EF4-FFF2-40B4-BE49-F238E27FC236}">
                <a16:creationId xmlns:a16="http://schemas.microsoft.com/office/drawing/2014/main" id="{8BD0D9C7-546D-483B-9E5B-2F0B5B44DA9B}"/>
              </a:ext>
            </a:extLst>
          </p:cNvPr>
          <p:cNvPicPr>
            <a:picLocks noChangeAspect="1"/>
          </p:cNvPicPr>
          <p:nvPr/>
        </p:nvPicPr>
        <p:blipFill>
          <a:blip r:embed="rId3"/>
          <a:stretch>
            <a:fillRect/>
          </a:stretch>
        </p:blipFill>
        <p:spPr>
          <a:xfrm>
            <a:off x="424961" y="1371600"/>
            <a:ext cx="8417587" cy="5194854"/>
          </a:xfrm>
          <a:prstGeom prst="rect">
            <a:avLst/>
          </a:prstGeom>
        </p:spPr>
      </p:pic>
    </p:spTree>
    <p:extLst>
      <p:ext uri="{BB962C8B-B14F-4D97-AF65-F5344CB8AC3E}">
        <p14:creationId xmlns:p14="http://schemas.microsoft.com/office/powerpoint/2010/main" val="3876242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3A07BF-3163-4362-89D2-24E898C906AA}"/>
              </a:ext>
            </a:extLst>
          </p:cNvPr>
          <p:cNvSpPr>
            <a:spLocks noGrp="1"/>
          </p:cNvSpPr>
          <p:nvPr>
            <p:ph type="title"/>
          </p:nvPr>
        </p:nvSpPr>
        <p:spPr/>
        <p:txBody>
          <a:bodyPr/>
          <a:lstStyle/>
          <a:p>
            <a:r>
              <a:rPr lang="en-NZ"/>
              <a:t>Emigrants</a:t>
            </a:r>
          </a:p>
        </p:txBody>
      </p:sp>
      <p:sp>
        <p:nvSpPr>
          <p:cNvPr id="2" name="AutoShape 2">
            <a:extLst>
              <a:ext uri="{FF2B5EF4-FFF2-40B4-BE49-F238E27FC236}">
                <a16:creationId xmlns:a16="http://schemas.microsoft.com/office/drawing/2014/main" id="{F1E2B44A-FDD8-B013-B1FA-2075319783A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8" name="TextBox 7">
            <a:extLst>
              <a:ext uri="{FF2B5EF4-FFF2-40B4-BE49-F238E27FC236}">
                <a16:creationId xmlns:a16="http://schemas.microsoft.com/office/drawing/2014/main" id="{49B18AEA-7092-1E30-1BAD-52D01C35649D}"/>
              </a:ext>
            </a:extLst>
          </p:cNvPr>
          <p:cNvSpPr txBox="1"/>
          <p:nvPr/>
        </p:nvSpPr>
        <p:spPr>
          <a:xfrm>
            <a:off x="807868" y="1996452"/>
            <a:ext cx="4021584" cy="2308324"/>
          </a:xfrm>
          <a:prstGeom prst="rect">
            <a:avLst/>
          </a:prstGeom>
          <a:noFill/>
        </p:spPr>
        <p:txBody>
          <a:bodyPr wrap="square" rtlCol="0">
            <a:spAutoFit/>
          </a:bodyPr>
          <a:lstStyle/>
          <a:p>
            <a:r>
              <a:rPr lang="en-NZ"/>
              <a:t>Using admin data opens up new opportunities:</a:t>
            </a:r>
          </a:p>
          <a:p>
            <a:pPr marL="285750" indent="-285750">
              <a:buFont typeface="Arial" panose="020B0604020202020204" pitchFamily="34" charset="0"/>
              <a:buChar char="•"/>
            </a:pPr>
            <a:r>
              <a:rPr lang="en-NZ"/>
              <a:t>We can get a good understanding of people who have left the APC, because they emigrated.</a:t>
            </a:r>
          </a:p>
          <a:p>
            <a:pPr marL="285750" indent="-285750">
              <a:buFont typeface="Arial" panose="020B0604020202020204" pitchFamily="34" charset="0"/>
              <a:buChar char="•"/>
            </a:pPr>
            <a:r>
              <a:rPr lang="en-NZ">
                <a:solidFill>
                  <a:schemeClr val="tx1">
                    <a:lumMod val="50000"/>
                    <a:lumOff val="50000"/>
                  </a:schemeClr>
                </a:solidFill>
              </a:rPr>
              <a:t>(Migration based on 12/16 rule).</a:t>
            </a:r>
          </a:p>
          <a:p>
            <a:pPr marL="285750" indent="-285750">
              <a:buFont typeface="Arial" panose="020B0604020202020204" pitchFamily="34" charset="0"/>
              <a:buChar char="•"/>
            </a:pPr>
            <a:r>
              <a:rPr lang="en-NZ">
                <a:solidFill>
                  <a:schemeClr val="tx1">
                    <a:lumMod val="50000"/>
                    <a:lumOff val="50000"/>
                  </a:schemeClr>
                </a:solidFill>
              </a:rPr>
              <a:t>Other breakdowns and definitions are possible/sensible.</a:t>
            </a:r>
          </a:p>
        </p:txBody>
      </p:sp>
      <p:pic>
        <p:nvPicPr>
          <p:cNvPr id="10" name="Picture 9">
            <a:extLst>
              <a:ext uri="{FF2B5EF4-FFF2-40B4-BE49-F238E27FC236}">
                <a16:creationId xmlns:a16="http://schemas.microsoft.com/office/drawing/2014/main" id="{8F98357F-4104-14F0-4557-12FB8AC129FD}"/>
              </a:ext>
            </a:extLst>
          </p:cNvPr>
          <p:cNvPicPr>
            <a:picLocks noChangeAspect="1"/>
          </p:cNvPicPr>
          <p:nvPr/>
        </p:nvPicPr>
        <p:blipFill>
          <a:blip r:embed="rId3"/>
          <a:stretch>
            <a:fillRect/>
          </a:stretch>
        </p:blipFill>
        <p:spPr>
          <a:xfrm>
            <a:off x="4763239" y="1225617"/>
            <a:ext cx="7003799" cy="5002713"/>
          </a:xfrm>
          <a:prstGeom prst="rect">
            <a:avLst/>
          </a:prstGeom>
        </p:spPr>
      </p:pic>
    </p:spTree>
    <p:extLst>
      <p:ext uri="{BB962C8B-B14F-4D97-AF65-F5344CB8AC3E}">
        <p14:creationId xmlns:p14="http://schemas.microsoft.com/office/powerpoint/2010/main" val="2303602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AD17C-D2AC-4EF6-8EB6-19E2061B99E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4A61980-D4EF-435B-3604-A288AE2DE2E2}"/>
              </a:ext>
            </a:extLst>
          </p:cNvPr>
          <p:cNvSpPr>
            <a:spLocks noGrp="1"/>
          </p:cNvSpPr>
          <p:nvPr>
            <p:ph type="title"/>
          </p:nvPr>
        </p:nvSpPr>
        <p:spPr/>
        <p:txBody>
          <a:bodyPr/>
          <a:lstStyle/>
          <a:p>
            <a:r>
              <a:rPr lang="en-NZ"/>
              <a:t>Emigrants</a:t>
            </a:r>
          </a:p>
        </p:txBody>
      </p:sp>
      <p:sp>
        <p:nvSpPr>
          <p:cNvPr id="2" name="AutoShape 2">
            <a:extLst>
              <a:ext uri="{FF2B5EF4-FFF2-40B4-BE49-F238E27FC236}">
                <a16:creationId xmlns:a16="http://schemas.microsoft.com/office/drawing/2014/main" id="{9CF52D13-EE2C-DC0A-8592-811354BB5E9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3" name="Picture 2">
            <a:extLst>
              <a:ext uri="{FF2B5EF4-FFF2-40B4-BE49-F238E27FC236}">
                <a16:creationId xmlns:a16="http://schemas.microsoft.com/office/drawing/2014/main" id="{B9CCA5AF-5E6A-E62A-285E-A4157EC99E1E}"/>
              </a:ext>
            </a:extLst>
          </p:cNvPr>
          <p:cNvPicPr>
            <a:picLocks noChangeAspect="1"/>
          </p:cNvPicPr>
          <p:nvPr/>
        </p:nvPicPr>
        <p:blipFill>
          <a:blip r:embed="rId3"/>
          <a:stretch>
            <a:fillRect/>
          </a:stretch>
        </p:blipFill>
        <p:spPr>
          <a:xfrm>
            <a:off x="5951220" y="1834976"/>
            <a:ext cx="5407946" cy="3862819"/>
          </a:xfrm>
          <a:prstGeom prst="rect">
            <a:avLst/>
          </a:prstGeom>
        </p:spPr>
      </p:pic>
      <p:pic>
        <p:nvPicPr>
          <p:cNvPr id="4" name="Picture 6">
            <a:extLst>
              <a:ext uri="{FF2B5EF4-FFF2-40B4-BE49-F238E27FC236}">
                <a16:creationId xmlns:a16="http://schemas.microsoft.com/office/drawing/2014/main" id="{2930D5F2-A6F3-E248-625A-11F93BDED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86" y="1819736"/>
            <a:ext cx="5255545" cy="3753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030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C8F63-E365-ADDA-10E4-213CFC1977EA}"/>
              </a:ext>
            </a:extLst>
          </p:cNvPr>
          <p:cNvSpPr>
            <a:spLocks noGrp="1"/>
          </p:cNvSpPr>
          <p:nvPr>
            <p:ph type="title"/>
          </p:nvPr>
        </p:nvSpPr>
        <p:spPr/>
        <p:txBody>
          <a:bodyPr/>
          <a:lstStyle/>
          <a:p>
            <a:endParaRPr lang="en-NZ"/>
          </a:p>
        </p:txBody>
      </p:sp>
      <p:pic>
        <p:nvPicPr>
          <p:cNvPr id="2" name="Picture 1">
            <a:extLst>
              <a:ext uri="{FF2B5EF4-FFF2-40B4-BE49-F238E27FC236}">
                <a16:creationId xmlns:a16="http://schemas.microsoft.com/office/drawing/2014/main" id="{E1DDE61A-D1A1-AC32-0584-E7C9DAC30065}"/>
              </a:ext>
            </a:extLst>
          </p:cNvPr>
          <p:cNvPicPr>
            <a:picLocks noChangeAspect="1"/>
          </p:cNvPicPr>
          <p:nvPr/>
        </p:nvPicPr>
        <p:blipFill>
          <a:blip r:embed="rId2"/>
          <a:stretch>
            <a:fillRect/>
          </a:stretch>
        </p:blipFill>
        <p:spPr>
          <a:xfrm>
            <a:off x="1151021" y="958188"/>
            <a:ext cx="8144233" cy="5817309"/>
          </a:xfrm>
          <a:prstGeom prst="rect">
            <a:avLst/>
          </a:prstGeom>
        </p:spPr>
      </p:pic>
      <p:sp>
        <p:nvSpPr>
          <p:cNvPr id="4" name="TextBox 3">
            <a:extLst>
              <a:ext uri="{FF2B5EF4-FFF2-40B4-BE49-F238E27FC236}">
                <a16:creationId xmlns:a16="http://schemas.microsoft.com/office/drawing/2014/main" id="{A5CE6646-E848-D621-1C8A-11441B0D73EB}"/>
              </a:ext>
            </a:extLst>
          </p:cNvPr>
          <p:cNvSpPr txBox="1"/>
          <p:nvPr/>
        </p:nvSpPr>
        <p:spPr>
          <a:xfrm>
            <a:off x="7674794" y="5010016"/>
            <a:ext cx="3240920" cy="461665"/>
          </a:xfrm>
          <a:prstGeom prst="rect">
            <a:avLst/>
          </a:prstGeom>
          <a:noFill/>
        </p:spPr>
        <p:txBody>
          <a:bodyPr wrap="square" rtlCol="0">
            <a:spAutoFit/>
          </a:bodyPr>
          <a:lstStyle/>
          <a:p>
            <a:r>
              <a:rPr lang="en-NZ" sz="1200"/>
              <a:t>SA2s with missing  NZDep2018 score are SA2s that were created since 2018.</a:t>
            </a:r>
          </a:p>
        </p:txBody>
      </p:sp>
      <p:pic>
        <p:nvPicPr>
          <p:cNvPr id="5" name="Picture 4">
            <a:extLst>
              <a:ext uri="{FF2B5EF4-FFF2-40B4-BE49-F238E27FC236}">
                <a16:creationId xmlns:a16="http://schemas.microsoft.com/office/drawing/2014/main" id="{162780A5-FCE7-73AD-0E12-CD2D9D4A6E72}"/>
              </a:ext>
            </a:extLst>
          </p:cNvPr>
          <p:cNvPicPr>
            <a:picLocks noChangeAspect="1"/>
          </p:cNvPicPr>
          <p:nvPr/>
        </p:nvPicPr>
        <p:blipFill>
          <a:blip r:embed="rId3"/>
          <a:stretch>
            <a:fillRect/>
          </a:stretch>
        </p:blipFill>
        <p:spPr>
          <a:xfrm>
            <a:off x="10395452" y="1770140"/>
            <a:ext cx="755360" cy="466165"/>
          </a:xfrm>
          <a:prstGeom prst="rect">
            <a:avLst/>
          </a:prstGeom>
        </p:spPr>
      </p:pic>
    </p:spTree>
    <p:extLst>
      <p:ext uri="{BB962C8B-B14F-4D97-AF65-F5344CB8AC3E}">
        <p14:creationId xmlns:p14="http://schemas.microsoft.com/office/powerpoint/2010/main" val="1372488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C8F63-E365-ADDA-10E4-213CFC1977EA}"/>
              </a:ext>
            </a:extLst>
          </p:cNvPr>
          <p:cNvSpPr>
            <a:spLocks noGrp="1"/>
          </p:cNvSpPr>
          <p:nvPr>
            <p:ph type="title"/>
          </p:nvPr>
        </p:nvSpPr>
        <p:spPr/>
        <p:txBody>
          <a:bodyPr/>
          <a:lstStyle/>
          <a:p>
            <a:endParaRPr lang="en-NZ"/>
          </a:p>
        </p:txBody>
      </p:sp>
      <p:pic>
        <p:nvPicPr>
          <p:cNvPr id="2050" name="Picture 2">
            <a:extLst>
              <a:ext uri="{FF2B5EF4-FFF2-40B4-BE49-F238E27FC236}">
                <a16:creationId xmlns:a16="http://schemas.microsoft.com/office/drawing/2014/main" id="{D10456E3-C04B-6CBE-8548-4099D2A2F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22216"/>
            <a:ext cx="9010098" cy="643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3498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DAB3-4F9A-E055-9974-12DC95A29D35}"/>
              </a:ext>
            </a:extLst>
          </p:cNvPr>
          <p:cNvSpPr>
            <a:spLocks noGrp="1"/>
          </p:cNvSpPr>
          <p:nvPr>
            <p:ph type="title"/>
          </p:nvPr>
        </p:nvSpPr>
        <p:spPr/>
        <p:txBody>
          <a:bodyPr/>
          <a:lstStyle/>
          <a:p>
            <a:endParaRPr lang="en-NZ"/>
          </a:p>
        </p:txBody>
      </p:sp>
      <p:pic>
        <p:nvPicPr>
          <p:cNvPr id="1028" name="Picture 4">
            <a:extLst>
              <a:ext uri="{FF2B5EF4-FFF2-40B4-BE49-F238E27FC236}">
                <a16:creationId xmlns:a16="http://schemas.microsoft.com/office/drawing/2014/main" id="{A5B63139-2ABD-B6B8-6E2A-87D2EDCBD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122" y="1269329"/>
            <a:ext cx="8859205" cy="54502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BB6841-BD3D-5646-6C9E-860399E4E03D}"/>
              </a:ext>
            </a:extLst>
          </p:cNvPr>
          <p:cNvSpPr txBox="1"/>
          <p:nvPr/>
        </p:nvSpPr>
        <p:spPr>
          <a:xfrm>
            <a:off x="4387840" y="755822"/>
            <a:ext cx="3416320" cy="646331"/>
          </a:xfrm>
          <a:prstGeom prst="rect">
            <a:avLst/>
          </a:prstGeom>
          <a:noFill/>
        </p:spPr>
        <p:txBody>
          <a:bodyPr wrap="none" rtlCol="0">
            <a:spAutoFit/>
          </a:bodyPr>
          <a:lstStyle/>
          <a:p>
            <a:r>
              <a:rPr lang="en-NZ" sz="3600">
                <a:solidFill>
                  <a:srgbClr val="FF0000"/>
                </a:solidFill>
              </a:rPr>
              <a:t>Work in progress</a:t>
            </a:r>
          </a:p>
        </p:txBody>
      </p:sp>
    </p:spTree>
    <p:extLst>
      <p:ext uri="{BB962C8B-B14F-4D97-AF65-F5344CB8AC3E}">
        <p14:creationId xmlns:p14="http://schemas.microsoft.com/office/powerpoint/2010/main" val="879189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1AC9-21FA-149C-33B6-AF143CE98176}"/>
              </a:ext>
            </a:extLst>
          </p:cNvPr>
          <p:cNvSpPr>
            <a:spLocks noGrp="1"/>
          </p:cNvSpPr>
          <p:nvPr>
            <p:ph type="title"/>
          </p:nvPr>
        </p:nvSpPr>
        <p:spPr>
          <a:xfrm>
            <a:off x="424962" y="422216"/>
            <a:ext cx="9334500" cy="1098610"/>
          </a:xfrm>
        </p:spPr>
        <p:txBody>
          <a:bodyPr/>
          <a:lstStyle/>
          <a:p>
            <a:r>
              <a:rPr lang="en-NZ"/>
              <a:t>Some Directions</a:t>
            </a:r>
          </a:p>
        </p:txBody>
      </p:sp>
      <p:sp>
        <p:nvSpPr>
          <p:cNvPr id="3" name="Content Placeholder 2">
            <a:extLst>
              <a:ext uri="{FF2B5EF4-FFF2-40B4-BE49-F238E27FC236}">
                <a16:creationId xmlns:a16="http://schemas.microsoft.com/office/drawing/2014/main" id="{D85D16EE-F477-97AC-D7E8-6555C8A60F43}"/>
              </a:ext>
            </a:extLst>
          </p:cNvPr>
          <p:cNvSpPr>
            <a:spLocks noGrp="1"/>
          </p:cNvSpPr>
          <p:nvPr>
            <p:ph idx="1"/>
          </p:nvPr>
        </p:nvSpPr>
        <p:spPr>
          <a:xfrm>
            <a:off x="838200" y="1576388"/>
            <a:ext cx="10515600" cy="4486275"/>
          </a:xfrm>
        </p:spPr>
        <p:txBody>
          <a:bodyPr>
            <a:normAutofit/>
          </a:bodyPr>
          <a:lstStyle/>
          <a:p>
            <a:r>
              <a:rPr lang="en-NZ"/>
              <a:t>Using admin data to supply population counts. The unit record file will be more frequent (annually) and will contain core demographic variables. </a:t>
            </a:r>
          </a:p>
          <a:p>
            <a:r>
              <a:rPr lang="en-NZ"/>
              <a:t>Statistical registers for people, places and businesses to enable us to integrate different types of data as a step toward providing more holistic views of “places”. </a:t>
            </a:r>
          </a:p>
          <a:p>
            <a:r>
              <a:rPr lang="en-NZ"/>
              <a:t>Data collection targeted at where its most needed.</a:t>
            </a:r>
          </a:p>
          <a:p>
            <a:r>
              <a:rPr lang="en-NZ"/>
              <a:t>Using survey vehicles to expand Census questions beyond the scope, which has to be kept “thin” to minimise respondent burden.</a:t>
            </a:r>
          </a:p>
          <a:p>
            <a:r>
              <a:rPr lang="en-NZ"/>
              <a:t>Topics will be chosen with the communities, and be explored with a combination of admin data and targeted collections that use community-specific concepts. </a:t>
            </a:r>
          </a:p>
          <a:p>
            <a:r>
              <a:rPr lang="en-NZ"/>
              <a:t>Enhanced “community frames” to enable us to explore special topics for each community. Moving away from “one size fits all” statistics.</a:t>
            </a:r>
          </a:p>
          <a:p>
            <a:endParaRPr lang="en-NZ"/>
          </a:p>
        </p:txBody>
      </p:sp>
    </p:spTree>
    <p:extLst>
      <p:ext uri="{BB962C8B-B14F-4D97-AF65-F5344CB8AC3E}">
        <p14:creationId xmlns:p14="http://schemas.microsoft.com/office/powerpoint/2010/main" val="2576489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DAB3-4F9A-E055-9974-12DC95A29D35}"/>
              </a:ext>
            </a:extLst>
          </p:cNvPr>
          <p:cNvSpPr>
            <a:spLocks noGrp="1"/>
          </p:cNvSpPr>
          <p:nvPr>
            <p:ph type="title"/>
          </p:nvPr>
        </p:nvSpPr>
        <p:spPr/>
        <p:txBody>
          <a:bodyPr/>
          <a:lstStyle/>
          <a:p>
            <a:endParaRPr lang="en-NZ"/>
          </a:p>
        </p:txBody>
      </p:sp>
      <p:pic>
        <p:nvPicPr>
          <p:cNvPr id="1026" name="Picture 2">
            <a:extLst>
              <a:ext uri="{FF2B5EF4-FFF2-40B4-BE49-F238E27FC236}">
                <a16:creationId xmlns:a16="http://schemas.microsoft.com/office/drawing/2014/main" id="{C9C5884B-92E1-AD57-D034-3FC3E9332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827" y="1130388"/>
            <a:ext cx="7052123" cy="5727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E42DDF-E722-DF05-6106-E9207572D565}"/>
              </a:ext>
            </a:extLst>
          </p:cNvPr>
          <p:cNvSpPr txBox="1"/>
          <p:nvPr/>
        </p:nvSpPr>
        <p:spPr>
          <a:xfrm>
            <a:off x="4411226" y="569259"/>
            <a:ext cx="3416320" cy="646331"/>
          </a:xfrm>
          <a:prstGeom prst="rect">
            <a:avLst/>
          </a:prstGeom>
          <a:noFill/>
        </p:spPr>
        <p:txBody>
          <a:bodyPr wrap="none" rtlCol="0">
            <a:spAutoFit/>
          </a:bodyPr>
          <a:lstStyle/>
          <a:p>
            <a:r>
              <a:rPr lang="en-NZ" sz="3600">
                <a:solidFill>
                  <a:srgbClr val="FF0000"/>
                </a:solidFill>
              </a:rPr>
              <a:t>Work in progress</a:t>
            </a:r>
          </a:p>
        </p:txBody>
      </p:sp>
    </p:spTree>
    <p:extLst>
      <p:ext uri="{BB962C8B-B14F-4D97-AF65-F5344CB8AC3E}">
        <p14:creationId xmlns:p14="http://schemas.microsoft.com/office/powerpoint/2010/main" val="2178576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DAB3-4F9A-E055-9974-12DC95A29D35}"/>
              </a:ext>
            </a:extLst>
          </p:cNvPr>
          <p:cNvSpPr>
            <a:spLocks noGrp="1"/>
          </p:cNvSpPr>
          <p:nvPr>
            <p:ph type="title"/>
          </p:nvPr>
        </p:nvSpPr>
        <p:spPr/>
        <p:txBody>
          <a:bodyPr/>
          <a:lstStyle/>
          <a:p>
            <a:endParaRPr lang="en-NZ"/>
          </a:p>
        </p:txBody>
      </p:sp>
      <p:pic>
        <p:nvPicPr>
          <p:cNvPr id="4" name="Picture 3">
            <a:extLst>
              <a:ext uri="{FF2B5EF4-FFF2-40B4-BE49-F238E27FC236}">
                <a16:creationId xmlns:a16="http://schemas.microsoft.com/office/drawing/2014/main" id="{7C02A635-DCC3-8FFE-1141-27BFF062408E}"/>
              </a:ext>
            </a:extLst>
          </p:cNvPr>
          <p:cNvPicPr>
            <a:picLocks noChangeAspect="1"/>
          </p:cNvPicPr>
          <p:nvPr/>
        </p:nvPicPr>
        <p:blipFill>
          <a:blip r:embed="rId2"/>
          <a:stretch>
            <a:fillRect/>
          </a:stretch>
        </p:blipFill>
        <p:spPr>
          <a:xfrm>
            <a:off x="546004" y="1362635"/>
            <a:ext cx="7348888" cy="5249206"/>
          </a:xfrm>
          <a:prstGeom prst="rect">
            <a:avLst/>
          </a:prstGeom>
        </p:spPr>
      </p:pic>
      <p:sp>
        <p:nvSpPr>
          <p:cNvPr id="5" name="TextBox 4">
            <a:extLst>
              <a:ext uri="{FF2B5EF4-FFF2-40B4-BE49-F238E27FC236}">
                <a16:creationId xmlns:a16="http://schemas.microsoft.com/office/drawing/2014/main" id="{B1D2E7C4-E9B5-EC1D-D191-1A8FA563A563}"/>
              </a:ext>
            </a:extLst>
          </p:cNvPr>
          <p:cNvSpPr txBox="1"/>
          <p:nvPr/>
        </p:nvSpPr>
        <p:spPr>
          <a:xfrm>
            <a:off x="8408356" y="2014430"/>
            <a:ext cx="2667572" cy="923330"/>
          </a:xfrm>
          <a:prstGeom prst="rect">
            <a:avLst/>
          </a:prstGeom>
          <a:noFill/>
        </p:spPr>
        <p:txBody>
          <a:bodyPr wrap="square" rtlCol="0">
            <a:spAutoFit/>
          </a:bodyPr>
          <a:lstStyle/>
          <a:p>
            <a:r>
              <a:rPr lang="en-NZ"/>
              <a:t>No age bias, but missingness problem visible.</a:t>
            </a:r>
          </a:p>
        </p:txBody>
      </p:sp>
    </p:spTree>
    <p:extLst>
      <p:ext uri="{BB962C8B-B14F-4D97-AF65-F5344CB8AC3E}">
        <p14:creationId xmlns:p14="http://schemas.microsoft.com/office/powerpoint/2010/main" val="3318565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F930-1FE2-B119-766B-7F6C8D852804}"/>
              </a:ext>
            </a:extLst>
          </p:cNvPr>
          <p:cNvSpPr>
            <a:spLocks noGrp="1"/>
          </p:cNvSpPr>
          <p:nvPr>
            <p:ph type="title"/>
          </p:nvPr>
        </p:nvSpPr>
        <p:spPr/>
        <p:txBody>
          <a:bodyPr/>
          <a:lstStyle/>
          <a:p>
            <a:r>
              <a:rPr lang="en-NZ"/>
              <a:t>Individuals by dwelling scenario</a:t>
            </a:r>
          </a:p>
        </p:txBody>
      </p:sp>
      <p:graphicFrame>
        <p:nvGraphicFramePr>
          <p:cNvPr id="4" name="Table 3">
            <a:extLst>
              <a:ext uri="{FF2B5EF4-FFF2-40B4-BE49-F238E27FC236}">
                <a16:creationId xmlns:a16="http://schemas.microsoft.com/office/drawing/2014/main" id="{85CE0238-87C0-D754-392A-10D31D31EE2B}"/>
              </a:ext>
            </a:extLst>
          </p:cNvPr>
          <p:cNvGraphicFramePr>
            <a:graphicFrameLocks noGrp="1"/>
          </p:cNvGraphicFramePr>
          <p:nvPr/>
        </p:nvGraphicFramePr>
        <p:xfrm>
          <a:off x="1348243" y="706080"/>
          <a:ext cx="8609843" cy="4833407"/>
        </p:xfrm>
        <a:graphic>
          <a:graphicData uri="http://schemas.openxmlformats.org/drawingml/2006/table">
            <a:tbl>
              <a:tblPr>
                <a:tableStyleId>{793D81CF-94F2-401A-BA57-92F5A7B2D0C5}</a:tableStyleId>
              </a:tblPr>
              <a:tblGrid>
                <a:gridCol w="2018923">
                  <a:extLst>
                    <a:ext uri="{9D8B030D-6E8A-4147-A177-3AD203B41FA5}">
                      <a16:colId xmlns:a16="http://schemas.microsoft.com/office/drawing/2014/main" val="57555026"/>
                    </a:ext>
                  </a:extLst>
                </a:gridCol>
                <a:gridCol w="1318184">
                  <a:extLst>
                    <a:ext uri="{9D8B030D-6E8A-4147-A177-3AD203B41FA5}">
                      <a16:colId xmlns:a16="http://schemas.microsoft.com/office/drawing/2014/main" val="1955830563"/>
                    </a:ext>
                  </a:extLst>
                </a:gridCol>
                <a:gridCol w="1318184">
                  <a:extLst>
                    <a:ext uri="{9D8B030D-6E8A-4147-A177-3AD203B41FA5}">
                      <a16:colId xmlns:a16="http://schemas.microsoft.com/office/drawing/2014/main" val="1375157366"/>
                    </a:ext>
                  </a:extLst>
                </a:gridCol>
                <a:gridCol w="1318184">
                  <a:extLst>
                    <a:ext uri="{9D8B030D-6E8A-4147-A177-3AD203B41FA5}">
                      <a16:colId xmlns:a16="http://schemas.microsoft.com/office/drawing/2014/main" val="3279205098"/>
                    </a:ext>
                  </a:extLst>
                </a:gridCol>
                <a:gridCol w="1318184">
                  <a:extLst>
                    <a:ext uri="{9D8B030D-6E8A-4147-A177-3AD203B41FA5}">
                      <a16:colId xmlns:a16="http://schemas.microsoft.com/office/drawing/2014/main" val="3767945615"/>
                    </a:ext>
                  </a:extLst>
                </a:gridCol>
                <a:gridCol w="1318184">
                  <a:extLst>
                    <a:ext uri="{9D8B030D-6E8A-4147-A177-3AD203B41FA5}">
                      <a16:colId xmlns:a16="http://schemas.microsoft.com/office/drawing/2014/main" val="781866610"/>
                    </a:ext>
                  </a:extLst>
                </a:gridCol>
              </a:tblGrid>
              <a:tr h="296697">
                <a:tc rowSpan="2">
                  <a:txBody>
                    <a:bodyPr/>
                    <a:lstStyle/>
                    <a:p>
                      <a:pPr algn="l" fontAlgn="b"/>
                      <a:r>
                        <a:rPr lang="en-NZ" sz="1400" b="1" u="none" strike="noStrike">
                          <a:solidFill>
                            <a:srgbClr val="000000"/>
                          </a:solidFill>
                          <a:effectLst/>
                        </a:rPr>
                        <a:t>Dwelling scenario</a:t>
                      </a:r>
                      <a:endParaRPr lang="en-NZ" sz="1400" b="1" i="0" u="none" strike="noStrike">
                        <a:solidFill>
                          <a:srgbClr val="000000"/>
                        </a:solidFill>
                        <a:effectLst/>
                        <a:latin typeface="Aptos Narrow" panose="020B0004020202020204" pitchFamily="34" charset="0"/>
                      </a:endParaRPr>
                    </a:p>
                  </a:txBody>
                  <a:tcPr marL="8891" marR="8891" marT="8891" marB="0" anchor="ctr">
                    <a:lnR w="12700" cap="flat" cmpd="sng" algn="ctr">
                      <a:solidFill>
                        <a:schemeClr val="tx1"/>
                      </a:solidFill>
                      <a:prstDash val="solid"/>
                      <a:round/>
                      <a:headEnd type="none" w="med" len="med"/>
                      <a:tailEnd type="none" w="med" len="med"/>
                    </a:lnR>
                  </a:tcPr>
                </a:tc>
                <a:tc gridSpan="5">
                  <a:txBody>
                    <a:bodyPr/>
                    <a:lstStyle/>
                    <a:p>
                      <a:pPr algn="ctr" fontAlgn="b"/>
                      <a:r>
                        <a:rPr lang="en-NZ" sz="1400" b="1" u="none" strike="noStrike">
                          <a:solidFill>
                            <a:srgbClr val="000000"/>
                          </a:solidFill>
                          <a:effectLst/>
                        </a:rPr>
                        <a:t>Count of</a:t>
                      </a:r>
                      <a:endParaRPr lang="en-NZ" sz="1400" b="1" i="0" u="none" strike="noStrike">
                        <a:solidFill>
                          <a:srgbClr val="000000"/>
                        </a:solidFill>
                        <a:effectLst/>
                        <a:latin typeface="Aptos Narrow" panose="020B0004020202020204" pitchFamily="34" charset="0"/>
                      </a:endParaRPr>
                    </a:p>
                  </a:txBody>
                  <a:tcPr marL="8891" marR="8891" marT="8891" marB="0" anchor="ctr">
                    <a:lnL w="12700" cap="flat" cmpd="sng" algn="ctr">
                      <a:solidFill>
                        <a:schemeClr val="tx1"/>
                      </a:solidFill>
                      <a:prstDash val="solid"/>
                      <a:round/>
                      <a:headEnd type="none" w="med" len="med"/>
                      <a:tailEnd type="none" w="med" len="med"/>
                    </a:lnL>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3253623490"/>
                  </a:ext>
                </a:extLst>
              </a:tr>
              <a:tr h="866354">
                <a:tc vMerge="1">
                  <a:txBody>
                    <a:bodyPr/>
                    <a:lstStyle/>
                    <a:p>
                      <a:endParaRPr lang="en-NZ"/>
                    </a:p>
                  </a:txBody>
                  <a:tcPr/>
                </a:tc>
                <a:tc>
                  <a:txBody>
                    <a:bodyPr/>
                    <a:lstStyle/>
                    <a:p>
                      <a:pPr algn="ctr" fontAlgn="b"/>
                      <a:r>
                        <a:rPr lang="en-NZ" sz="1400" b="1" u="none" strike="noStrike">
                          <a:solidFill>
                            <a:srgbClr val="000000"/>
                          </a:solidFill>
                          <a:effectLst/>
                        </a:rPr>
                        <a:t>Dwellings</a:t>
                      </a:r>
                      <a:endParaRPr lang="en-NZ" sz="1400" b="1" i="0" u="none" strike="noStrike">
                        <a:solidFill>
                          <a:srgbClr val="000000"/>
                        </a:solidFill>
                        <a:effectLst/>
                        <a:latin typeface="Aptos Narrow" panose="020B0004020202020204" pitchFamily="34" charset="0"/>
                      </a:endParaRPr>
                    </a:p>
                  </a:txBody>
                  <a:tcPr marL="8891" marR="8891" marT="8891" marB="0" anchor="ctr">
                    <a:lnL w="12700" cap="flat" cmpd="sng" algn="ctr">
                      <a:solidFill>
                        <a:schemeClr val="tx1"/>
                      </a:solidFill>
                      <a:prstDash val="solid"/>
                      <a:round/>
                      <a:headEnd type="none" w="med" len="med"/>
                      <a:tailEnd type="none" w="med" len="med"/>
                    </a:lnL>
                  </a:tcPr>
                </a:tc>
                <a:tc>
                  <a:txBody>
                    <a:bodyPr/>
                    <a:lstStyle/>
                    <a:p>
                      <a:pPr algn="ctr" fontAlgn="b"/>
                      <a:r>
                        <a:rPr lang="en-NZ" sz="1400" b="1" u="none" strike="noStrike">
                          <a:solidFill>
                            <a:srgbClr val="000000"/>
                          </a:solidFill>
                          <a:effectLst/>
                        </a:rPr>
                        <a:t>Census respondents</a:t>
                      </a:r>
                      <a:endParaRPr lang="en-NZ" sz="1400" b="1" i="0" u="none" strike="noStrike">
                        <a:solidFill>
                          <a:srgbClr val="000000"/>
                        </a:solidFill>
                        <a:effectLst/>
                        <a:latin typeface="Aptos Narrow" panose="020B0004020202020204" pitchFamily="34" charset="0"/>
                      </a:endParaRPr>
                    </a:p>
                  </a:txBody>
                  <a:tcPr marL="8891" marR="8891" marT="8891" marB="0" anchor="ctr"/>
                </a:tc>
                <a:tc>
                  <a:txBody>
                    <a:bodyPr/>
                    <a:lstStyle/>
                    <a:p>
                      <a:pPr algn="ctr" fontAlgn="b"/>
                      <a:r>
                        <a:rPr lang="en-NZ" sz="1400" b="1" u="none" strike="noStrike">
                          <a:solidFill>
                            <a:srgbClr val="000000"/>
                          </a:solidFill>
                          <a:effectLst/>
                        </a:rPr>
                        <a:t>Admin enumerations </a:t>
                      </a:r>
                    </a:p>
                    <a:p>
                      <a:pPr algn="ctr" fontAlgn="b"/>
                      <a:r>
                        <a:rPr lang="en-NZ" sz="1400" b="1" u="none" strike="noStrike">
                          <a:solidFill>
                            <a:srgbClr val="000000"/>
                          </a:solidFill>
                          <a:effectLst/>
                        </a:rPr>
                        <a:t>(in dwelling)</a:t>
                      </a:r>
                      <a:endParaRPr lang="en-NZ" sz="1400" b="1" i="0" u="none" strike="noStrike">
                        <a:solidFill>
                          <a:srgbClr val="000000"/>
                        </a:solidFill>
                        <a:effectLst/>
                        <a:latin typeface="Aptos Narrow" panose="020B0004020202020204" pitchFamily="34" charset="0"/>
                      </a:endParaRPr>
                    </a:p>
                  </a:txBody>
                  <a:tcPr marL="8891" marR="8891" marT="8891" marB="0" anchor="ctr"/>
                </a:tc>
                <a:tc>
                  <a:txBody>
                    <a:bodyPr/>
                    <a:lstStyle/>
                    <a:p>
                      <a:pPr algn="ctr" fontAlgn="b"/>
                      <a:r>
                        <a:rPr lang="en-NZ" sz="1400" b="1" u="none" strike="noStrike">
                          <a:solidFill>
                            <a:srgbClr val="000000"/>
                          </a:solidFill>
                          <a:effectLst/>
                        </a:rPr>
                        <a:t>Admin enumerations </a:t>
                      </a:r>
                    </a:p>
                    <a:p>
                      <a:pPr algn="ctr" fontAlgn="b"/>
                      <a:r>
                        <a:rPr lang="en-NZ" sz="1400" b="1" u="none" strike="noStrike">
                          <a:solidFill>
                            <a:srgbClr val="000000"/>
                          </a:solidFill>
                          <a:effectLst/>
                        </a:rPr>
                        <a:t>(in meshblock)</a:t>
                      </a:r>
                      <a:endParaRPr lang="en-NZ" sz="1400" b="1" i="0" u="none" strike="noStrike">
                        <a:solidFill>
                          <a:srgbClr val="000000"/>
                        </a:solidFill>
                        <a:effectLst/>
                        <a:latin typeface="Aptos Narrow" panose="020B0004020202020204" pitchFamily="34" charset="0"/>
                      </a:endParaRPr>
                    </a:p>
                  </a:txBody>
                  <a:tcPr marL="8891" marR="8891" marT="8891" marB="0" anchor="ctr"/>
                </a:tc>
                <a:tc>
                  <a:txBody>
                    <a:bodyPr/>
                    <a:lstStyle/>
                    <a:p>
                      <a:pPr algn="ctr" fontAlgn="b"/>
                      <a:r>
                        <a:rPr lang="en-NZ" sz="1400" b="1" u="none" strike="noStrike">
                          <a:solidFill>
                            <a:srgbClr val="000000"/>
                          </a:solidFill>
                          <a:effectLst/>
                        </a:rPr>
                        <a:t>Admin records not selected </a:t>
                      </a:r>
                      <a:endParaRPr lang="en-NZ" sz="1400" b="1" i="0" u="none" strike="noStrike">
                        <a:solidFill>
                          <a:srgbClr val="000000"/>
                        </a:solidFill>
                        <a:effectLst/>
                        <a:latin typeface="Aptos Narrow" panose="020B0004020202020204" pitchFamily="34" charset="0"/>
                      </a:endParaRPr>
                    </a:p>
                  </a:txBody>
                  <a:tcPr marL="8891" marR="8891" marT="8891" marB="0" anchor="ctr"/>
                </a:tc>
                <a:extLst>
                  <a:ext uri="{0D108BD9-81ED-4DB2-BD59-A6C34878D82A}">
                    <a16:rowId xmlns:a16="http://schemas.microsoft.com/office/drawing/2014/main" val="490073872"/>
                  </a:ext>
                </a:extLst>
              </a:tr>
              <a:tr h="581525">
                <a:tc>
                  <a:txBody>
                    <a:bodyPr/>
                    <a:lstStyle/>
                    <a:p>
                      <a:pPr algn="l" fontAlgn="b"/>
                      <a:r>
                        <a:rPr lang="en-NZ" sz="1400" b="0" u="none" strike="noStrike">
                          <a:solidFill>
                            <a:srgbClr val="000000"/>
                          </a:solidFill>
                          <a:effectLst/>
                        </a:rPr>
                        <a:t>Dwelling under </a:t>
                      </a:r>
                    </a:p>
                    <a:p>
                      <a:pPr algn="l" fontAlgn="b"/>
                      <a:r>
                        <a:rPr lang="en-NZ" sz="1400" b="0" u="none" strike="noStrike">
                          <a:solidFill>
                            <a:srgbClr val="000000"/>
                          </a:solidFill>
                          <a:effectLst/>
                        </a:rPr>
                        <a:t>construction</a:t>
                      </a:r>
                      <a:endParaRPr lang="en-NZ" sz="1400" b="0" i="0" u="none" strike="noStrike">
                        <a:solidFill>
                          <a:srgbClr val="000000"/>
                        </a:solidFill>
                        <a:effectLst/>
                        <a:latin typeface="Aptos Narrow" panose="020B0004020202020204" pitchFamily="34" charset="0"/>
                      </a:endParaRPr>
                    </a:p>
                  </a:txBody>
                  <a:tcPr marL="8891" marR="8891" marT="8891" marB="0" anchor="ctr">
                    <a:lnR w="12700" cap="flat" cmpd="sng" algn="ctr">
                      <a:solidFill>
                        <a:schemeClr val="tx1"/>
                      </a:solidFill>
                      <a:prstDash val="solid"/>
                      <a:round/>
                      <a:headEnd type="none" w="med" len="med"/>
                      <a:tailEnd type="none" w="med" len="med"/>
                    </a:lnR>
                  </a:tcPr>
                </a:tc>
                <a:tc>
                  <a:txBody>
                    <a:bodyPr/>
                    <a:lstStyle/>
                    <a:p>
                      <a:pPr algn="r" fontAlgn="b"/>
                      <a:r>
                        <a:rPr lang="en-NZ" sz="1400" b="0" u="none" strike="noStrike">
                          <a:solidFill>
                            <a:srgbClr val="000000"/>
                          </a:solidFill>
                          <a:effectLst/>
                        </a:rPr>
                        <a:t>26,790 </a:t>
                      </a:r>
                      <a:endParaRPr lang="en-NZ" sz="1400" b="0" i="0" u="none" strike="noStrike">
                        <a:solidFill>
                          <a:srgbClr val="000000"/>
                        </a:solidFill>
                        <a:effectLst/>
                        <a:latin typeface="Aptos Narrow" panose="020B0004020202020204" pitchFamily="34" charset="0"/>
                      </a:endParaRPr>
                    </a:p>
                  </a:txBody>
                  <a:tcPr marL="8891" marR="8891" marT="8891" marB="0" anchor="ctr">
                    <a:lnL w="12700" cap="flat" cmpd="sng" algn="ctr">
                      <a:solidFill>
                        <a:schemeClr val="tx1"/>
                      </a:solidFill>
                      <a:prstDash val="solid"/>
                      <a:round/>
                      <a:headEnd type="none" w="med" len="med"/>
                      <a:tailEnd type="none" w="med" len="med"/>
                    </a:lnL>
                  </a:tcPr>
                </a:tc>
                <a:tc>
                  <a:txBody>
                    <a:bodyPr/>
                    <a:lstStyle/>
                    <a:p>
                      <a:pPr algn="r" fontAlgn="b"/>
                      <a:r>
                        <a:rPr lang="en-NZ" sz="1400" b="0" u="none" strike="noStrike">
                          <a:solidFill>
                            <a:srgbClr val="000000"/>
                          </a:solidFill>
                          <a:effectLst/>
                        </a:rPr>
                        <a:t>                        -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1,782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747 </a:t>
                      </a:r>
                      <a:endParaRPr lang="en-NZ" sz="1400" b="0" i="0" u="none" strike="noStrike">
                        <a:solidFill>
                          <a:srgbClr val="000000"/>
                        </a:solidFill>
                        <a:effectLst/>
                        <a:latin typeface="Aptos Narrow" panose="020B0004020202020204" pitchFamily="34" charset="0"/>
                      </a:endParaRPr>
                    </a:p>
                  </a:txBody>
                  <a:tcPr marL="8891" marR="8891" marT="8891" marB="0" anchor="ctr"/>
                </a:tc>
                <a:extLst>
                  <a:ext uri="{0D108BD9-81ED-4DB2-BD59-A6C34878D82A}">
                    <a16:rowId xmlns:a16="http://schemas.microsoft.com/office/drawing/2014/main" val="1886601498"/>
                  </a:ext>
                </a:extLst>
              </a:tr>
              <a:tr h="409021">
                <a:tc>
                  <a:txBody>
                    <a:bodyPr/>
                    <a:lstStyle/>
                    <a:p>
                      <a:pPr algn="l" fontAlgn="b"/>
                      <a:r>
                        <a:rPr lang="en-NZ" sz="1400" b="0" u="none" strike="noStrike">
                          <a:solidFill>
                            <a:srgbClr val="000000"/>
                          </a:solidFill>
                          <a:effectLst/>
                        </a:rPr>
                        <a:t>Multiple dwellings at address</a:t>
                      </a:r>
                      <a:endParaRPr lang="en-NZ" sz="1400" b="0" i="0" u="none" strike="noStrike">
                        <a:solidFill>
                          <a:srgbClr val="000000"/>
                        </a:solidFill>
                        <a:effectLst/>
                        <a:latin typeface="Aptos Narrow" panose="020B0004020202020204" pitchFamily="34" charset="0"/>
                      </a:endParaRPr>
                    </a:p>
                  </a:txBody>
                  <a:tcPr marL="8891" marR="8891" marT="8891" marB="0" anchor="ctr">
                    <a:lnR w="12700" cap="flat" cmpd="sng" algn="ctr">
                      <a:solidFill>
                        <a:schemeClr val="tx1"/>
                      </a:solidFill>
                      <a:prstDash val="solid"/>
                      <a:round/>
                      <a:headEnd type="none" w="med" len="med"/>
                      <a:tailEnd type="none" w="med" len="med"/>
                    </a:lnR>
                  </a:tcPr>
                </a:tc>
                <a:tc>
                  <a:txBody>
                    <a:bodyPr/>
                    <a:lstStyle/>
                    <a:p>
                      <a:pPr algn="r" fontAlgn="b"/>
                      <a:r>
                        <a:rPr lang="en-NZ" sz="1400" b="0" u="none" strike="noStrike">
                          <a:solidFill>
                            <a:srgbClr val="000000"/>
                          </a:solidFill>
                          <a:effectLst/>
                        </a:rPr>
                        <a:t>35,262 </a:t>
                      </a:r>
                      <a:endParaRPr lang="en-NZ" sz="1400" b="0" i="0" u="none" strike="noStrike">
                        <a:solidFill>
                          <a:srgbClr val="000000"/>
                        </a:solidFill>
                        <a:effectLst/>
                        <a:latin typeface="Aptos Narrow" panose="020B0004020202020204" pitchFamily="34" charset="0"/>
                      </a:endParaRPr>
                    </a:p>
                  </a:txBody>
                  <a:tcPr marL="8891" marR="8891" marT="8891" marB="0" anchor="ctr">
                    <a:lnL w="12700" cap="flat" cmpd="sng" algn="ctr">
                      <a:solidFill>
                        <a:schemeClr val="tx1"/>
                      </a:solidFill>
                      <a:prstDash val="solid"/>
                      <a:round/>
                      <a:headEnd type="none" w="med" len="med"/>
                      <a:tailEnd type="none" w="med" len="med"/>
                    </a:lnL>
                  </a:tcPr>
                </a:tc>
                <a:tc>
                  <a:txBody>
                    <a:bodyPr/>
                    <a:lstStyle/>
                    <a:p>
                      <a:pPr algn="r" fontAlgn="b"/>
                      <a:r>
                        <a:rPr lang="en-NZ" sz="1400" b="0" u="none" strike="noStrike">
                          <a:solidFill>
                            <a:srgbClr val="000000"/>
                          </a:solidFill>
                          <a:effectLst/>
                        </a:rPr>
                        <a:t>               66,759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603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17,304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10,290 </a:t>
                      </a:r>
                      <a:endParaRPr lang="en-NZ" sz="1400" b="0" i="0" u="none" strike="noStrike">
                        <a:solidFill>
                          <a:srgbClr val="000000"/>
                        </a:solidFill>
                        <a:effectLst/>
                        <a:latin typeface="Aptos Narrow" panose="020B0004020202020204" pitchFamily="34" charset="0"/>
                      </a:endParaRPr>
                    </a:p>
                  </a:txBody>
                  <a:tcPr marL="8891" marR="8891" marT="8891" marB="0" anchor="ctr"/>
                </a:tc>
                <a:extLst>
                  <a:ext uri="{0D108BD9-81ED-4DB2-BD59-A6C34878D82A}">
                    <a16:rowId xmlns:a16="http://schemas.microsoft.com/office/drawing/2014/main" val="54116139"/>
                  </a:ext>
                </a:extLst>
              </a:tr>
              <a:tr h="409021">
                <a:tc>
                  <a:txBody>
                    <a:bodyPr/>
                    <a:lstStyle/>
                    <a:p>
                      <a:pPr algn="l" fontAlgn="b"/>
                      <a:r>
                        <a:rPr lang="en-NZ" sz="1400" b="0" u="none" strike="noStrike">
                          <a:solidFill>
                            <a:srgbClr val="000000"/>
                          </a:solidFill>
                          <a:effectLst/>
                        </a:rPr>
                        <a:t>Non-private dwelling</a:t>
                      </a:r>
                      <a:endParaRPr lang="en-NZ" sz="1400" b="0" i="0" u="none" strike="noStrike">
                        <a:solidFill>
                          <a:srgbClr val="000000"/>
                        </a:solidFill>
                        <a:effectLst/>
                        <a:latin typeface="Aptos Narrow" panose="020B0004020202020204" pitchFamily="34" charset="0"/>
                      </a:endParaRPr>
                    </a:p>
                  </a:txBody>
                  <a:tcPr marL="8891" marR="8891" marT="8891" marB="0" anchor="ctr">
                    <a:lnR w="12700" cap="flat" cmpd="sng" algn="ctr">
                      <a:solidFill>
                        <a:schemeClr val="tx1"/>
                      </a:solidFill>
                      <a:prstDash val="solid"/>
                      <a:round/>
                      <a:headEnd type="none" w="med" len="med"/>
                      <a:tailEnd type="none" w="med" len="med"/>
                    </a:lnR>
                  </a:tcPr>
                </a:tc>
                <a:tc>
                  <a:txBody>
                    <a:bodyPr/>
                    <a:lstStyle/>
                    <a:p>
                      <a:pPr algn="r" fontAlgn="b"/>
                      <a:r>
                        <a:rPr lang="en-NZ" sz="1400" b="0" u="none" strike="noStrike">
                          <a:solidFill>
                            <a:srgbClr val="000000"/>
                          </a:solidFill>
                          <a:effectLst/>
                        </a:rPr>
                        <a:t>10,539 </a:t>
                      </a:r>
                      <a:endParaRPr lang="en-NZ" sz="1400" b="0" i="0" u="none" strike="noStrike">
                        <a:solidFill>
                          <a:srgbClr val="000000"/>
                        </a:solidFill>
                        <a:effectLst/>
                        <a:latin typeface="Aptos Narrow" panose="020B0004020202020204" pitchFamily="34" charset="0"/>
                      </a:endParaRPr>
                    </a:p>
                  </a:txBody>
                  <a:tcPr marL="8891" marR="8891" marT="8891" marB="0" anchor="ctr">
                    <a:lnL w="12700" cap="flat" cmpd="sng" algn="ctr">
                      <a:solidFill>
                        <a:schemeClr val="tx1"/>
                      </a:solidFill>
                      <a:prstDash val="solid"/>
                      <a:round/>
                      <a:headEnd type="none" w="med" len="med"/>
                      <a:tailEnd type="none" w="med" len="med"/>
                    </a:lnL>
                  </a:tcPr>
                </a:tc>
                <a:tc>
                  <a:txBody>
                    <a:bodyPr/>
                    <a:lstStyle/>
                    <a:p>
                      <a:pPr algn="r" fontAlgn="b"/>
                      <a:r>
                        <a:rPr lang="en-NZ" sz="1400" b="0" u="none" strike="noStrike">
                          <a:solidFill>
                            <a:srgbClr val="000000"/>
                          </a:solidFill>
                          <a:effectLst/>
                        </a:rPr>
                        <a:t>               60,300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9,555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309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7,569 </a:t>
                      </a:r>
                      <a:endParaRPr lang="en-NZ" sz="1400" b="0" i="0" u="none" strike="noStrike">
                        <a:solidFill>
                          <a:srgbClr val="000000"/>
                        </a:solidFill>
                        <a:effectLst/>
                        <a:latin typeface="Aptos Narrow" panose="020B0004020202020204" pitchFamily="34" charset="0"/>
                      </a:endParaRPr>
                    </a:p>
                  </a:txBody>
                  <a:tcPr marL="8891" marR="8891" marT="8891" marB="0" anchor="ctr"/>
                </a:tc>
                <a:extLst>
                  <a:ext uri="{0D108BD9-81ED-4DB2-BD59-A6C34878D82A}">
                    <a16:rowId xmlns:a16="http://schemas.microsoft.com/office/drawing/2014/main" val="4077601199"/>
                  </a:ext>
                </a:extLst>
              </a:tr>
              <a:tr h="409021">
                <a:tc>
                  <a:txBody>
                    <a:bodyPr/>
                    <a:lstStyle/>
                    <a:p>
                      <a:pPr algn="l" fontAlgn="b"/>
                      <a:r>
                        <a:rPr lang="en-NZ" sz="1400" b="0" u="none" strike="noStrike">
                          <a:solidFill>
                            <a:srgbClr val="000000"/>
                          </a:solidFill>
                          <a:effectLst/>
                        </a:rPr>
                        <a:t>Occupied - non-responding</a:t>
                      </a:r>
                      <a:endParaRPr lang="en-NZ" sz="1400" b="0" i="0" u="none" strike="noStrike">
                        <a:solidFill>
                          <a:srgbClr val="000000"/>
                        </a:solidFill>
                        <a:effectLst/>
                        <a:latin typeface="Aptos Narrow" panose="020B0004020202020204" pitchFamily="34" charset="0"/>
                      </a:endParaRPr>
                    </a:p>
                  </a:txBody>
                  <a:tcPr marL="8891" marR="8891" marT="8891" marB="0" anchor="ctr">
                    <a:lnR w="12700" cap="flat" cmpd="sng" algn="ctr">
                      <a:solidFill>
                        <a:schemeClr val="tx1"/>
                      </a:solidFill>
                      <a:prstDash val="solid"/>
                      <a:round/>
                      <a:headEnd type="none" w="med" len="med"/>
                      <a:tailEnd type="none" w="med" len="med"/>
                    </a:lnR>
                  </a:tcPr>
                </a:tc>
                <a:tc>
                  <a:txBody>
                    <a:bodyPr/>
                    <a:lstStyle/>
                    <a:p>
                      <a:pPr algn="r" fontAlgn="b"/>
                      <a:r>
                        <a:rPr lang="en-NZ" sz="1400" b="0" u="none" strike="noStrike">
                          <a:solidFill>
                            <a:srgbClr val="000000"/>
                          </a:solidFill>
                          <a:effectLst/>
                        </a:rPr>
                        <a:t>108,747 </a:t>
                      </a:r>
                      <a:endParaRPr lang="en-NZ" sz="1400" b="0" i="0" u="none" strike="noStrike">
                        <a:solidFill>
                          <a:srgbClr val="000000"/>
                        </a:solidFill>
                        <a:effectLst/>
                        <a:latin typeface="Aptos Narrow" panose="020B0004020202020204" pitchFamily="34" charset="0"/>
                      </a:endParaRPr>
                    </a:p>
                  </a:txBody>
                  <a:tcPr marL="8891" marR="8891" marT="8891" marB="0" anchor="ctr">
                    <a:lnL w="12700" cap="flat" cmpd="sng" algn="ctr">
                      <a:solidFill>
                        <a:schemeClr val="tx1"/>
                      </a:solidFill>
                      <a:prstDash val="solid"/>
                      <a:round/>
                      <a:headEnd type="none" w="med" len="med"/>
                      <a:tailEnd type="none" w="med" len="med"/>
                    </a:lnL>
                  </a:tcPr>
                </a:tc>
                <a:tc>
                  <a:txBody>
                    <a:bodyPr/>
                    <a:lstStyle/>
                    <a:p>
                      <a:pPr algn="r" fontAlgn="b"/>
                      <a:r>
                        <a:rPr lang="en-NZ" sz="1400" b="0" u="none" strike="noStrike">
                          <a:solidFill>
                            <a:srgbClr val="000000"/>
                          </a:solidFill>
                          <a:effectLst/>
                        </a:rPr>
                        <a:t>                 6,039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176,181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30,417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7,308 </a:t>
                      </a:r>
                      <a:endParaRPr lang="en-NZ" sz="1400" b="0" i="0" u="none" strike="noStrike">
                        <a:solidFill>
                          <a:srgbClr val="000000"/>
                        </a:solidFill>
                        <a:effectLst/>
                        <a:latin typeface="Aptos Narrow" panose="020B0004020202020204" pitchFamily="34" charset="0"/>
                      </a:endParaRPr>
                    </a:p>
                  </a:txBody>
                  <a:tcPr marL="8891" marR="8891" marT="8891" marB="0" anchor="ctr"/>
                </a:tc>
                <a:extLst>
                  <a:ext uri="{0D108BD9-81ED-4DB2-BD59-A6C34878D82A}">
                    <a16:rowId xmlns:a16="http://schemas.microsoft.com/office/drawing/2014/main" val="2621223075"/>
                  </a:ext>
                </a:extLst>
              </a:tr>
              <a:tr h="409021">
                <a:tc>
                  <a:txBody>
                    <a:bodyPr/>
                    <a:lstStyle/>
                    <a:p>
                      <a:pPr algn="l" fontAlgn="b"/>
                      <a:r>
                        <a:rPr lang="en-NZ" sz="1400" b="0" u="none" strike="noStrike">
                          <a:solidFill>
                            <a:srgbClr val="000000"/>
                          </a:solidFill>
                          <a:effectLst/>
                        </a:rPr>
                        <a:t>Occupied - responding</a:t>
                      </a:r>
                      <a:endParaRPr lang="en-NZ" sz="1400" b="0" i="0" u="none" strike="noStrike">
                        <a:solidFill>
                          <a:srgbClr val="000000"/>
                        </a:solidFill>
                        <a:effectLst/>
                        <a:latin typeface="Aptos Narrow" panose="020B0004020202020204" pitchFamily="34" charset="0"/>
                      </a:endParaRPr>
                    </a:p>
                  </a:txBody>
                  <a:tcPr marL="8891" marR="8891" marT="8891" marB="0" anchor="ctr">
                    <a:lnR w="12700" cap="flat" cmpd="sng" algn="ctr">
                      <a:solidFill>
                        <a:schemeClr val="tx1"/>
                      </a:solidFill>
                      <a:prstDash val="solid"/>
                      <a:round/>
                      <a:headEnd type="none" w="med" len="med"/>
                      <a:tailEnd type="none" w="med" len="med"/>
                    </a:lnR>
                  </a:tcPr>
                </a:tc>
                <a:tc>
                  <a:txBody>
                    <a:bodyPr/>
                    <a:lstStyle/>
                    <a:p>
                      <a:pPr algn="r" fontAlgn="b"/>
                      <a:r>
                        <a:rPr lang="en-NZ" sz="1400" b="0" u="none" strike="noStrike">
                          <a:solidFill>
                            <a:srgbClr val="000000"/>
                          </a:solidFill>
                          <a:effectLst/>
                        </a:rPr>
                        <a:t>1,619,310 </a:t>
                      </a:r>
                      <a:endParaRPr lang="en-NZ" sz="1400" b="0" i="0" u="none" strike="noStrike">
                        <a:solidFill>
                          <a:srgbClr val="000000"/>
                        </a:solidFill>
                        <a:effectLst/>
                        <a:latin typeface="Aptos Narrow" panose="020B0004020202020204" pitchFamily="34" charset="0"/>
                      </a:endParaRPr>
                    </a:p>
                  </a:txBody>
                  <a:tcPr marL="8891" marR="8891" marT="8891" marB="0" anchor="ctr">
                    <a:lnL w="12700" cap="flat" cmpd="sng" algn="ctr">
                      <a:solidFill>
                        <a:schemeClr val="tx1"/>
                      </a:solidFill>
                      <a:prstDash val="solid"/>
                      <a:round/>
                      <a:headEnd type="none" w="med" len="med"/>
                      <a:tailEnd type="none" w="med" len="med"/>
                    </a:lnL>
                  </a:tcPr>
                </a:tc>
                <a:tc>
                  <a:txBody>
                    <a:bodyPr/>
                    <a:lstStyle/>
                    <a:p>
                      <a:pPr algn="r" fontAlgn="b"/>
                      <a:r>
                        <a:rPr lang="en-NZ" sz="1400" b="0" u="none" strike="noStrike">
                          <a:solidFill>
                            <a:srgbClr val="000000"/>
                          </a:solidFill>
                          <a:effectLst/>
                        </a:rPr>
                        <a:t>         4,193,532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70,758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154,740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84,726 </a:t>
                      </a:r>
                      <a:endParaRPr lang="en-NZ" sz="1400" b="0" i="0" u="none" strike="noStrike">
                        <a:solidFill>
                          <a:srgbClr val="000000"/>
                        </a:solidFill>
                        <a:effectLst/>
                        <a:latin typeface="Aptos Narrow" panose="020B0004020202020204" pitchFamily="34" charset="0"/>
                      </a:endParaRPr>
                    </a:p>
                  </a:txBody>
                  <a:tcPr marL="8891" marR="8891" marT="8891" marB="0" anchor="ctr"/>
                </a:tc>
                <a:extLst>
                  <a:ext uri="{0D108BD9-81ED-4DB2-BD59-A6C34878D82A}">
                    <a16:rowId xmlns:a16="http://schemas.microsoft.com/office/drawing/2014/main" val="4203991904"/>
                  </a:ext>
                </a:extLst>
              </a:tr>
              <a:tr h="409021">
                <a:tc>
                  <a:txBody>
                    <a:bodyPr/>
                    <a:lstStyle/>
                    <a:p>
                      <a:pPr algn="l" fontAlgn="b"/>
                      <a:r>
                        <a:rPr lang="en-NZ" sz="1400" b="0" u="none" strike="noStrike">
                          <a:solidFill>
                            <a:srgbClr val="000000"/>
                          </a:solidFill>
                          <a:effectLst/>
                        </a:rPr>
                        <a:t>Unoccupied - empty</a:t>
                      </a:r>
                      <a:endParaRPr lang="en-NZ" sz="1400" b="0" i="0" u="none" strike="noStrike">
                        <a:solidFill>
                          <a:srgbClr val="000000"/>
                        </a:solidFill>
                        <a:effectLst/>
                        <a:latin typeface="Aptos Narrow" panose="020B0004020202020204" pitchFamily="34" charset="0"/>
                      </a:endParaRPr>
                    </a:p>
                  </a:txBody>
                  <a:tcPr marL="8891" marR="8891" marT="8891" marB="0" anchor="ctr">
                    <a:lnR w="12700" cap="flat" cmpd="sng" algn="ctr">
                      <a:solidFill>
                        <a:schemeClr val="tx1"/>
                      </a:solidFill>
                      <a:prstDash val="solid"/>
                      <a:round/>
                      <a:headEnd type="none" w="med" len="med"/>
                      <a:tailEnd type="none" w="med" len="med"/>
                    </a:lnR>
                  </a:tcPr>
                </a:tc>
                <a:tc>
                  <a:txBody>
                    <a:bodyPr/>
                    <a:lstStyle/>
                    <a:p>
                      <a:pPr algn="r" fontAlgn="b"/>
                      <a:r>
                        <a:rPr lang="en-NZ" sz="1400" b="0" u="none" strike="noStrike">
                          <a:solidFill>
                            <a:srgbClr val="000000"/>
                          </a:solidFill>
                          <a:effectLst/>
                        </a:rPr>
                        <a:t>100,938 </a:t>
                      </a:r>
                      <a:endParaRPr lang="en-NZ" sz="1400" b="0" i="0" u="none" strike="noStrike">
                        <a:solidFill>
                          <a:srgbClr val="000000"/>
                        </a:solidFill>
                        <a:effectLst/>
                        <a:latin typeface="Aptos Narrow" panose="020B0004020202020204" pitchFamily="34" charset="0"/>
                      </a:endParaRPr>
                    </a:p>
                  </a:txBody>
                  <a:tcPr marL="8891" marR="8891" marT="8891" marB="0" anchor="ctr">
                    <a:lnL w="12700" cap="flat" cmpd="sng" algn="ctr">
                      <a:solidFill>
                        <a:schemeClr val="tx1"/>
                      </a:solidFill>
                      <a:prstDash val="solid"/>
                      <a:round/>
                      <a:headEnd type="none" w="med" len="med"/>
                      <a:tailEnd type="none" w="med" len="med"/>
                    </a:lnL>
                  </a:tcPr>
                </a:tc>
                <a:tc>
                  <a:txBody>
                    <a:bodyPr/>
                    <a:lstStyle/>
                    <a:p>
                      <a:pPr algn="r" fontAlgn="b"/>
                      <a:r>
                        <a:rPr lang="en-NZ" sz="1400" b="0" u="none" strike="noStrike">
                          <a:solidFill>
                            <a:srgbClr val="000000"/>
                          </a:solidFill>
                          <a:effectLst/>
                        </a:rPr>
                        <a:t>                        -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8,244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3,852 </a:t>
                      </a:r>
                      <a:endParaRPr lang="en-NZ" sz="1400" b="0" i="0" u="none" strike="noStrike">
                        <a:solidFill>
                          <a:srgbClr val="000000"/>
                        </a:solidFill>
                        <a:effectLst/>
                        <a:latin typeface="Aptos Narrow" panose="020B0004020202020204" pitchFamily="34" charset="0"/>
                      </a:endParaRPr>
                    </a:p>
                  </a:txBody>
                  <a:tcPr marL="8891" marR="8891" marT="8891" marB="0" anchor="ctr"/>
                </a:tc>
                <a:extLst>
                  <a:ext uri="{0D108BD9-81ED-4DB2-BD59-A6C34878D82A}">
                    <a16:rowId xmlns:a16="http://schemas.microsoft.com/office/drawing/2014/main" val="1359264653"/>
                  </a:ext>
                </a:extLst>
              </a:tr>
              <a:tr h="581525">
                <a:tc>
                  <a:txBody>
                    <a:bodyPr/>
                    <a:lstStyle/>
                    <a:p>
                      <a:pPr algn="l" fontAlgn="b"/>
                      <a:r>
                        <a:rPr lang="en-NZ" sz="1400" b="0" u="none" strike="noStrike">
                          <a:solidFill>
                            <a:srgbClr val="000000"/>
                          </a:solidFill>
                          <a:effectLst/>
                        </a:rPr>
                        <a:t>Unoccupied -residents away</a:t>
                      </a:r>
                      <a:endParaRPr lang="en-NZ" sz="1400" b="0" i="0" u="none" strike="noStrike">
                        <a:solidFill>
                          <a:srgbClr val="000000"/>
                        </a:solidFill>
                        <a:effectLst/>
                        <a:latin typeface="Aptos Narrow" panose="020B0004020202020204" pitchFamily="34" charset="0"/>
                      </a:endParaRPr>
                    </a:p>
                  </a:txBody>
                  <a:tcPr marL="8891" marR="8891" marT="8891" marB="0" anchor="ctr">
                    <a:lnR w="12700" cap="flat" cmpd="sng" algn="ctr">
                      <a:solidFill>
                        <a:schemeClr val="tx1"/>
                      </a:solidFill>
                      <a:prstDash val="solid"/>
                      <a:round/>
                      <a:headEnd type="none" w="med" len="med"/>
                      <a:tailEnd type="none" w="med" len="med"/>
                    </a:lnR>
                  </a:tcPr>
                </a:tc>
                <a:tc>
                  <a:txBody>
                    <a:bodyPr/>
                    <a:lstStyle/>
                    <a:p>
                      <a:pPr algn="r" fontAlgn="b"/>
                      <a:r>
                        <a:rPr lang="en-NZ" sz="1400" b="0" u="none" strike="noStrike">
                          <a:solidFill>
                            <a:srgbClr val="000000"/>
                          </a:solidFill>
                          <a:effectLst/>
                        </a:rPr>
                        <a:t>106,302 </a:t>
                      </a:r>
                      <a:endParaRPr lang="en-NZ" sz="1400" b="0" i="0" u="none" strike="noStrike">
                        <a:solidFill>
                          <a:srgbClr val="000000"/>
                        </a:solidFill>
                        <a:effectLst/>
                        <a:latin typeface="Aptos Narrow" panose="020B0004020202020204" pitchFamily="34" charset="0"/>
                      </a:endParaRPr>
                    </a:p>
                  </a:txBody>
                  <a:tcPr marL="8891" marR="8891" marT="8891" marB="0" anchor="ctr">
                    <a:lnL w="12700" cap="flat" cmpd="sng" algn="ctr">
                      <a:solidFill>
                        <a:schemeClr val="tx1"/>
                      </a:solidFill>
                      <a:prstDash val="solid"/>
                      <a:round/>
                      <a:headEnd type="none" w="med" len="med"/>
                      <a:tailEnd type="none" w="med" len="med"/>
                    </a:lnL>
                  </a:tcPr>
                </a:tc>
                <a:tc>
                  <a:txBody>
                    <a:bodyPr/>
                    <a:lstStyle/>
                    <a:p>
                      <a:pPr algn="r" fontAlgn="b"/>
                      <a:r>
                        <a:rPr lang="en-NZ" sz="1400" b="0" u="none" strike="noStrike">
                          <a:solidFill>
                            <a:srgbClr val="000000"/>
                          </a:solidFill>
                          <a:effectLst/>
                        </a:rPr>
                        <a:t>26,790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59,385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8,409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3,255 </a:t>
                      </a:r>
                      <a:endParaRPr lang="en-NZ" sz="1400" b="0" i="0" u="none" strike="noStrike">
                        <a:solidFill>
                          <a:srgbClr val="000000"/>
                        </a:solidFill>
                        <a:effectLst/>
                        <a:latin typeface="Aptos Narrow" panose="020B0004020202020204" pitchFamily="34" charset="0"/>
                      </a:endParaRPr>
                    </a:p>
                  </a:txBody>
                  <a:tcPr marL="8891" marR="8891" marT="8891" marB="0" anchor="ctr"/>
                </a:tc>
                <a:extLst>
                  <a:ext uri="{0D108BD9-81ED-4DB2-BD59-A6C34878D82A}">
                    <a16:rowId xmlns:a16="http://schemas.microsoft.com/office/drawing/2014/main" val="2364481332"/>
                  </a:ext>
                </a:extLst>
              </a:tr>
              <a:tr h="409021">
                <a:tc>
                  <a:txBody>
                    <a:bodyPr/>
                    <a:lstStyle/>
                    <a:p>
                      <a:pPr algn="l" fontAlgn="b"/>
                      <a:r>
                        <a:rPr lang="en-NZ" sz="1400" b="0" u="none" strike="noStrike">
                          <a:solidFill>
                            <a:srgbClr val="000000"/>
                          </a:solidFill>
                          <a:effectLst/>
                        </a:rPr>
                        <a:t>NA</a:t>
                      </a:r>
                      <a:endParaRPr lang="en-NZ" sz="1400" b="0" i="0" u="none" strike="noStrike">
                        <a:solidFill>
                          <a:srgbClr val="000000"/>
                        </a:solidFill>
                        <a:effectLst/>
                        <a:latin typeface="Aptos Narrow" panose="020B0004020202020204" pitchFamily="34" charset="0"/>
                      </a:endParaRPr>
                    </a:p>
                  </a:txBody>
                  <a:tcPr marL="8891" marR="8891" marT="8891" marB="0" anchor="ctr">
                    <a:lnR w="12700" cap="flat" cmpd="sng" algn="ctr">
                      <a:solidFill>
                        <a:schemeClr val="tx1"/>
                      </a:solidFill>
                      <a:prstDash val="solid"/>
                      <a:round/>
                      <a:headEnd type="none" w="med" len="med"/>
                      <a:tailEnd type="none" w="med" len="med"/>
                    </a:lnR>
                  </a:tcPr>
                </a:tc>
                <a:tc>
                  <a:txBody>
                    <a:bodyPr/>
                    <a:lstStyle/>
                    <a:p>
                      <a:pPr algn="r" fontAlgn="b"/>
                      <a:r>
                        <a:rPr lang="en-NZ" sz="1400" b="0" u="none" strike="noStrike">
                          <a:solidFill>
                            <a:srgbClr val="000000"/>
                          </a:solidFill>
                          <a:effectLst/>
                        </a:rPr>
                        <a:t>10,797 </a:t>
                      </a:r>
                      <a:endParaRPr lang="en-NZ" sz="1400" b="0" i="0" u="none" strike="noStrike">
                        <a:solidFill>
                          <a:srgbClr val="000000"/>
                        </a:solidFill>
                        <a:effectLst/>
                        <a:latin typeface="Aptos Narrow" panose="020B0004020202020204" pitchFamily="34" charset="0"/>
                      </a:endParaRPr>
                    </a:p>
                  </a:txBody>
                  <a:tcPr marL="8891" marR="8891" marT="8891" marB="0" anchor="ctr">
                    <a:lnL w="12700" cap="flat" cmpd="sng" algn="ctr">
                      <a:solidFill>
                        <a:schemeClr val="tx1"/>
                      </a:solidFill>
                      <a:prstDash val="solid"/>
                      <a:round/>
                      <a:headEnd type="none" w="med" len="med"/>
                      <a:tailEnd type="none" w="med" len="med"/>
                    </a:lnL>
                  </a:tcPr>
                </a:tc>
                <a:tc>
                  <a:txBody>
                    <a:bodyPr/>
                    <a:lstStyle/>
                    <a:p>
                      <a:pPr algn="r" fontAlgn="b"/>
                      <a:r>
                        <a:rPr lang="en-NZ" sz="1400" b="0" u="none" strike="noStrike">
                          <a:solidFill>
                            <a:srgbClr val="000000"/>
                          </a:solidFill>
                          <a:effectLst/>
                        </a:rPr>
                        <a:t>                        -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7,002 </a:t>
                      </a:r>
                      <a:endParaRPr lang="en-NZ" sz="1400" b="0" i="0" u="none" strike="noStrike">
                        <a:solidFill>
                          <a:srgbClr val="000000"/>
                        </a:solidFill>
                        <a:effectLst/>
                        <a:latin typeface="Aptos Narrow" panose="020B0004020202020204" pitchFamily="34" charset="0"/>
                      </a:endParaRPr>
                    </a:p>
                  </a:txBody>
                  <a:tcPr marL="8891" marR="8891" marT="8891" marB="0" anchor="ctr"/>
                </a:tc>
                <a:tc>
                  <a:txBody>
                    <a:bodyPr/>
                    <a:lstStyle/>
                    <a:p>
                      <a:pPr algn="r" fontAlgn="b"/>
                      <a:r>
                        <a:rPr lang="en-NZ" sz="1400" b="0" u="none" strike="noStrike">
                          <a:solidFill>
                            <a:srgbClr val="000000"/>
                          </a:solidFill>
                          <a:effectLst/>
                        </a:rPr>
                        <a:t>         12,747 </a:t>
                      </a:r>
                      <a:endParaRPr lang="en-NZ" sz="1400" b="0" i="0" u="none" strike="noStrike">
                        <a:solidFill>
                          <a:srgbClr val="000000"/>
                        </a:solidFill>
                        <a:effectLst/>
                        <a:latin typeface="Aptos Narrow" panose="020B0004020202020204" pitchFamily="34" charset="0"/>
                      </a:endParaRPr>
                    </a:p>
                  </a:txBody>
                  <a:tcPr marL="8891" marR="8891" marT="8891" marB="0" anchor="ctr"/>
                </a:tc>
                <a:extLst>
                  <a:ext uri="{0D108BD9-81ED-4DB2-BD59-A6C34878D82A}">
                    <a16:rowId xmlns:a16="http://schemas.microsoft.com/office/drawing/2014/main" val="3021634316"/>
                  </a:ext>
                </a:extLst>
              </a:tr>
            </a:tbl>
          </a:graphicData>
        </a:graphic>
      </p:graphicFrame>
    </p:spTree>
    <p:extLst>
      <p:ext uri="{BB962C8B-B14F-4D97-AF65-F5344CB8AC3E}">
        <p14:creationId xmlns:p14="http://schemas.microsoft.com/office/powerpoint/2010/main" val="3637306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23CCB-3E61-93DD-4FE9-039EA4506BD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9465DD0-EECB-E2E0-E31B-13AA7847DD1A}"/>
              </a:ext>
            </a:extLst>
          </p:cNvPr>
          <p:cNvSpPr>
            <a:spLocks noGrp="1"/>
          </p:cNvSpPr>
          <p:nvPr>
            <p:ph type="title"/>
          </p:nvPr>
        </p:nvSpPr>
        <p:spPr/>
        <p:txBody>
          <a:bodyPr/>
          <a:lstStyle/>
          <a:p>
            <a:r>
              <a:rPr lang="en-NZ"/>
              <a:t>Census concepts not well covered in admin data</a:t>
            </a:r>
            <a:endParaRPr lang="en-AU"/>
          </a:p>
        </p:txBody>
      </p:sp>
      <p:sp>
        <p:nvSpPr>
          <p:cNvPr id="3" name="Text Placeholder 2">
            <a:extLst>
              <a:ext uri="{FF2B5EF4-FFF2-40B4-BE49-F238E27FC236}">
                <a16:creationId xmlns:a16="http://schemas.microsoft.com/office/drawing/2014/main" id="{70EB37B6-7E7D-D350-D149-8F030A0EB295}"/>
              </a:ext>
            </a:extLst>
          </p:cNvPr>
          <p:cNvSpPr txBox="1">
            <a:spLocks/>
          </p:cNvSpPr>
          <p:nvPr/>
        </p:nvSpPr>
        <p:spPr>
          <a:xfrm>
            <a:off x="880560" y="1288050"/>
            <a:ext cx="7034715" cy="4290466"/>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NZ" sz="1800"/>
          </a:p>
          <a:p>
            <a:pPr marL="457200" lvl="1" indent="0">
              <a:lnSpc>
                <a:spcPct val="100000"/>
              </a:lnSpc>
              <a:spcBef>
                <a:spcPts val="0"/>
              </a:spcBef>
              <a:buNone/>
            </a:pPr>
            <a:endParaRPr lang="en-NZ" sz="1800"/>
          </a:p>
        </p:txBody>
      </p:sp>
      <p:sp>
        <p:nvSpPr>
          <p:cNvPr id="10" name="Slide Number Placeholder 9">
            <a:extLst>
              <a:ext uri="{FF2B5EF4-FFF2-40B4-BE49-F238E27FC236}">
                <a16:creationId xmlns:a16="http://schemas.microsoft.com/office/drawing/2014/main" id="{75ACD914-B1B0-024A-7A9E-330ABA11C705}"/>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A21BB1-6A90-4F16-8358-BD87A6523B01}" type="slidenum">
              <a:rPr lang="en-NZ" smtClean="0"/>
              <a:pPr/>
              <a:t>6</a:t>
            </a:fld>
            <a:endParaRPr lang="en-NZ"/>
          </a:p>
        </p:txBody>
      </p:sp>
      <p:sp>
        <p:nvSpPr>
          <p:cNvPr id="9" name="Rectangle 8">
            <a:extLst>
              <a:ext uri="{FF2B5EF4-FFF2-40B4-BE49-F238E27FC236}">
                <a16:creationId xmlns:a16="http://schemas.microsoft.com/office/drawing/2014/main" id="{CC9D5531-D29A-408D-FC38-30E8738DDCDD}"/>
              </a:ext>
            </a:extLst>
          </p:cNvPr>
          <p:cNvSpPr/>
          <p:nvPr/>
        </p:nvSpPr>
        <p:spPr>
          <a:xfrm>
            <a:off x="9659621" y="4165138"/>
            <a:ext cx="2257858" cy="1942633"/>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r>
              <a:rPr lang="en-NZ" sz="1200" b="1" i="1">
                <a:solidFill>
                  <a:schemeClr val="tx1"/>
                </a:solidFill>
              </a:rPr>
              <a:t>Some</a:t>
            </a:r>
            <a:r>
              <a:rPr lang="en-NZ" sz="1200" i="1">
                <a:solidFill>
                  <a:schemeClr val="tx1"/>
                </a:solidFill>
              </a:rPr>
              <a:t> strategies to mitigate these limitations:</a:t>
            </a:r>
            <a:endParaRPr lang="en-NZ" sz="1200" i="1">
              <a:solidFill>
                <a:schemeClr val="tx1"/>
              </a:solidFill>
              <a:ea typeface="Source Sans Pro"/>
            </a:endParaRPr>
          </a:p>
          <a:p>
            <a:pPr marL="285750" indent="-285750">
              <a:buFont typeface="Arial" panose="020B0604020202020204" pitchFamily="34" charset="0"/>
              <a:buChar char="•"/>
            </a:pPr>
            <a:r>
              <a:rPr lang="en-NZ" sz="1200" i="1">
                <a:solidFill>
                  <a:schemeClr val="tx1"/>
                </a:solidFill>
              </a:rPr>
              <a:t>Improved agency collections, and new data sources</a:t>
            </a:r>
            <a:endParaRPr lang="en-NZ" sz="1200" i="1">
              <a:solidFill>
                <a:schemeClr val="tx1"/>
              </a:solidFill>
              <a:ea typeface="Source Sans Pro"/>
            </a:endParaRPr>
          </a:p>
          <a:p>
            <a:pPr marL="285750" indent="-285750">
              <a:buFont typeface="Arial" panose="020B0604020202020204" pitchFamily="34" charset="0"/>
              <a:buChar char="•"/>
            </a:pPr>
            <a:r>
              <a:rPr lang="en-NZ" sz="1200" i="1">
                <a:solidFill>
                  <a:schemeClr val="tx1"/>
                </a:solidFill>
              </a:rPr>
              <a:t>Improved methods and statistical mitigations</a:t>
            </a:r>
            <a:endParaRPr lang="en-NZ" sz="1200" i="1">
              <a:solidFill>
                <a:schemeClr val="tx1"/>
              </a:solidFill>
              <a:ea typeface="Source Sans Pro"/>
            </a:endParaRPr>
          </a:p>
          <a:p>
            <a:pPr marL="285750" indent="-285750">
              <a:buFont typeface="Arial" panose="020B0604020202020204" pitchFamily="34" charset="0"/>
              <a:buChar char="•"/>
            </a:pPr>
            <a:r>
              <a:rPr lang="en-NZ" sz="1200" i="1">
                <a:solidFill>
                  <a:schemeClr val="tx1"/>
                </a:solidFill>
              </a:rPr>
              <a:t>Combining APC data with surveys</a:t>
            </a:r>
            <a:endParaRPr lang="en-NZ" sz="1200" i="1">
              <a:solidFill>
                <a:schemeClr val="tx1"/>
              </a:solidFill>
              <a:ea typeface="Source Sans Pro"/>
            </a:endParaRPr>
          </a:p>
        </p:txBody>
      </p:sp>
      <p:graphicFrame>
        <p:nvGraphicFramePr>
          <p:cNvPr id="2" name="Diagram 1">
            <a:extLst>
              <a:ext uri="{FF2B5EF4-FFF2-40B4-BE49-F238E27FC236}">
                <a16:creationId xmlns:a16="http://schemas.microsoft.com/office/drawing/2014/main" id="{D91C37A8-AC81-BB5B-5285-FEFFA97336D3}"/>
              </a:ext>
            </a:extLst>
          </p:cNvPr>
          <p:cNvGraphicFramePr/>
          <p:nvPr/>
        </p:nvGraphicFramePr>
        <p:xfrm>
          <a:off x="1295905" y="1050665"/>
          <a:ext cx="8101086" cy="5305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3029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8A0FE-4599-3B23-4F45-28EE0E6A7284}"/>
              </a:ext>
            </a:extLst>
          </p:cNvPr>
          <p:cNvSpPr>
            <a:spLocks noGrp="1"/>
          </p:cNvSpPr>
          <p:nvPr>
            <p:ph type="title"/>
          </p:nvPr>
        </p:nvSpPr>
        <p:spPr/>
        <p:txBody>
          <a:bodyPr/>
          <a:lstStyle/>
          <a:p>
            <a:r>
              <a:rPr lang="en-NZ"/>
              <a:t>Why we’re confident in admin-based population measures</a:t>
            </a:r>
          </a:p>
        </p:txBody>
      </p:sp>
      <p:sp>
        <p:nvSpPr>
          <p:cNvPr id="4" name="AutoShape 2">
            <a:extLst>
              <a:ext uri="{FF2B5EF4-FFF2-40B4-BE49-F238E27FC236}">
                <a16:creationId xmlns:a16="http://schemas.microsoft.com/office/drawing/2014/main" id="{B1DA50E0-EDBF-6E84-4823-91F3ADBAFB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 name="TextBox 5">
            <a:extLst>
              <a:ext uri="{FF2B5EF4-FFF2-40B4-BE49-F238E27FC236}">
                <a16:creationId xmlns:a16="http://schemas.microsoft.com/office/drawing/2014/main" id="{E3258C04-1C71-97E8-69FC-34E7821CDCF1}"/>
              </a:ext>
            </a:extLst>
          </p:cNvPr>
          <p:cNvSpPr txBox="1"/>
          <p:nvPr/>
        </p:nvSpPr>
        <p:spPr>
          <a:xfrm>
            <a:off x="8031479" y="2387064"/>
            <a:ext cx="3345581" cy="2862322"/>
          </a:xfrm>
          <a:prstGeom prst="rect">
            <a:avLst/>
          </a:prstGeom>
          <a:noFill/>
        </p:spPr>
        <p:txBody>
          <a:bodyPr wrap="square" rtlCol="0">
            <a:spAutoFit/>
          </a:bodyPr>
          <a:lstStyle/>
          <a:p>
            <a:r>
              <a:rPr lang="en-NZ"/>
              <a:t>There are many graphs, this one might be the pick of the litter to sum up the overall picture.</a:t>
            </a:r>
          </a:p>
          <a:p>
            <a:endParaRPr lang="en-NZ"/>
          </a:p>
          <a:p>
            <a:endParaRPr lang="en-NZ"/>
          </a:p>
          <a:p>
            <a:endParaRPr lang="en-NZ"/>
          </a:p>
          <a:p>
            <a:endParaRPr lang="en-NZ"/>
          </a:p>
          <a:p>
            <a:r>
              <a:rPr lang="en-NZ"/>
              <a:t>Patterns of differences and extreme outliers here are understood.</a:t>
            </a:r>
          </a:p>
        </p:txBody>
      </p:sp>
      <p:sp>
        <p:nvSpPr>
          <p:cNvPr id="8" name="Arrow: Right 7">
            <a:extLst>
              <a:ext uri="{FF2B5EF4-FFF2-40B4-BE49-F238E27FC236}">
                <a16:creationId xmlns:a16="http://schemas.microsoft.com/office/drawing/2014/main" id="{C39AB568-9F46-6180-5004-0C7B10EA0A3A}"/>
              </a:ext>
            </a:extLst>
          </p:cNvPr>
          <p:cNvSpPr/>
          <p:nvPr/>
        </p:nvSpPr>
        <p:spPr>
          <a:xfrm>
            <a:off x="8906634" y="3056270"/>
            <a:ext cx="3403218" cy="11894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Other breakdowns tell a similar story</a:t>
            </a:r>
          </a:p>
        </p:txBody>
      </p:sp>
      <p:pic>
        <p:nvPicPr>
          <p:cNvPr id="3" name="Picture 2">
            <a:extLst>
              <a:ext uri="{FF2B5EF4-FFF2-40B4-BE49-F238E27FC236}">
                <a16:creationId xmlns:a16="http://schemas.microsoft.com/office/drawing/2014/main" id="{9062D4A5-7151-28C9-E23C-DE4B49D62B62}"/>
              </a:ext>
            </a:extLst>
          </p:cNvPr>
          <p:cNvPicPr>
            <a:picLocks noChangeAspect="1"/>
          </p:cNvPicPr>
          <p:nvPr/>
        </p:nvPicPr>
        <p:blipFill>
          <a:blip r:embed="rId3"/>
          <a:stretch>
            <a:fillRect/>
          </a:stretch>
        </p:blipFill>
        <p:spPr>
          <a:xfrm>
            <a:off x="242055" y="1156895"/>
            <a:ext cx="7591306" cy="5422362"/>
          </a:xfrm>
          <a:prstGeom prst="rect">
            <a:avLst/>
          </a:prstGeom>
        </p:spPr>
      </p:pic>
    </p:spTree>
    <p:extLst>
      <p:ext uri="{BB962C8B-B14F-4D97-AF65-F5344CB8AC3E}">
        <p14:creationId xmlns:p14="http://schemas.microsoft.com/office/powerpoint/2010/main" val="994059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1235-5629-FF4B-C5D0-B3643C1A4740}"/>
              </a:ext>
            </a:extLst>
          </p:cNvPr>
          <p:cNvSpPr>
            <a:spLocks noGrp="1"/>
          </p:cNvSpPr>
          <p:nvPr>
            <p:ph type="title"/>
          </p:nvPr>
        </p:nvSpPr>
        <p:spPr/>
        <p:txBody>
          <a:bodyPr/>
          <a:lstStyle/>
          <a:p>
            <a:r>
              <a:rPr lang="mi-NZ"/>
              <a:t>Ethnicity</a:t>
            </a:r>
            <a:endParaRPr lang="en-NZ"/>
          </a:p>
        </p:txBody>
      </p:sp>
      <p:pic>
        <p:nvPicPr>
          <p:cNvPr id="3" name="Picture 2" descr="A bar graph showing the proportions of the 15 largest level 3 ethnicity groups for APC in 2018 and 2018 Census. The values plotted in this graph are given in table 2.">
            <a:extLst>
              <a:ext uri="{FF2B5EF4-FFF2-40B4-BE49-F238E27FC236}">
                <a16:creationId xmlns:a16="http://schemas.microsoft.com/office/drawing/2014/main" id="{C4046C57-126E-39C9-0A09-386B28973B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9662" y="1995338"/>
            <a:ext cx="6316493" cy="4216017"/>
          </a:xfrm>
          <a:prstGeom prst="rect">
            <a:avLst/>
          </a:prstGeom>
        </p:spPr>
      </p:pic>
      <p:sp>
        <p:nvSpPr>
          <p:cNvPr id="6" name="TextBox 5">
            <a:extLst>
              <a:ext uri="{FF2B5EF4-FFF2-40B4-BE49-F238E27FC236}">
                <a16:creationId xmlns:a16="http://schemas.microsoft.com/office/drawing/2014/main" id="{5C476D2B-5DB5-56DF-8B96-4412EFC87830}"/>
              </a:ext>
            </a:extLst>
          </p:cNvPr>
          <p:cNvSpPr txBox="1"/>
          <p:nvPr/>
        </p:nvSpPr>
        <p:spPr>
          <a:xfrm>
            <a:off x="580619" y="1287190"/>
            <a:ext cx="4662499" cy="5632311"/>
          </a:xfrm>
          <a:prstGeom prst="rect">
            <a:avLst/>
          </a:prstGeom>
          <a:noFill/>
        </p:spPr>
        <p:txBody>
          <a:bodyPr wrap="square" rtlCol="0">
            <a:spAutoFit/>
          </a:bodyPr>
          <a:lstStyle/>
          <a:p>
            <a:r>
              <a:rPr lang="mi-NZ"/>
              <a:t>Ethnicity data is widely collected across government, but at various levels of detail and in a range of circumstances.</a:t>
            </a:r>
          </a:p>
          <a:p>
            <a:endParaRPr lang="mi-NZ"/>
          </a:p>
          <a:p>
            <a:r>
              <a:rPr lang="mi-NZ"/>
              <a:t>Well documented concerns on the quality of ethnicity in Health collection.</a:t>
            </a:r>
          </a:p>
          <a:p>
            <a:endParaRPr lang="mi-NZ"/>
          </a:p>
          <a:p>
            <a:r>
              <a:rPr lang="mi-NZ"/>
              <a:t>The APC is able to mitigate some of these issues and produce high quality Level 1-3 ethnicity data by combining data across collections.</a:t>
            </a:r>
          </a:p>
          <a:p>
            <a:endParaRPr lang="mi-NZ"/>
          </a:p>
          <a:p>
            <a:r>
              <a:rPr lang="en-NZ"/>
              <a:t>Improvements required to support level 4, in the quality in key source agencies, and in the methods we use for combining information collected in multiple settings.</a:t>
            </a:r>
          </a:p>
          <a:p>
            <a:endParaRPr lang="en-NZ"/>
          </a:p>
          <a:p>
            <a:r>
              <a:rPr lang="en-NZ"/>
              <a:t>In the short- and medium-term historic Census data can be relied upon to fill gaps, but that is not sustainable.</a:t>
            </a:r>
          </a:p>
        </p:txBody>
      </p:sp>
    </p:spTree>
    <p:extLst>
      <p:ext uri="{BB962C8B-B14F-4D97-AF65-F5344CB8AC3E}">
        <p14:creationId xmlns:p14="http://schemas.microsoft.com/office/powerpoint/2010/main" val="2341808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A5E293-056B-22F8-D4A4-B0D45508D1A8}"/>
              </a:ext>
            </a:extLst>
          </p:cNvPr>
          <p:cNvPicPr>
            <a:picLocks noChangeAspect="1"/>
          </p:cNvPicPr>
          <p:nvPr/>
        </p:nvPicPr>
        <p:blipFill>
          <a:blip r:embed="rId3"/>
          <a:stretch>
            <a:fillRect/>
          </a:stretch>
        </p:blipFill>
        <p:spPr>
          <a:xfrm>
            <a:off x="750294" y="694082"/>
            <a:ext cx="7657769" cy="5469835"/>
          </a:xfrm>
          <a:prstGeom prst="rect">
            <a:avLst/>
          </a:prstGeom>
        </p:spPr>
      </p:pic>
      <p:sp>
        <p:nvSpPr>
          <p:cNvPr id="6" name="TextBox 5">
            <a:extLst>
              <a:ext uri="{FF2B5EF4-FFF2-40B4-BE49-F238E27FC236}">
                <a16:creationId xmlns:a16="http://schemas.microsoft.com/office/drawing/2014/main" id="{B83CC64F-AD2C-2C23-6F93-AAB62AF9EDD4}"/>
              </a:ext>
            </a:extLst>
          </p:cNvPr>
          <p:cNvSpPr txBox="1"/>
          <p:nvPr/>
        </p:nvSpPr>
        <p:spPr>
          <a:xfrm>
            <a:off x="8842234" y="4170144"/>
            <a:ext cx="3349766" cy="923330"/>
          </a:xfrm>
          <a:prstGeom prst="rect">
            <a:avLst/>
          </a:prstGeom>
          <a:noFill/>
        </p:spPr>
        <p:txBody>
          <a:bodyPr wrap="square">
            <a:spAutoFit/>
          </a:bodyPr>
          <a:lstStyle/>
          <a:p>
            <a:r>
              <a:rPr lang="en-NZ"/>
              <a:t>The APC is using administrative data only* and no statistical imputation.</a:t>
            </a:r>
          </a:p>
        </p:txBody>
      </p:sp>
    </p:spTree>
    <p:extLst>
      <p:ext uri="{BB962C8B-B14F-4D97-AF65-F5344CB8AC3E}">
        <p14:creationId xmlns:p14="http://schemas.microsoft.com/office/powerpoint/2010/main" val="2229525977"/>
      </p:ext>
    </p:extLst>
  </p:cSld>
  <p:clrMapOvr>
    <a:masterClrMapping/>
  </p:clrMapOvr>
</p:sld>
</file>

<file path=ppt/theme/theme1.xml><?xml version="1.0" encoding="utf-8"?>
<a:theme xmlns:a="http://schemas.openxmlformats.org/drawingml/2006/main" name="Generic">
  <a:themeElements>
    <a:clrScheme name="Stats NZ">
      <a:dk1>
        <a:srgbClr val="272726"/>
      </a:dk1>
      <a:lt1>
        <a:sysClr val="window" lastClr="FFFFFF"/>
      </a:lt1>
      <a:dk2>
        <a:srgbClr val="172A45"/>
      </a:dk2>
      <a:lt2>
        <a:srgbClr val="EDEEEF"/>
      </a:lt2>
      <a:accent1>
        <a:srgbClr val="085C75"/>
      </a:accent1>
      <a:accent2>
        <a:srgbClr val="D2AC2F"/>
      </a:accent2>
      <a:accent3>
        <a:srgbClr val="AE4E51"/>
      </a:accent3>
      <a:accent4>
        <a:srgbClr val="35345D"/>
      </a:accent4>
      <a:accent5>
        <a:srgbClr val="76A93F"/>
      </a:accent5>
      <a:accent6>
        <a:srgbClr val="6F2E38"/>
      </a:accent6>
      <a:hlink>
        <a:srgbClr val="00B2C3"/>
      </a:hlink>
      <a:folHlink>
        <a:srgbClr val="085C75"/>
      </a:folHlink>
    </a:clrScheme>
    <a:fontScheme name="Stats NZ">
      <a:majorFont>
        <a:latin typeface="Regular 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eneric">
  <a:themeElements>
    <a:clrScheme name="Stats NZ">
      <a:dk1>
        <a:srgbClr val="272726"/>
      </a:dk1>
      <a:lt1>
        <a:sysClr val="window" lastClr="FFFFFF"/>
      </a:lt1>
      <a:dk2>
        <a:srgbClr val="172A45"/>
      </a:dk2>
      <a:lt2>
        <a:srgbClr val="EDEEEF"/>
      </a:lt2>
      <a:accent1>
        <a:srgbClr val="085C75"/>
      </a:accent1>
      <a:accent2>
        <a:srgbClr val="D2AC2F"/>
      </a:accent2>
      <a:accent3>
        <a:srgbClr val="AE4E51"/>
      </a:accent3>
      <a:accent4>
        <a:srgbClr val="35345D"/>
      </a:accent4>
      <a:accent5>
        <a:srgbClr val="76A93F"/>
      </a:accent5>
      <a:accent6>
        <a:srgbClr val="6F2E38"/>
      </a:accent6>
      <a:hlink>
        <a:srgbClr val="00B2C3"/>
      </a:hlink>
      <a:folHlink>
        <a:srgbClr val="085C75"/>
      </a:folHlink>
    </a:clrScheme>
    <a:fontScheme name="Stats NZ">
      <a:majorFont>
        <a:latin typeface="Regular 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Stats NZ Document" ma:contentTypeID="0x0101007E932630A55B584CA51C7F91CA6C43FE007B5DDCAFE275064D8480621A8E952C68" ma:contentTypeVersion="18" ma:contentTypeDescription="" ma:contentTypeScope="" ma:versionID="a11cbf33fa76362c2153bce02416b1a6">
  <xsd:schema xmlns:xsd="http://www.w3.org/2001/XMLSchema" xmlns:xs="http://www.w3.org/2001/XMLSchema" xmlns:p="http://schemas.microsoft.com/office/2006/metadata/properties" xmlns:ns2="b8072934-341a-4537-b893-e425706bc995" xmlns:ns3="301b24e8-fecd-4db9-b59d-07d1579aa915" targetNamespace="http://schemas.microsoft.com/office/2006/metadata/properties" ma:root="true" ma:fieldsID="7b9cc954fe71ccd287587c1ea13fd8f8" ns2:_="" ns3:_="">
    <xsd:import namespace="b8072934-341a-4537-b893-e425706bc995"/>
    <xsd:import namespace="301b24e8-fecd-4db9-b59d-07d1579aa915"/>
    <xsd:element name="properties">
      <xsd:complexType>
        <xsd:sequence>
          <xsd:element name="documentManagement">
            <xsd:complexType>
              <xsd:all>
                <xsd:element ref="ns2:Activity_x0020_Status_x0020__x0028_F_x0029_" minOccurs="0"/>
                <xsd:element ref="ns2:Last_x0020_Edited_x0020_By_x0020__x0028_F_x0029_" minOccurs="0"/>
                <xsd:element ref="ns2:Relates_x0020_to_x0020__x0028_F_x0029_12" minOccurs="0"/>
                <xsd:element ref="ns2:Archive_x0020_Access_x0020_level_x0020__x0028_F_x0029_" minOccurs="0"/>
                <xsd:element ref="ns2:hc1a1a3ab2ae420fb2e3cb6a43fb3060" minOccurs="0"/>
                <xsd:element ref="ns2:TaxCatchAll" minOccurs="0"/>
                <xsd:element ref="ns2:TaxCatchAllLabel" minOccurs="0"/>
                <xsd:element ref="ns2:id100c0c3eec40d4ac767d9dfa41607b" minOccurs="0"/>
                <xsd:element ref="ns2:ka1980c8309e4dfba9b4151987bcda67" minOccurs="0"/>
                <xsd:element ref="ns2:i0f84bba906045b4af568ee102a52dcb"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072934-341a-4537-b893-e425706bc995" elementFormDefault="qualified">
    <xsd:import namespace="http://schemas.microsoft.com/office/2006/documentManagement/types"/>
    <xsd:import namespace="http://schemas.microsoft.com/office/infopath/2007/PartnerControls"/>
    <xsd:element name="Activity_x0020_Status_x0020__x0028_F_x0029_" ma:index="2" nillable="true" ma:displayName="Activity Status (F)" ma:default="Active" ma:format="Dropdown" ma:internalName="Activity_x0020_Status_x0020__x0028_F_x0029_" ma:readOnly="false">
      <xsd:simpleType>
        <xsd:restriction base="dms:Choice">
          <xsd:enumeration value="Active"/>
          <xsd:enumeration value="Inactive"/>
        </xsd:restriction>
      </xsd:simpleType>
    </xsd:element>
    <xsd:element name="Last_x0020_Edited_x0020_By_x0020__x0028_F_x0029_" ma:index="6" nillable="true" ma:displayName="Last Edited By (F)" ma:list="UserInfo" ma:SharePointGroup="0" ma:internalName="Last_x0020_Edited_x0020_By_x0020__x0028_F_x0029_"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lates_x0020_to_x0020__x0028_F_x0029_12" ma:index="7" nillable="true" ma:displayName="Relates to (F)" ma:internalName="Relates_x0020_to_x0020__x0028_F_x0029_12" ma:readOnly="false">
      <xsd:simpleType>
        <xsd:restriction base="dms:Text">
          <xsd:maxLength value="255"/>
        </xsd:restriction>
      </xsd:simpleType>
    </xsd:element>
    <xsd:element name="Archive_x0020_Access_x0020_level_x0020__x0028_F_x0029_" ma:index="8" nillable="true" ma:displayName="Archive Access level (F)" ma:format="Dropdown" ma:internalName="Archive_x0020_Access_x0020_level_x0020__x0028_F_x0029_" ma:readOnly="false">
      <xsd:simpleType>
        <xsd:restriction base="dms:Choice">
          <xsd:enumeration value="Open"/>
          <xsd:enumeration value="Restricted"/>
        </xsd:restriction>
      </xsd:simpleType>
    </xsd:element>
    <xsd:element name="hc1a1a3ab2ae420fb2e3cb6a43fb3060" ma:index="9" nillable="true" ma:taxonomy="true" ma:internalName="hc1a1a3ab2ae420fb2e3cb6a43fb3060" ma:taxonomyFieldName="Function_x0020__x0028_F_x0029_" ma:displayName="Function (F)" ma:readOnly="false" ma:default="4;#Projects and Programmes Management|75d7f46b-9953-42b7-a73e-9f507e49fecb" ma:fieldId="{1c1a1a3a-b2ae-420f-b2e3-cb6a43fb3060}" ma:sspId="ada8392b-dc98-451e-8434-fd5d9b2c1940" ma:termSetId="f875e9d4-afe7-4aa3-a20b-dea66ea1c4eb"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bf20722-b576-4ac3-8c92-a7d5965f1b81}" ma:internalName="TaxCatchAll" ma:readOnly="false" ma:showField="CatchAllData" ma:web="b8072934-341a-4537-b893-e425706bc995">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cbf20722-b576-4ac3-8c92-a7d5965f1b81}" ma:internalName="TaxCatchAllLabel" ma:readOnly="true" ma:showField="CatchAllDataLabel" ma:web="b8072934-341a-4537-b893-e425706bc995">
      <xsd:complexType>
        <xsd:complexContent>
          <xsd:extension base="dms:MultiChoiceLookup">
            <xsd:sequence>
              <xsd:element name="Value" type="dms:Lookup" maxOccurs="unbounded" minOccurs="0" nillable="true"/>
            </xsd:sequence>
          </xsd:extension>
        </xsd:complexContent>
      </xsd:complexType>
    </xsd:element>
    <xsd:element name="id100c0c3eec40d4ac767d9dfa41607b" ma:index="14" nillable="true" ma:taxonomy="true" ma:internalName="id100c0c3eec40d4ac767d9dfa41607b" ma:taxonomyFieldName="Activity_x0020__x0028_F_x0029_" ma:displayName="Activity (F)" ma:readOnly="false" ma:default="3;#Programmes|26c5c2d2-e013-4f4a-b48e-f3babd5c0815" ma:fieldId="{2d100c0c-3eec-40d4-ac76-7d9dfa41607b}" ma:sspId="ada8392b-dc98-451e-8434-fd5d9b2c1940" ma:termSetId="0b2a1302-2f91-4b63-9bb6-1fa34ff5d6ee" ma:anchorId="00000000-0000-0000-0000-000000000000" ma:open="false" ma:isKeyword="false">
      <xsd:complexType>
        <xsd:sequence>
          <xsd:element ref="pc:Terms" minOccurs="0" maxOccurs="1"/>
        </xsd:sequence>
      </xsd:complexType>
    </xsd:element>
    <xsd:element name="ka1980c8309e4dfba9b4151987bcda67" ma:index="16" nillable="true" ma:taxonomy="true" ma:internalName="ka1980c8309e4dfba9b4151987bcda67" ma:taxonomyFieldName="Protective_x0020_Marking_x0020__x0028_F_x0029_" ma:displayName="Protective Marking (F)" ma:readOnly="false" ma:default="1;#Unclassified|e358a964-c2cf-4fbc-b0d6-6d6f8b9fb44c" ma:fieldId="{4a1980c8-309e-4dfb-a9b4-151987bcda67}" ma:sspId="ada8392b-dc98-451e-8434-fd5d9b2c1940" ma:termSetId="171c51cd-c059-4e16-ad37-530d7c05f116" ma:anchorId="00000000-0000-0000-0000-000000000000" ma:open="false" ma:isKeyword="false">
      <xsd:complexType>
        <xsd:sequence>
          <xsd:element ref="pc:Terms" minOccurs="0" maxOccurs="1"/>
        </xsd:sequence>
      </xsd:complexType>
    </xsd:element>
    <xsd:element name="i0f84bba906045b4af568ee102a52dcb" ma:index="20" nillable="true" ma:taxonomy="true" ma:internalName="i0f84bba906045b4af568ee102a52dcb" ma:taxonomyFieldName="RevIMBCS" ma:displayName="Records Class" ma:indexed="true" ma:default="" ma:fieldId="{20f84bba-9060-45b4-af56-8ee102a52dcb}" ma:sspId="ada8392b-dc98-451e-8434-fd5d9b2c1940" ma:termSetId="b916c667-378b-4307-9cfd-5eb7f6d9694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1b24e8-fecd-4db9-b59d-07d1579aa915" elementFormDefault="qualified">
    <xsd:import namespace="http://schemas.microsoft.com/office/2006/documentManagement/types"/>
    <xsd:import namespace="http://schemas.microsoft.com/office/infopath/2007/PartnerControls"/>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8072934-341a-4537-b893-e425706bc995">
      <Value>12</Value>
      <Value>4</Value>
      <Value>3</Value>
      <Value>33</Value>
      <Value>1</Value>
    </TaxCatchAll>
    <Last_x0020_Edited_x0020_By_x0020__x0028_F_x0029_ xmlns="b8072934-341a-4537-b893-e425706bc995">
      <UserInfo>
        <DisplayName/>
        <AccountId xsi:nil="true"/>
        <AccountType/>
      </UserInfo>
    </Last_x0020_Edited_x0020_By_x0020__x0028_F_x0029_>
    <Relates_x0020_to_x0020__x0028_F_x0029_12 xmlns="b8072934-341a-4537-b893-e425706bc995" xsi:nil="true"/>
    <ka1980c8309e4dfba9b4151987bcda67 xmlns="b8072934-341a-4537-b893-e425706bc995">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e358a964-c2cf-4fbc-b0d6-6d6f8b9fb44c</TermId>
        </TermInfo>
      </Terms>
    </ka1980c8309e4dfba9b4151987bcda67>
    <Archive_x0020_Access_x0020_level_x0020__x0028_F_x0029_ xmlns="b8072934-341a-4537-b893-e425706bc995" xsi:nil="true"/>
    <Activity_x0020_Status_x0020__x0028_F_x0029_ xmlns="b8072934-341a-4537-b893-e425706bc995">Active</Activity_x0020_Status_x0020__x0028_F_x0029_>
    <hc1a1a3ab2ae420fb2e3cb6a43fb3060 xmlns="b8072934-341a-4537-b893-e425706bc995">
      <Terms xmlns="http://schemas.microsoft.com/office/infopath/2007/PartnerControls">
        <TermInfo xmlns="http://schemas.microsoft.com/office/infopath/2007/PartnerControls">
          <TermName xmlns="http://schemas.microsoft.com/office/infopath/2007/PartnerControls">Projects and Programmes Management</TermName>
          <TermId xmlns="http://schemas.microsoft.com/office/infopath/2007/PartnerControls">75d7f46b-9953-42b7-a73e-9f507e49fecb</TermId>
        </TermInfo>
      </Terms>
    </hc1a1a3ab2ae420fb2e3cb6a43fb3060>
    <id100c0c3eec40d4ac767d9dfa41607b xmlns="b8072934-341a-4537-b893-e425706bc995">
      <Terms xmlns="http://schemas.microsoft.com/office/infopath/2007/PartnerControls">
        <TermInfo xmlns="http://schemas.microsoft.com/office/infopath/2007/PartnerControls">
          <TermName xmlns="http://schemas.microsoft.com/office/infopath/2007/PartnerControls">Programmes</TermName>
          <TermId xmlns="http://schemas.microsoft.com/office/infopath/2007/PartnerControls">26c5c2d2-e013-4f4a-b48e-f3babd5c0815</TermId>
        </TermInfo>
      </Terms>
    </id100c0c3eec40d4ac767d9dfa41607b>
    <i0f84bba906045b4af568ee102a52dcb xmlns="b8072934-341a-4537-b893-e425706bc995">
      <Terms xmlns="http://schemas.microsoft.com/office/infopath/2007/PartnerControls"/>
    </i0f84bba906045b4af568ee102a52dcb>
  </documentManagement>
</p:properties>
</file>

<file path=customXml/itemProps1.xml><?xml version="1.0" encoding="utf-8"?>
<ds:datastoreItem xmlns:ds="http://schemas.openxmlformats.org/officeDocument/2006/customXml" ds:itemID="{74F29FC7-6AAE-46C7-B826-F5CE4B6ECF60}">
  <ds:schemaRefs>
    <ds:schemaRef ds:uri="http://schemas.microsoft.com/sharepoint/v3/contenttype/forms"/>
  </ds:schemaRefs>
</ds:datastoreItem>
</file>

<file path=customXml/itemProps2.xml><?xml version="1.0" encoding="utf-8"?>
<ds:datastoreItem xmlns:ds="http://schemas.openxmlformats.org/officeDocument/2006/customXml" ds:itemID="{8BEDD66A-7690-460A-B99F-E4811349035E}">
  <ds:schemaRefs>
    <ds:schemaRef ds:uri="301b24e8-fecd-4db9-b59d-07d1579aa915"/>
    <ds:schemaRef ds:uri="b8072934-341a-4537-b893-e425706bc9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227375A-097B-438C-B082-A8AAA0F42E9C}">
  <ds:schemaRefs>
    <ds:schemaRef ds:uri="301b24e8-fecd-4db9-b59d-07d1579aa915"/>
    <ds:schemaRef ds:uri="b8072934-341a-4537-b893-e425706bc99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6346</Words>
  <Application>Microsoft Office PowerPoint</Application>
  <PresentationFormat>Widescreen</PresentationFormat>
  <Paragraphs>788</Paragraphs>
  <Slides>52</Slides>
  <Notes>37</Notes>
  <HiddenSlides>1</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66" baseType="lpstr">
      <vt:lpstr>Source Sans Pro Semibold</vt:lpstr>
      <vt:lpstr>Regular Bold</vt:lpstr>
      <vt:lpstr>Arial</vt:lpstr>
      <vt:lpstr>Calibri</vt:lpstr>
      <vt:lpstr>Aptos</vt:lpstr>
      <vt:lpstr>Regular Semibold</vt:lpstr>
      <vt:lpstr>Source Sans Pro</vt:lpstr>
      <vt:lpstr>Wingdings</vt:lpstr>
      <vt:lpstr>Symbol</vt:lpstr>
      <vt:lpstr>Aptos Narrow</vt:lpstr>
      <vt:lpstr>MS PGothic</vt:lpstr>
      <vt:lpstr>Generic</vt:lpstr>
      <vt:lpstr>1_Generic</vt:lpstr>
      <vt:lpstr>Worksheet</vt:lpstr>
      <vt:lpstr>PowerPoint Presentation</vt:lpstr>
      <vt:lpstr>Our Measurement Approach Leaves some unmet information needs</vt:lpstr>
      <vt:lpstr>Some Elements of the current situation</vt:lpstr>
      <vt:lpstr>Some Elements of the current situation (cont)</vt:lpstr>
      <vt:lpstr>Some Directions</vt:lpstr>
      <vt:lpstr>Census concepts not well covered in admin data</vt:lpstr>
      <vt:lpstr>Why we’re confident in admin-based population measures</vt:lpstr>
      <vt:lpstr>Ethnicity</vt:lpstr>
      <vt:lpstr>PowerPoint Presentation</vt:lpstr>
      <vt:lpstr>Age distributions for some Pacific ethnicities, APC and 2018 Census</vt:lpstr>
      <vt:lpstr>Conceptual alignment in population measurement</vt:lpstr>
      <vt:lpstr>Census is more than collecting data</vt:lpstr>
      <vt:lpstr>Many opportunities from admin-based population measurement</vt:lpstr>
      <vt:lpstr>What is needed should drive the data that is collected</vt:lpstr>
      <vt:lpstr>Future Census: design timeline</vt:lpstr>
      <vt:lpstr>Other slides</vt:lpstr>
      <vt:lpstr>The Contribution the Collected Census Data currently makes to population measurement</vt:lpstr>
      <vt:lpstr>PowerPoint Presentation</vt:lpstr>
      <vt:lpstr>We have done extensive work to understand the characteristics of admin data.</vt:lpstr>
      <vt:lpstr>Census concepts not well covered in admin data</vt:lpstr>
      <vt:lpstr>Ethnicity</vt:lpstr>
      <vt:lpstr>PowerPoint Presentation</vt:lpstr>
      <vt:lpstr>History of administrative data and the New Zealand Census </vt:lpstr>
      <vt:lpstr>Now vs 2028</vt:lpstr>
      <vt:lpstr>Some areas of research – admin data</vt:lpstr>
      <vt:lpstr>What’s in the third APC?</vt:lpstr>
      <vt:lpstr>Some themes in engagement</vt:lpstr>
      <vt:lpstr>PowerPoint Presentation</vt:lpstr>
      <vt:lpstr>Cards we can play to improve quality</vt:lpstr>
      <vt:lpstr>What is the experimental Administrative Population Census? </vt:lpstr>
      <vt:lpstr>What have we learnt so far?</vt:lpstr>
      <vt:lpstr>Flows</vt:lpstr>
      <vt:lpstr>What does quality mean?</vt:lpstr>
      <vt:lpstr>Current limitations and mitigations</vt:lpstr>
      <vt:lpstr>How we measure quality (accuracy) of attributes?</vt:lpstr>
      <vt:lpstr>PowerPoint Presentation</vt:lpstr>
      <vt:lpstr>PowerPoint Presentation</vt:lpstr>
      <vt:lpstr>The quality of the attributes for Pacific Peoples</vt:lpstr>
      <vt:lpstr>The integrated data infrastructure (IDI)</vt:lpstr>
      <vt:lpstr>PowerPoint Presentation</vt:lpstr>
      <vt:lpstr>Where does the data come from?</vt:lpstr>
      <vt:lpstr>Individual form census questions in APC </vt:lpstr>
      <vt:lpstr>The sum can be greater than its parts</vt:lpstr>
      <vt:lpstr>What does the admin population look like?</vt:lpstr>
      <vt:lpstr>Emigrants</vt:lpstr>
      <vt:lpstr>Emigrants</vt:lpstr>
      <vt:lpstr>PowerPoint Presentation</vt:lpstr>
      <vt:lpstr>PowerPoint Presentation</vt:lpstr>
      <vt:lpstr>PowerPoint Presentation</vt:lpstr>
      <vt:lpstr>PowerPoint Presentation</vt:lpstr>
      <vt:lpstr>PowerPoint Presentation</vt:lpstr>
      <vt:lpstr>Individuals by dwelling scenario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Wearne</dc:creator>
  <cp:lastModifiedBy>Angie Simms</cp:lastModifiedBy>
  <cp:revision>2</cp:revision>
  <cp:lastPrinted>2022-11-29T20:02:07Z</cp:lastPrinted>
  <dcterms:created xsi:type="dcterms:W3CDTF">2020-05-20T03:59:48Z</dcterms:created>
  <dcterms:modified xsi:type="dcterms:W3CDTF">2024-07-24T19:54:54Z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0x0101007E932630A55B584CA51C7F91CA6C43FE007B5DDCAFE275064D8480621A8E952C68</vt:lpwstr>
  </property>
  <property fmtid="{D5CDD505-2E9C-101B-9397-08002B2CF9AE}" pid="3" name="MediaServiceImageTags">
    <vt:lpwstr/>
  </property>
  <property fmtid="{D5CDD505-2E9C-101B-9397-08002B2CF9AE}" pid="4" name="e8a5691e2a2a42748af6106422033025">
    <vt:lpwstr/>
  </property>
  <property fmtid="{D5CDD505-2E9C-101B-9397-08002B2CF9AE}" pid="5" name="Function (F)">
    <vt:lpwstr>4;#Projects and Programmes Management|75d7f46b-9953-42b7-a73e-9f507e49fecb</vt:lpwstr>
  </property>
  <property fmtid="{D5CDD505-2E9C-101B-9397-08002B2CF9AE}" pid="6" name="k4da39ad94514afaab0c520be589bd9e">
    <vt:lpwstr>Department of Internal Affairs|2ca28a01-5e6b-453b-83c7-6ab34aeb11a7;Christchurch City Council|78a04a6f-b8dd-4113-8397-93b1896c43f3</vt:lpwstr>
  </property>
  <property fmtid="{D5CDD505-2E9C-101B-9397-08002B2CF9AE}" pid="7" name="Activity (F)">
    <vt:lpwstr>3;#Programmes|26c5c2d2-e013-4f4a-b48e-f3babd5c0815</vt:lpwstr>
  </property>
  <property fmtid="{D5CDD505-2E9C-101B-9397-08002B2CF9AE}" pid="8" name="DocType">
    <vt:lpwstr/>
  </property>
  <property fmtid="{D5CDD505-2E9C-101B-9397-08002B2CF9AE}" pid="9" name="Protective Marking (F)">
    <vt:lpwstr>1;#Unclassified|e358a964-c2cf-4fbc-b0d6-6d6f8b9fb44c</vt:lpwstr>
  </property>
  <property fmtid="{D5CDD505-2E9C-101B-9397-08002B2CF9AE}" pid="10" name="NZGovtAgency F">
    <vt:lpwstr>12;#Department of Internal Affairs|2ca28a01-5e6b-453b-83c7-6ab34aeb11a7;#33;#Christchurch City Council|78a04a6f-b8dd-4113-8397-93b1896c43f3</vt:lpwstr>
  </property>
  <property fmtid="{D5CDD505-2E9C-101B-9397-08002B2CF9AE}" pid="11" name="SharedWithUsers">
    <vt:lpwstr>21;#Gary Dunnet</vt:lpwstr>
  </property>
  <property fmtid="{D5CDD505-2E9C-101B-9397-08002B2CF9AE}" pid="12" name="RevIMBCS">
    <vt:lpwstr/>
  </property>
  <property fmtid="{D5CDD505-2E9C-101B-9397-08002B2CF9AE}" pid="13" name="MSIP_Label_40c93754-078a-4bd7-ad6c-cb08ef74dd95_Enabled">
    <vt:lpwstr>true</vt:lpwstr>
  </property>
  <property fmtid="{D5CDD505-2E9C-101B-9397-08002B2CF9AE}" pid="14" name="MSIP_Label_40c93754-078a-4bd7-ad6c-cb08ef74dd95_SetDate">
    <vt:lpwstr>2024-06-17T04:59:09Z</vt:lpwstr>
  </property>
  <property fmtid="{D5CDD505-2E9C-101B-9397-08002B2CF9AE}" pid="15" name="MSIP_Label_40c93754-078a-4bd7-ad6c-cb08ef74dd95_Method">
    <vt:lpwstr>Standard</vt:lpwstr>
  </property>
  <property fmtid="{D5CDD505-2E9C-101B-9397-08002B2CF9AE}" pid="16" name="MSIP_Label_40c93754-078a-4bd7-ad6c-cb08ef74dd95_Name">
    <vt:lpwstr>In-confidence</vt:lpwstr>
  </property>
  <property fmtid="{D5CDD505-2E9C-101B-9397-08002B2CF9AE}" pid="17" name="MSIP_Label_40c93754-078a-4bd7-ad6c-cb08ef74dd95_SiteId">
    <vt:lpwstr>78308f73-ccdc-422a-a996-a016dad9fea5</vt:lpwstr>
  </property>
  <property fmtid="{D5CDD505-2E9C-101B-9397-08002B2CF9AE}" pid="18" name="MSIP_Label_40c93754-078a-4bd7-ad6c-cb08ef74dd95_ActionId">
    <vt:lpwstr>3d1b67d2-7baf-4a38-9ab6-1736dec3d7df</vt:lpwstr>
  </property>
  <property fmtid="{D5CDD505-2E9C-101B-9397-08002B2CF9AE}" pid="19" name="MSIP_Label_40c93754-078a-4bd7-ad6c-cb08ef74dd95_ContentBits">
    <vt:lpwstr>1</vt:lpwstr>
  </property>
  <property fmtid="{D5CDD505-2E9C-101B-9397-08002B2CF9AE}" pid="20" name="ClassificationContentMarkingHeaderLocations">
    <vt:lpwstr>Generic:5\1_Generic:4</vt:lpwstr>
  </property>
  <property fmtid="{D5CDD505-2E9C-101B-9397-08002B2CF9AE}" pid="21" name="ClassificationContentMarkingHeaderText">
    <vt:lpwstr>IN-CONFIDENCE</vt:lpwstr>
  </property>
</Properties>
</file>