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61" r:id="rId5"/>
    <p:sldId id="298" r:id="rId6"/>
    <p:sldId id="299" r:id="rId7"/>
    <p:sldId id="286" r:id="rId8"/>
    <p:sldId id="287" r:id="rId9"/>
    <p:sldId id="288" r:id="rId10"/>
    <p:sldId id="292" r:id="rId11"/>
    <p:sldId id="290" r:id="rId12"/>
    <p:sldId id="289" r:id="rId13"/>
    <p:sldId id="291" r:id="rId14"/>
    <p:sldId id="294" r:id="rId15"/>
    <p:sldId id="295" r:id="rId16"/>
    <p:sldId id="282" r:id="rId17"/>
    <p:sldId id="302" r:id="rId18"/>
    <p:sldId id="303" r:id="rId19"/>
    <p:sldId id="283" r:id="rId20"/>
    <p:sldId id="301" r:id="rId21"/>
    <p:sldId id="296" r:id="rId22"/>
    <p:sldId id="300" r:id="rId23"/>
    <p:sldId id="284" r:id="rId24"/>
    <p:sldId id="2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1A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876B0-DFAB-4ED0-9838-E3C415EB3A1E}" v="20" dt="2024-03-26T01:12:15.350"/>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8" d="100"/>
          <a:sy n="88" d="100"/>
        </p:scale>
        <p:origin x="69" y="12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26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FF6381-F5D9-B776-6204-7EEACE97AF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622CBFFD-F605-8A18-C14A-B9358DFBD4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8936BB-0D47-4E1F-9CD7-50EC266FFE4A}" type="datetimeFigureOut">
              <a:rPr lang="en-NZ" smtClean="0"/>
              <a:t>25/07/2024</a:t>
            </a:fld>
            <a:endParaRPr lang="en-NZ"/>
          </a:p>
        </p:txBody>
      </p:sp>
      <p:sp>
        <p:nvSpPr>
          <p:cNvPr id="4" name="Footer Placeholder 3">
            <a:extLst>
              <a:ext uri="{FF2B5EF4-FFF2-40B4-BE49-F238E27FC236}">
                <a16:creationId xmlns:a16="http://schemas.microsoft.com/office/drawing/2014/main" id="{7962731E-39CB-C9E7-4360-B59C941D3C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145A594F-7CB4-8B92-C0E7-02DC799F52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FC4623-F5F6-46D4-A7C6-A10E54C922F0}" type="slidenum">
              <a:rPr lang="en-NZ" smtClean="0"/>
              <a:t>‹#›</a:t>
            </a:fld>
            <a:endParaRPr lang="en-NZ"/>
          </a:p>
        </p:txBody>
      </p:sp>
    </p:spTree>
    <p:extLst>
      <p:ext uri="{BB962C8B-B14F-4D97-AF65-F5344CB8AC3E}">
        <p14:creationId xmlns:p14="http://schemas.microsoft.com/office/powerpoint/2010/main" val="578343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A577F-497A-43B1-8E66-47E094C33FF5}" type="datetimeFigureOut">
              <a:rPr lang="en-NZ" smtClean="0"/>
              <a:t>25/07/2024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91046-FBC9-48E1-9EA8-1319D1C92B07}" type="slidenum">
              <a:rPr lang="en-NZ" smtClean="0"/>
              <a:t>‹#›</a:t>
            </a:fld>
            <a:endParaRPr lang="en-NZ"/>
          </a:p>
        </p:txBody>
      </p:sp>
    </p:spTree>
    <p:extLst>
      <p:ext uri="{BB962C8B-B14F-4D97-AF65-F5344CB8AC3E}">
        <p14:creationId xmlns:p14="http://schemas.microsoft.com/office/powerpoint/2010/main" val="292539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5ACF1A5-68A6-56D6-72EC-0E296DDFD84A}"/>
              </a:ext>
            </a:extLst>
          </p:cNvPr>
          <p:cNvSpPr>
            <a:spLocks noGrp="1"/>
          </p:cNvSpPr>
          <p:nvPr>
            <p:ph type="ctrTitle"/>
          </p:nvPr>
        </p:nvSpPr>
        <p:spPr>
          <a:xfrm>
            <a:off x="682337" y="1214438"/>
            <a:ext cx="9144000" cy="2387600"/>
          </a:xfrm>
        </p:spPr>
        <p:txBody>
          <a:bodyPr anchor="b">
            <a:normAutofit/>
          </a:bodyPr>
          <a:lstStyle>
            <a:lvl1pPr algn="l">
              <a:defRPr sz="6600" b="1">
                <a:solidFill>
                  <a:schemeClr val="bg1"/>
                </a:solidFill>
                <a:latin typeface="Poppins" panose="00000500000000000000" pitchFamily="2" charset="0"/>
                <a:cs typeface="Poppins" panose="00000500000000000000" pitchFamily="2" charset="0"/>
              </a:defRPr>
            </a:lvl1pPr>
          </a:lstStyle>
          <a:p>
            <a:r>
              <a:rPr lang="en-US" dirty="0"/>
              <a:t>Click to edit Master title style</a:t>
            </a:r>
            <a:endParaRPr lang="en-NZ" dirty="0"/>
          </a:p>
        </p:txBody>
      </p:sp>
      <p:sp>
        <p:nvSpPr>
          <p:cNvPr id="12" name="Subtitle 2">
            <a:extLst>
              <a:ext uri="{FF2B5EF4-FFF2-40B4-BE49-F238E27FC236}">
                <a16:creationId xmlns:a16="http://schemas.microsoft.com/office/drawing/2014/main" id="{54E53927-7B60-6FA6-8294-6C2871383828}"/>
              </a:ext>
            </a:extLst>
          </p:cNvPr>
          <p:cNvSpPr>
            <a:spLocks noGrp="1"/>
          </p:cNvSpPr>
          <p:nvPr>
            <p:ph type="subTitle" idx="1"/>
          </p:nvPr>
        </p:nvSpPr>
        <p:spPr>
          <a:xfrm>
            <a:off x="682335" y="3602038"/>
            <a:ext cx="8312727" cy="523153"/>
          </a:xfrm>
        </p:spPr>
        <p:txBody>
          <a:bodyPr>
            <a:normAutofit/>
          </a:bodyPr>
          <a:lstStyle>
            <a:lvl1pPr marL="0" indent="0" algn="l">
              <a:buNone/>
              <a:defRPr sz="3200">
                <a:solidFill>
                  <a:srgbClr val="30A1AC"/>
                </a:solidFill>
                <a:latin typeface="Poppins" panose="00000500000000000000" pitchFamily="2" charset="0"/>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spTree>
    <p:extLst>
      <p:ext uri="{BB962C8B-B14F-4D97-AF65-F5344CB8AC3E}">
        <p14:creationId xmlns:p14="http://schemas.microsoft.com/office/powerpoint/2010/main" val="389817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0F0611-DB53-904F-D931-A58F9587EEE4}"/>
              </a:ext>
            </a:extLst>
          </p:cNvPr>
          <p:cNvSpPr>
            <a:spLocks noGrp="1"/>
          </p:cNvSpPr>
          <p:nvPr>
            <p:ph type="title"/>
          </p:nvPr>
        </p:nvSpPr>
        <p:spPr>
          <a:xfrm>
            <a:off x="838200" y="645682"/>
            <a:ext cx="10515600" cy="788266"/>
          </a:xfrm>
          <a:prstGeom prst="rect">
            <a:avLst/>
          </a:prstGeom>
        </p:spPr>
        <p:txBody>
          <a:bodyPr/>
          <a:lstStyle/>
          <a:p>
            <a:endParaRPr lang="en-NZ" b="1" dirty="0">
              <a:solidFill>
                <a:srgbClr val="30A1AC"/>
              </a:solidFill>
              <a:latin typeface="Poppins" panose="00000500000000000000" pitchFamily="2" charset="0"/>
              <a:cs typeface="Poppins" panose="00000500000000000000" pitchFamily="2" charset="0"/>
            </a:endParaRPr>
          </a:p>
        </p:txBody>
      </p:sp>
      <p:sp>
        <p:nvSpPr>
          <p:cNvPr id="8" name="Content Placeholder 2">
            <a:extLst>
              <a:ext uri="{FF2B5EF4-FFF2-40B4-BE49-F238E27FC236}">
                <a16:creationId xmlns:a16="http://schemas.microsoft.com/office/drawing/2014/main" id="{9B3C24CB-E57D-B130-AF87-D802D543C1CD}"/>
              </a:ext>
            </a:extLst>
          </p:cNvPr>
          <p:cNvSpPr>
            <a:spLocks noGrp="1"/>
          </p:cNvSpPr>
          <p:nvPr>
            <p:ph idx="4294967295"/>
          </p:nvPr>
        </p:nvSpPr>
        <p:spPr>
          <a:xfrm>
            <a:off x="838200" y="1517073"/>
            <a:ext cx="10515600" cy="4659890"/>
          </a:xfrm>
          <a:prstGeom prst="rect">
            <a:avLst/>
          </a:prstGeom>
        </p:spPr>
        <p:txBody>
          <a:bodyPr>
            <a:normAutofit/>
          </a:bodyPr>
          <a:lstStyle>
            <a:lvl1pPr>
              <a:defRPr>
                <a:solidFill>
                  <a:schemeClr val="tx2"/>
                </a:solidFill>
              </a:defRPr>
            </a:lvl1pPr>
          </a:lstStyle>
          <a:p>
            <a:endParaRPr lang="en-NZ" sz="1800" dirty="0"/>
          </a:p>
        </p:txBody>
      </p:sp>
    </p:spTree>
    <p:extLst>
      <p:ext uri="{BB962C8B-B14F-4D97-AF65-F5344CB8AC3E}">
        <p14:creationId xmlns:p14="http://schemas.microsoft.com/office/powerpoint/2010/main" val="273569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nd tex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CC2FF5-F19D-B074-A9C0-901190C41ED3}"/>
              </a:ext>
            </a:extLst>
          </p:cNvPr>
          <p:cNvSpPr>
            <a:spLocks noGrp="1"/>
          </p:cNvSpPr>
          <p:nvPr>
            <p:ph type="title"/>
          </p:nvPr>
        </p:nvSpPr>
        <p:spPr>
          <a:xfrm>
            <a:off x="6096000" y="676855"/>
            <a:ext cx="5257800" cy="788266"/>
          </a:xfrm>
          <a:prstGeom prst="rect">
            <a:avLst/>
          </a:prstGeom>
        </p:spPr>
        <p:txBody>
          <a:bodyPr/>
          <a:lstStyle/>
          <a:p>
            <a:endParaRPr lang="en-NZ" b="1" dirty="0">
              <a:solidFill>
                <a:srgbClr val="30A1AC"/>
              </a:solidFill>
              <a:latin typeface="Poppins" panose="00000500000000000000" pitchFamily="2" charset="0"/>
              <a:cs typeface="Poppins" panose="00000500000000000000" pitchFamily="2" charset="0"/>
            </a:endParaRPr>
          </a:p>
        </p:txBody>
      </p:sp>
      <p:sp>
        <p:nvSpPr>
          <p:cNvPr id="4" name="Content Placeholder 2">
            <a:extLst>
              <a:ext uri="{FF2B5EF4-FFF2-40B4-BE49-F238E27FC236}">
                <a16:creationId xmlns:a16="http://schemas.microsoft.com/office/drawing/2014/main" id="{2E69E836-732A-E2E5-D0E9-F68BB912614B}"/>
              </a:ext>
            </a:extLst>
          </p:cNvPr>
          <p:cNvSpPr>
            <a:spLocks noGrp="1"/>
          </p:cNvSpPr>
          <p:nvPr>
            <p:ph idx="4294967295"/>
          </p:nvPr>
        </p:nvSpPr>
        <p:spPr>
          <a:xfrm>
            <a:off x="6096000" y="1517073"/>
            <a:ext cx="5257800" cy="4659890"/>
          </a:xfrm>
          <a:prstGeom prst="rect">
            <a:avLst/>
          </a:prstGeom>
        </p:spPr>
        <p:txBody>
          <a:bodyPr>
            <a:normAutofit/>
          </a:bodyPr>
          <a:lstStyle>
            <a:lvl1pPr>
              <a:defRPr>
                <a:solidFill>
                  <a:schemeClr val="tx2"/>
                </a:solidFill>
              </a:defRPr>
            </a:lvl1pPr>
          </a:lstStyle>
          <a:p>
            <a:endParaRPr lang="en-NZ" sz="1800" dirty="0"/>
          </a:p>
        </p:txBody>
      </p:sp>
      <p:sp>
        <p:nvSpPr>
          <p:cNvPr id="5" name="Content Placeholder 2">
            <a:extLst>
              <a:ext uri="{FF2B5EF4-FFF2-40B4-BE49-F238E27FC236}">
                <a16:creationId xmlns:a16="http://schemas.microsoft.com/office/drawing/2014/main" id="{3F34F780-F4BF-FC4A-5A93-C0F23020E871}"/>
              </a:ext>
            </a:extLst>
          </p:cNvPr>
          <p:cNvSpPr>
            <a:spLocks noGrp="1"/>
          </p:cNvSpPr>
          <p:nvPr>
            <p:ph idx="4294967295"/>
          </p:nvPr>
        </p:nvSpPr>
        <p:spPr>
          <a:xfrm>
            <a:off x="529936" y="676855"/>
            <a:ext cx="5257800" cy="5500108"/>
          </a:xfrm>
          <a:prstGeom prst="rect">
            <a:avLst/>
          </a:prstGeom>
        </p:spPr>
        <p:txBody>
          <a:bodyPr>
            <a:normAutofit/>
          </a:bodyPr>
          <a:lstStyle>
            <a:lvl1pPr marL="0" indent="0">
              <a:buNone/>
              <a:defRPr>
                <a:blipFill>
                  <a:blip/>
                  <a:tile tx="-266700" ty="-1543050" sx="50000" sy="50000" flip="none" algn="tl"/>
                </a:blipFill>
              </a:defRPr>
            </a:lvl1pPr>
          </a:lstStyle>
          <a:p>
            <a:endParaRPr lang="en-NZ" sz="1800" dirty="0"/>
          </a:p>
        </p:txBody>
      </p:sp>
    </p:spTree>
    <p:extLst>
      <p:ext uri="{BB962C8B-B14F-4D97-AF65-F5344CB8AC3E}">
        <p14:creationId xmlns:p14="http://schemas.microsoft.com/office/powerpoint/2010/main" val="38734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divide ">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A3CF-DEC3-FC15-95F5-B02DD5A524DD}"/>
              </a:ext>
            </a:extLst>
          </p:cNvPr>
          <p:cNvSpPr>
            <a:spLocks noGrp="1"/>
          </p:cNvSpPr>
          <p:nvPr>
            <p:ph type="title" hasCustomPrompt="1"/>
          </p:nvPr>
        </p:nvSpPr>
        <p:spPr>
          <a:xfrm>
            <a:off x="5704491" y="592283"/>
            <a:ext cx="6007760" cy="973714"/>
          </a:xfrm>
        </p:spPr>
        <p:txBody>
          <a:bodyPr/>
          <a:lstStyle>
            <a:lvl1pPr>
              <a:defRPr b="0">
                <a:latin typeface="+mj-lt"/>
                <a:cs typeface="Poppins" panose="00000500000000000000" pitchFamily="2" charset="0"/>
              </a:defRPr>
            </a:lvl1pPr>
          </a:lstStyle>
          <a:p>
            <a:r>
              <a:rPr lang="en-US" dirty="0"/>
              <a:t>Click to add title</a:t>
            </a:r>
            <a:endParaRPr lang="en-NZ" dirty="0"/>
          </a:p>
        </p:txBody>
      </p:sp>
      <p:sp>
        <p:nvSpPr>
          <p:cNvPr id="3" name="Text Placeholder 2">
            <a:extLst>
              <a:ext uri="{FF2B5EF4-FFF2-40B4-BE49-F238E27FC236}">
                <a16:creationId xmlns:a16="http://schemas.microsoft.com/office/drawing/2014/main" id="{8D854D0A-8462-087C-4B82-5B1F10228037}"/>
              </a:ext>
            </a:extLst>
          </p:cNvPr>
          <p:cNvSpPr>
            <a:spLocks noGrp="1"/>
          </p:cNvSpPr>
          <p:nvPr>
            <p:ph type="body" idx="1"/>
          </p:nvPr>
        </p:nvSpPr>
        <p:spPr>
          <a:xfrm>
            <a:off x="631918" y="498763"/>
            <a:ext cx="4613564" cy="5860473"/>
          </a:xfrm>
        </p:spPr>
        <p:txBody>
          <a:bodyPr anchor="ctr">
            <a:normAutofit/>
          </a:bodyPr>
          <a:lstStyle>
            <a:lvl1pPr marL="0" indent="0" algn="ctr">
              <a:buNone/>
              <a:defRPr sz="4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2">
            <a:extLst>
              <a:ext uri="{FF2B5EF4-FFF2-40B4-BE49-F238E27FC236}">
                <a16:creationId xmlns:a16="http://schemas.microsoft.com/office/drawing/2014/main" id="{AD640BC3-74B3-5DC5-F85B-C19A785D6550}"/>
              </a:ext>
            </a:extLst>
          </p:cNvPr>
          <p:cNvSpPr>
            <a:spLocks noGrp="1"/>
          </p:cNvSpPr>
          <p:nvPr>
            <p:ph idx="4294967295"/>
          </p:nvPr>
        </p:nvSpPr>
        <p:spPr>
          <a:xfrm>
            <a:off x="5704609" y="1517073"/>
            <a:ext cx="6005946" cy="4659890"/>
          </a:xfrm>
          <a:prstGeom prst="rect">
            <a:avLst/>
          </a:prstGeom>
        </p:spPr>
        <p:txBody>
          <a:bodyPr>
            <a:normAutofit/>
          </a:bodyPr>
          <a:lstStyle>
            <a:lvl1pPr>
              <a:defRPr>
                <a:solidFill>
                  <a:schemeClr val="tx2"/>
                </a:solidFill>
              </a:defRPr>
            </a:lvl1pPr>
          </a:lstStyle>
          <a:p>
            <a:endParaRPr lang="en-NZ" sz="1800" dirty="0"/>
          </a:p>
        </p:txBody>
      </p:sp>
    </p:spTree>
    <p:extLst>
      <p:ext uri="{BB962C8B-B14F-4D97-AF65-F5344CB8AC3E}">
        <p14:creationId xmlns:p14="http://schemas.microsoft.com/office/powerpoint/2010/main" val="125161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stats/info ">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4C2380-CC50-9C7E-EA21-C25F3FA0DAEB}"/>
              </a:ext>
            </a:extLst>
          </p:cNvPr>
          <p:cNvSpPr>
            <a:spLocks noGrp="1"/>
          </p:cNvSpPr>
          <p:nvPr>
            <p:ph idx="10"/>
          </p:nvPr>
        </p:nvSpPr>
        <p:spPr>
          <a:xfrm>
            <a:off x="4404014" y="3429000"/>
            <a:ext cx="3356264" cy="1974273"/>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2">
            <a:extLst>
              <a:ext uri="{FF2B5EF4-FFF2-40B4-BE49-F238E27FC236}">
                <a16:creationId xmlns:a16="http://schemas.microsoft.com/office/drawing/2014/main" id="{2AB69F3C-C582-AF27-435C-2C347E486435}"/>
              </a:ext>
            </a:extLst>
          </p:cNvPr>
          <p:cNvSpPr>
            <a:spLocks noGrp="1"/>
          </p:cNvSpPr>
          <p:nvPr>
            <p:ph idx="11"/>
          </p:nvPr>
        </p:nvSpPr>
        <p:spPr>
          <a:xfrm>
            <a:off x="8201891" y="3428999"/>
            <a:ext cx="3335482" cy="1974273"/>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7" name="Content Placeholder 2">
            <a:extLst>
              <a:ext uri="{FF2B5EF4-FFF2-40B4-BE49-F238E27FC236}">
                <a16:creationId xmlns:a16="http://schemas.microsoft.com/office/drawing/2014/main" id="{F5808A06-1B28-ABC8-7E82-26B0514BCA60}"/>
              </a:ext>
            </a:extLst>
          </p:cNvPr>
          <p:cNvSpPr>
            <a:spLocks noGrp="1"/>
          </p:cNvSpPr>
          <p:nvPr>
            <p:ph idx="12"/>
          </p:nvPr>
        </p:nvSpPr>
        <p:spPr>
          <a:xfrm>
            <a:off x="654627" y="3428998"/>
            <a:ext cx="3356264" cy="1974273"/>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7523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2381-508D-E172-76D9-74EC4A9A09FF}"/>
              </a:ext>
            </a:extLst>
          </p:cNvPr>
          <p:cNvSpPr>
            <a:spLocks noGrp="1"/>
          </p:cNvSpPr>
          <p:nvPr>
            <p:ph type="title"/>
          </p:nvPr>
        </p:nvSpPr>
        <p:spPr>
          <a:xfrm>
            <a:off x="838200" y="1892589"/>
            <a:ext cx="10515600" cy="1325563"/>
          </a:xfrm>
        </p:spPr>
        <p:txBody>
          <a:bodyPr/>
          <a:lstStyle>
            <a:lvl1pPr>
              <a:defRPr b="1">
                <a:solidFill>
                  <a:schemeClr val="bg1"/>
                </a:solidFill>
                <a:latin typeface="Poppins" panose="00000500000000000000" pitchFamily="2" charset="0"/>
                <a:cs typeface="Poppins" panose="00000500000000000000" pitchFamily="2" charset="0"/>
              </a:defRPr>
            </a:lvl1pPr>
          </a:lstStyle>
          <a:p>
            <a:r>
              <a:rPr lang="en-US" dirty="0"/>
              <a:t>Click to edit Master title style</a:t>
            </a:r>
            <a:endParaRPr lang="en-NZ" dirty="0"/>
          </a:p>
        </p:txBody>
      </p:sp>
    </p:spTree>
    <p:extLst>
      <p:ext uri="{BB962C8B-B14F-4D97-AF65-F5344CB8AC3E}">
        <p14:creationId xmlns:p14="http://schemas.microsoft.com/office/powerpoint/2010/main" val="4265448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E33334-FCB4-63FE-9B9C-781F6B04C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DD2B4B4B-9E8E-2582-B1E1-FBBBA72408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a:extLst>
              <a:ext uri="{FF2B5EF4-FFF2-40B4-BE49-F238E27FC236}">
                <a16:creationId xmlns:a16="http://schemas.microsoft.com/office/drawing/2014/main" id="{D8B55F44-B5E4-9198-B0A8-97CD98959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04890-B39C-47ED-BAF3-76E538E3F4C7}" type="datetimeFigureOut">
              <a:rPr lang="en-NZ" smtClean="0"/>
              <a:t>25/07/2024</a:t>
            </a:fld>
            <a:endParaRPr lang="en-NZ"/>
          </a:p>
        </p:txBody>
      </p:sp>
      <p:sp>
        <p:nvSpPr>
          <p:cNvPr id="5" name="Footer Placeholder 4">
            <a:extLst>
              <a:ext uri="{FF2B5EF4-FFF2-40B4-BE49-F238E27FC236}">
                <a16:creationId xmlns:a16="http://schemas.microsoft.com/office/drawing/2014/main" id="{4516910D-45B9-8602-8007-0464FAE36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A31CEF50-D720-DC21-FD6A-3EDB5853B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D0107-ED7C-4488-9FCF-9FF8D579D626}" type="slidenum">
              <a:rPr lang="en-NZ" smtClean="0"/>
              <a:t>‹#›</a:t>
            </a:fld>
            <a:endParaRPr lang="en-NZ"/>
          </a:p>
        </p:txBody>
      </p:sp>
    </p:spTree>
    <p:extLst>
      <p:ext uri="{BB962C8B-B14F-4D97-AF65-F5344CB8AC3E}">
        <p14:creationId xmlns:p14="http://schemas.microsoft.com/office/powerpoint/2010/main" val="259199620"/>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93" r:id="rId3"/>
    <p:sldLayoutId id="2147483691" r:id="rId4"/>
    <p:sldLayoutId id="2147483677" r:id="rId5"/>
    <p:sldLayoutId id="214748369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rozmansoor.substack.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5C18-848B-3B42-D3BA-674630F3302A}"/>
              </a:ext>
            </a:extLst>
          </p:cNvPr>
          <p:cNvSpPr>
            <a:spLocks noGrp="1"/>
          </p:cNvSpPr>
          <p:nvPr>
            <p:ph type="ctrTitle"/>
          </p:nvPr>
        </p:nvSpPr>
        <p:spPr>
          <a:xfrm>
            <a:off x="682336" y="1214438"/>
            <a:ext cx="10315401" cy="2387600"/>
          </a:xfrm>
        </p:spPr>
        <p:txBody>
          <a:bodyPr>
            <a:normAutofit fontScale="90000"/>
          </a:bodyPr>
          <a:lstStyle/>
          <a:p>
            <a:pPr algn="ctr"/>
            <a:r>
              <a:rPr lang="en-US" dirty="0" err="1" smtClean="0"/>
              <a:t>Tair</a:t>
            </a:r>
            <a:r>
              <a:rPr lang="mi-NZ" dirty="0" smtClean="0"/>
              <a:t>āwhiti District Disease </a:t>
            </a:r>
            <a:r>
              <a:rPr lang="mi-NZ" dirty="0" smtClean="0"/>
              <a:t>Data on</a:t>
            </a:r>
            <a:r>
              <a:rPr lang="mi-NZ" dirty="0"/>
              <a:t/>
            </a:r>
            <a:br>
              <a:rPr lang="mi-NZ" dirty="0"/>
            </a:br>
            <a:r>
              <a:rPr lang="en-US" dirty="0" smtClean="0"/>
              <a:t>Substack </a:t>
            </a:r>
            <a:endParaRPr lang="en-NZ" dirty="0"/>
          </a:p>
        </p:txBody>
      </p:sp>
      <p:sp>
        <p:nvSpPr>
          <p:cNvPr id="3" name="Subtitle 2">
            <a:extLst>
              <a:ext uri="{FF2B5EF4-FFF2-40B4-BE49-F238E27FC236}">
                <a16:creationId xmlns:a16="http://schemas.microsoft.com/office/drawing/2014/main" id="{1AAB3DA1-A2F6-7B6B-A00C-D54C9E6C5F44}"/>
              </a:ext>
            </a:extLst>
          </p:cNvPr>
          <p:cNvSpPr>
            <a:spLocks noGrp="1"/>
          </p:cNvSpPr>
          <p:nvPr>
            <p:ph type="subTitle" idx="1"/>
          </p:nvPr>
        </p:nvSpPr>
        <p:spPr>
          <a:xfrm>
            <a:off x="1683672" y="3690060"/>
            <a:ext cx="8312727" cy="523153"/>
          </a:xfrm>
        </p:spPr>
        <p:txBody>
          <a:bodyPr>
            <a:noAutofit/>
          </a:bodyPr>
          <a:lstStyle/>
          <a:p>
            <a:pPr algn="ctr"/>
            <a:r>
              <a:rPr lang="en-US" sz="2000" dirty="0" smtClean="0"/>
              <a:t>Public Health Observatory NZ Conference</a:t>
            </a:r>
          </a:p>
          <a:p>
            <a:pPr algn="ctr"/>
            <a:r>
              <a:rPr lang="en-US" sz="2000" dirty="0" smtClean="0"/>
              <a:t>25 </a:t>
            </a:r>
            <a:r>
              <a:rPr lang="en-US" sz="2000" dirty="0" smtClean="0"/>
              <a:t>July 2024</a:t>
            </a:r>
            <a:endParaRPr lang="en-US" sz="2000" dirty="0"/>
          </a:p>
        </p:txBody>
      </p:sp>
      <p:sp>
        <p:nvSpPr>
          <p:cNvPr id="6" name="TextBox 5"/>
          <p:cNvSpPr txBox="1"/>
          <p:nvPr/>
        </p:nvSpPr>
        <p:spPr>
          <a:xfrm>
            <a:off x="483577" y="5442438"/>
            <a:ext cx="184731" cy="369332"/>
          </a:xfrm>
          <a:prstGeom prst="rect">
            <a:avLst/>
          </a:prstGeom>
          <a:noFill/>
        </p:spPr>
        <p:txBody>
          <a:bodyPr wrap="none" rtlCol="0">
            <a:spAutoFit/>
          </a:bodyPr>
          <a:lstStyle/>
          <a:p>
            <a:endParaRPr lang="en-NZ" dirty="0"/>
          </a:p>
        </p:txBody>
      </p:sp>
      <p:sp>
        <p:nvSpPr>
          <p:cNvPr id="7" name="Rectangle 6"/>
          <p:cNvSpPr/>
          <p:nvPr/>
        </p:nvSpPr>
        <p:spPr>
          <a:xfrm>
            <a:off x="251193" y="5165439"/>
            <a:ext cx="6096000" cy="646331"/>
          </a:xfrm>
          <a:prstGeom prst="rect">
            <a:avLst/>
          </a:prstGeom>
        </p:spPr>
        <p:txBody>
          <a:bodyPr>
            <a:spAutoFit/>
          </a:bodyPr>
          <a:lstStyle/>
          <a:p>
            <a:r>
              <a:rPr lang="en-NZ" dirty="0">
                <a:solidFill>
                  <a:schemeClr val="bg1"/>
                </a:solidFill>
              </a:rPr>
              <a:t>Dr Oz (Osman </a:t>
            </a:r>
            <a:r>
              <a:rPr lang="en-NZ" dirty="0" smtClean="0">
                <a:solidFill>
                  <a:schemeClr val="bg1"/>
                </a:solidFill>
              </a:rPr>
              <a:t>David</a:t>
            </a:r>
            <a:r>
              <a:rPr lang="en-NZ" dirty="0">
                <a:solidFill>
                  <a:schemeClr val="bg1"/>
                </a:solidFill>
              </a:rPr>
              <a:t>) Mansoor</a:t>
            </a:r>
          </a:p>
          <a:p>
            <a:r>
              <a:rPr lang="en-US" dirty="0">
                <a:solidFill>
                  <a:schemeClr val="bg1"/>
                </a:solidFill>
              </a:rPr>
              <a:t>Medical Officer Of </a:t>
            </a:r>
            <a:r>
              <a:rPr lang="en-US" dirty="0" smtClean="0">
                <a:solidFill>
                  <a:schemeClr val="bg1"/>
                </a:solidFill>
              </a:rPr>
              <a:t>Health</a:t>
            </a:r>
            <a:r>
              <a:rPr lang="en-NZ" dirty="0" smtClean="0">
                <a:solidFill>
                  <a:schemeClr val="bg1"/>
                </a:solidFill>
              </a:rPr>
              <a:t>, </a:t>
            </a:r>
            <a:r>
              <a:rPr lang="en-NZ" dirty="0">
                <a:solidFill>
                  <a:schemeClr val="bg1"/>
                </a:solidFill>
              </a:rPr>
              <a:t>Tairāwhiti</a:t>
            </a:r>
          </a:p>
        </p:txBody>
      </p:sp>
    </p:spTree>
    <p:extLst>
      <p:ext uri="{BB962C8B-B14F-4D97-AF65-F5344CB8AC3E}">
        <p14:creationId xmlns:p14="http://schemas.microsoft.com/office/powerpoint/2010/main" val="2342634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382" y="128446"/>
            <a:ext cx="10515600" cy="788266"/>
          </a:xfrm>
        </p:spPr>
        <p:txBody>
          <a:bodyPr>
            <a:normAutofit/>
          </a:bodyPr>
          <a:lstStyle/>
          <a:p>
            <a:r>
              <a:rPr lang="mi-NZ" dirty="0"/>
              <a:t>C</a:t>
            </a:r>
            <a:r>
              <a:rPr lang="mi-NZ" dirty="0" smtClean="0"/>
              <a:t>omparing national and local data</a:t>
            </a:r>
            <a:endParaRPr lang="en-NZ" dirty="0"/>
          </a:p>
        </p:txBody>
      </p:sp>
      <p:pic>
        <p:nvPicPr>
          <p:cNvPr id="4" name="Content Placeholder 3"/>
          <p:cNvPicPr>
            <a:picLocks noGrp="1" noChangeAspect="1"/>
          </p:cNvPicPr>
          <p:nvPr>
            <p:ph idx="4294967295"/>
          </p:nvPr>
        </p:nvPicPr>
        <p:blipFill>
          <a:blip r:embed="rId2"/>
          <a:stretch>
            <a:fillRect/>
          </a:stretch>
        </p:blipFill>
        <p:spPr>
          <a:xfrm>
            <a:off x="0" y="1696661"/>
            <a:ext cx="6012057" cy="4009804"/>
          </a:xfrm>
          <a:prstGeom prst="rect">
            <a:avLst/>
          </a:prstGeom>
        </p:spPr>
      </p:pic>
      <p:pic>
        <p:nvPicPr>
          <p:cNvPr id="5" name="Picture 2" descr="https://substackcdn.com/image/fetch/f_auto,q_auto:good,fl_progressive:steep/https%3A%2F%2Fsubstack-post-media.s3.amazonaws.com%2Fpublic%2Fimages%2F549a4476-13b8-49db-bc98-9fb2dfe95924_752x45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2057" y="916712"/>
            <a:ext cx="6134100" cy="40014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7435" y="2319402"/>
            <a:ext cx="992579" cy="369332"/>
          </a:xfrm>
          <a:prstGeom prst="rect">
            <a:avLst/>
          </a:prstGeom>
          <a:noFill/>
        </p:spPr>
        <p:txBody>
          <a:bodyPr wrap="none" rtlCol="0">
            <a:spAutoFit/>
          </a:bodyPr>
          <a:lstStyle/>
          <a:p>
            <a:r>
              <a:rPr lang="mi-NZ" dirty="0" smtClean="0"/>
              <a:t>Dengue</a:t>
            </a:r>
            <a:endParaRPr lang="en-NZ" dirty="0"/>
          </a:p>
        </p:txBody>
      </p:sp>
      <p:pic>
        <p:nvPicPr>
          <p:cNvPr id="6146" name="Picture 2" descr="https://substackcdn.com/image/fetch/f_auto,q_auto:good,fl_progressive:steep/https%3A%2F%2Fsubstack-post-media.s3.amazonaws.com%2Fpublic%2Fimages%2Fcb89274b-7b46-434c-bfd7-8f6bc89c052e_1044x534.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12056" y="4433455"/>
            <a:ext cx="6272307" cy="2424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8207" y="778196"/>
            <a:ext cx="5634876" cy="646331"/>
          </a:xfrm>
          <a:prstGeom prst="rect">
            <a:avLst/>
          </a:prstGeom>
          <a:noFill/>
        </p:spPr>
        <p:txBody>
          <a:bodyPr wrap="none" rtlCol="0">
            <a:spAutoFit/>
          </a:bodyPr>
          <a:lstStyle/>
          <a:p>
            <a:r>
              <a:rPr lang="en-US" dirty="0" err="1" smtClean="0"/>
              <a:t>Tair</a:t>
            </a:r>
            <a:r>
              <a:rPr lang="mi-NZ" dirty="0" smtClean="0"/>
              <a:t>āwhiti has ~ 1% of national population</a:t>
            </a:r>
          </a:p>
          <a:p>
            <a:r>
              <a:rPr lang="mi-NZ" dirty="0" smtClean="0"/>
              <a:t>Chart compares numbers (x100) and crude incidence</a:t>
            </a:r>
            <a:endParaRPr lang="en-NZ" dirty="0"/>
          </a:p>
        </p:txBody>
      </p:sp>
    </p:spTree>
    <p:extLst>
      <p:ext uri="{BB962C8B-B14F-4D97-AF65-F5344CB8AC3E}">
        <p14:creationId xmlns:p14="http://schemas.microsoft.com/office/powerpoint/2010/main" val="1488193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dirty="0" smtClean="0"/>
              <a:t>Rheumatic fever</a:t>
            </a:r>
            <a:endParaRPr lang="en-NZ" dirty="0"/>
          </a:p>
        </p:txBody>
      </p:sp>
      <p:pic>
        <p:nvPicPr>
          <p:cNvPr id="7170" name="Picture 2" descr="https://substackcdn.com/image/fetch/f_auto,q_auto:good,fl_progressive:steep/https%3A%2F%2Fsubstack-post-media.s3.amazonaws.com%2Fpublic%2Fimages%2Fd8eb32bf-74af-44a1-96f9-ebd3ca99b527_1636x838.png"/>
          <p:cNvPicPr>
            <a:picLocks noGrp="1" noChangeAspect="1" noChangeArrowheads="1"/>
          </p:cNvPicPr>
          <p:nvPr>
            <p:ph idx="4294967295"/>
          </p:nvPr>
        </p:nvPicPr>
        <p:blipFill>
          <a:blip r:embed="rId2" cstate="email">
            <a:extLst>
              <a:ext uri="{28A0092B-C50C-407E-A947-70E740481C1C}">
                <a14:useLocalDpi xmlns:a14="http://schemas.microsoft.com/office/drawing/2010/main" val="0"/>
              </a:ext>
            </a:extLst>
          </a:blip>
          <a:srcRect/>
          <a:stretch>
            <a:fillRect/>
          </a:stretch>
        </p:blipFill>
        <p:spPr bwMode="auto">
          <a:xfrm>
            <a:off x="0" y="1433948"/>
            <a:ext cx="5826368" cy="530556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substackcdn.com/image/fetch/w_1456,c_limit,f_auto,q_auto:good,fl_progressive:steep/https%3A%2F%2Fsubstack-post-media.s3.amazonaws.com%2Fpublic%2Fimages%2F248286e7-d3f0-4da4-9676-5dea53848c92_1636x838.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26368" y="1433947"/>
            <a:ext cx="6365632" cy="530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831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dirty="0" smtClean="0"/>
              <a:t>Yersinia</a:t>
            </a:r>
            <a:endParaRPr lang="en-NZ" dirty="0"/>
          </a:p>
        </p:txBody>
      </p:sp>
      <p:pic>
        <p:nvPicPr>
          <p:cNvPr id="8194" name="Picture 2" descr="https://substackcdn.com/image/fetch/w_1456,c_limit,f_auto,q_auto:good,fl_progressive:steep/https%3A%2F%2Fsubstack-post-media.s3.amazonaws.com%2Fpublic%2Fimages%2F76b13713-c218-42b8-8dbf-148309cab772_1649x861.png"/>
          <p:cNvPicPr>
            <a:picLocks noGrp="1" noChangeAspect="1" noChangeArrowheads="1"/>
          </p:cNvPicPr>
          <p:nvPr>
            <p:ph idx="4294967295"/>
          </p:nvPr>
        </p:nvPicPr>
        <p:blipFill>
          <a:blip r:embed="rId2" cstate="email">
            <a:extLst>
              <a:ext uri="{28A0092B-C50C-407E-A947-70E740481C1C}">
                <a14:useLocalDpi xmlns:a14="http://schemas.microsoft.com/office/drawing/2010/main" val="0"/>
              </a:ext>
            </a:extLst>
          </a:blip>
          <a:srcRect/>
          <a:stretch>
            <a:fillRect/>
          </a:stretch>
        </p:blipFill>
        <p:spPr bwMode="auto">
          <a:xfrm>
            <a:off x="-1" y="1433948"/>
            <a:ext cx="6096001" cy="465931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substackcdn.com/image/fetch/w_1456,c_limit,f_auto,q_auto:good,fl_progressive:steep/https%3A%2F%2Fsubstack-post-media.s3.amazonaws.com%2Fpublic%2Fimages%2F14da0b39-bc48-4c52-8f6e-179cb93b4d87_1649x86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0" y="1433948"/>
            <a:ext cx="6096001" cy="465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6159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NZ"/>
          </a:p>
        </p:txBody>
      </p:sp>
      <p:pic>
        <p:nvPicPr>
          <p:cNvPr id="7" name="Content Placeholder 6"/>
          <p:cNvPicPr>
            <a:picLocks noGrp="1" noChangeAspect="1"/>
          </p:cNvPicPr>
          <p:nvPr>
            <p:ph idx="4294967295"/>
          </p:nvPr>
        </p:nvPicPr>
        <p:blipFill>
          <a:blip r:embed="rId2"/>
          <a:stretch>
            <a:fillRect/>
          </a:stretch>
        </p:blipFill>
        <p:spPr>
          <a:xfrm>
            <a:off x="70338" y="0"/>
            <a:ext cx="7645238" cy="4659313"/>
          </a:xfrm>
          <a:prstGeom prst="rect">
            <a:avLst/>
          </a:prstGeom>
        </p:spPr>
      </p:pic>
      <p:pic>
        <p:nvPicPr>
          <p:cNvPr id="4" name="Picture 3"/>
          <p:cNvPicPr>
            <a:picLocks noChangeAspect="1"/>
          </p:cNvPicPr>
          <p:nvPr/>
        </p:nvPicPr>
        <p:blipFill>
          <a:blip r:embed="rId3"/>
          <a:stretch>
            <a:fillRect/>
          </a:stretch>
        </p:blipFill>
        <p:spPr>
          <a:xfrm>
            <a:off x="5363308" y="1968546"/>
            <a:ext cx="6893169" cy="4889453"/>
          </a:xfrm>
          <a:prstGeom prst="rect">
            <a:avLst/>
          </a:prstGeom>
        </p:spPr>
      </p:pic>
    </p:spTree>
    <p:extLst>
      <p:ext uri="{BB962C8B-B14F-4D97-AF65-F5344CB8AC3E}">
        <p14:creationId xmlns:p14="http://schemas.microsoft.com/office/powerpoint/2010/main" val="1356226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dirty="0" smtClean="0"/>
              <a:t>Covid-19 Hospitalisations</a:t>
            </a:r>
            <a:endParaRPr lang="en-NZ" dirty="0"/>
          </a:p>
        </p:txBody>
      </p:sp>
      <p:sp>
        <p:nvSpPr>
          <p:cNvPr id="3" name="Content Placeholder 2"/>
          <p:cNvSpPr>
            <a:spLocks noGrp="1"/>
          </p:cNvSpPr>
          <p:nvPr>
            <p:ph idx="4294967295"/>
          </p:nvPr>
        </p:nvSpPr>
        <p:spPr/>
        <p:txBody>
          <a:bodyPr/>
          <a:lstStyle/>
          <a:p>
            <a:endParaRPr lang="en-NZ"/>
          </a:p>
        </p:txBody>
      </p:sp>
      <p:pic>
        <p:nvPicPr>
          <p:cNvPr id="5124" name="Picture 4" descr="https://substackcdn.com/image/fetch/w_1456,c_limit,f_auto,q_auto:good,fl_progressive:steep/https%3A%2F%2Fsubstack-post-media.s3.amazonaws.com%2Fpublic%2Fimages%2F5b1a4fc4-a57c-4ca5-9643-23bc9be5a593_886x603.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233" y="1433947"/>
            <a:ext cx="5831987" cy="51053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ubstackcdn.com/image/fetch/w_1456,c_limit,f_auto,q_auto:good,fl_progressive:steep/https%3A%2F%2Fsubstack-post-media.s3.amazonaws.com%2Fpublic%2Fimages%2Ff43c3ce1-c10c-41e8-86e5-d479a489d081_897x53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62246" y="1433946"/>
            <a:ext cx="6529754" cy="50958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substackcdn.com/image/fetch/w_1456,c_limit,f_auto,q_auto:good,fl_progressive:steep/https%3A%2F%2Fsubstack-post-media.s3.amazonaws.com%2Fpublic%2Fimages%2F33f482f4-b553-427f-b65f-f94f0a733c8a_980x619.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82952" y="-123870"/>
            <a:ext cx="4009048" cy="18696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69315" y="188101"/>
            <a:ext cx="838691" cy="369332"/>
          </a:xfrm>
          <a:prstGeom prst="rect">
            <a:avLst/>
          </a:prstGeom>
          <a:noFill/>
        </p:spPr>
        <p:txBody>
          <a:bodyPr wrap="none" rtlCol="0">
            <a:spAutoFit/>
          </a:bodyPr>
          <a:lstStyle/>
          <a:p>
            <a:r>
              <a:rPr lang="mi-NZ" dirty="0" smtClean="0"/>
              <a:t>Cases</a:t>
            </a:r>
            <a:endParaRPr lang="en-NZ" dirty="0"/>
          </a:p>
        </p:txBody>
      </p:sp>
    </p:spTree>
    <p:extLst>
      <p:ext uri="{BB962C8B-B14F-4D97-AF65-F5344CB8AC3E}">
        <p14:creationId xmlns:p14="http://schemas.microsoft.com/office/powerpoint/2010/main" val="3438652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dirty="0" smtClean="0"/>
              <a:t>Covid hospital cases: cause</a:t>
            </a:r>
            <a:endParaRPr lang="en-NZ" dirty="0"/>
          </a:p>
        </p:txBody>
      </p:sp>
      <p:pic>
        <p:nvPicPr>
          <p:cNvPr id="4" name="Picture 8" descr="https://substackcdn.com/image/fetch/w_1456,c_limit,f_auto,q_auto:good,fl_progressive:steep/https%3A%2F%2Fsubstack-post-media.s3.amazonaws.com%2Fpublic%2Fimages%2F11198f16-fdd7-468c-ada2-b65ad619acde_854x546.png"/>
          <p:cNvPicPr>
            <a:picLocks noGrp="1" noChangeAspect="1" noChangeArrowheads="1"/>
          </p:cNvPicPr>
          <p:nvPr>
            <p:ph idx="4294967295"/>
          </p:nvPr>
        </p:nvPicPr>
        <p:blipFill>
          <a:blip r:embed="rId2" cstate="email">
            <a:extLst>
              <a:ext uri="{28A0092B-C50C-407E-A947-70E740481C1C}">
                <a14:useLocalDpi xmlns:a14="http://schemas.microsoft.com/office/drawing/2010/main" val="0"/>
              </a:ext>
            </a:extLst>
          </a:blip>
          <a:srcRect/>
          <a:stretch>
            <a:fillRect/>
          </a:stretch>
        </p:blipFill>
        <p:spPr bwMode="auto">
          <a:xfrm>
            <a:off x="1579419" y="1433948"/>
            <a:ext cx="7287643" cy="465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47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substackcdn.com/image/fetch/w_1456,c_limit,f_auto,q_auto:good,fl_progressive:steep/https%3A%2F%2Fsubstack-post-media.s3.amazonaws.com%2Fpublic%2Fimages%2Fda997c63-1024-4be5-9ed3-5e4c418834c6_3400x2400.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750470"/>
            <a:ext cx="6243782" cy="61075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8309" y="124658"/>
            <a:ext cx="10515600" cy="788266"/>
          </a:xfrm>
        </p:spPr>
        <p:txBody>
          <a:bodyPr/>
          <a:lstStyle/>
          <a:p>
            <a:r>
              <a:rPr lang="mi-NZ" dirty="0" smtClean="0"/>
              <a:t>Global pandemic impacts</a:t>
            </a:r>
            <a:endParaRPr lang="en-NZ" dirty="0"/>
          </a:p>
        </p:txBody>
      </p:sp>
      <p:pic>
        <p:nvPicPr>
          <p:cNvPr id="1026" name="Picture 2" descr="https://substackcdn.com/image/fetch/f_auto,q_auto:good,fl_progressive:steep/https%3A%2F%2Fsubstack-post-media.s3.amazonaws.com%2Fpublic%2Fimages%2Fa149da37-94d9-4f58-aa9c-49439ccfa46f_1078x51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14501" y="750470"/>
            <a:ext cx="5858997" cy="33651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98382" y="3930430"/>
            <a:ext cx="4889480" cy="246221"/>
          </a:xfrm>
          <a:prstGeom prst="rect">
            <a:avLst/>
          </a:prstGeom>
          <a:noFill/>
        </p:spPr>
        <p:txBody>
          <a:bodyPr wrap="none" rtlCol="0">
            <a:spAutoFit/>
          </a:bodyPr>
          <a:lstStyle/>
          <a:p>
            <a:r>
              <a:rPr lang="en-NZ" sz="1000" dirty="0"/>
              <a:t>https://www.thelancet.com/journals/lancet/article/PIIS0140-6736(24)00476-8/fulltext</a:t>
            </a:r>
          </a:p>
        </p:txBody>
      </p:sp>
      <p:sp>
        <p:nvSpPr>
          <p:cNvPr id="6" name="TextBox 5"/>
          <p:cNvSpPr txBox="1"/>
          <p:nvPr/>
        </p:nvSpPr>
        <p:spPr>
          <a:xfrm>
            <a:off x="6849208" y="4686300"/>
            <a:ext cx="184731" cy="369332"/>
          </a:xfrm>
          <a:prstGeom prst="rect">
            <a:avLst/>
          </a:prstGeom>
          <a:noFill/>
        </p:spPr>
        <p:txBody>
          <a:bodyPr wrap="none" rtlCol="0">
            <a:spAutoFit/>
          </a:bodyPr>
          <a:lstStyle/>
          <a:p>
            <a:endParaRPr lang="en-NZ" dirty="0"/>
          </a:p>
        </p:txBody>
      </p:sp>
      <p:sp>
        <p:nvSpPr>
          <p:cNvPr id="7" name="Rectangle 6"/>
          <p:cNvSpPr/>
          <p:nvPr/>
        </p:nvSpPr>
        <p:spPr>
          <a:xfrm>
            <a:off x="6096000" y="4115627"/>
            <a:ext cx="6096000" cy="2308324"/>
          </a:xfrm>
          <a:prstGeom prst="rect">
            <a:avLst/>
          </a:prstGeom>
          <a:solidFill>
            <a:schemeClr val="bg1"/>
          </a:solidFill>
        </p:spPr>
        <p:txBody>
          <a:bodyPr>
            <a:spAutoFit/>
          </a:bodyPr>
          <a:lstStyle/>
          <a:p>
            <a:r>
              <a:rPr lang="en-US" dirty="0">
                <a:solidFill>
                  <a:srgbClr val="363737"/>
                </a:solidFill>
                <a:latin typeface="Spectral"/>
              </a:rPr>
              <a:t>“Between 1950 and 2021, global life expectancy at birth increased by 22·7 years (20·8–24·8), from 49·0 years (46·7–51·3) to 71·7 years (70·9–72·5). Global life expectancy at birth declined by 1·6 years (1·0–2·2) between 2019 and 2021, reversing historical trends. An increase in life expectancy was only observed in 32 (15·7%) of 204 countries and territories between 2019 and 2021.”</a:t>
            </a:r>
            <a:endParaRPr lang="en-NZ" dirty="0"/>
          </a:p>
        </p:txBody>
      </p:sp>
    </p:spTree>
    <p:extLst>
      <p:ext uri="{BB962C8B-B14F-4D97-AF65-F5344CB8AC3E}">
        <p14:creationId xmlns:p14="http://schemas.microsoft.com/office/powerpoint/2010/main" val="2541743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4294967295"/>
          </p:nvPr>
        </p:nvSpPr>
        <p:spPr/>
        <p:txBody>
          <a:bodyPr/>
          <a:lstStyle/>
          <a:p>
            <a:endParaRPr lang="en-NZ"/>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03937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443"/>
            <a:ext cx="10515600" cy="788266"/>
          </a:xfrm>
        </p:spPr>
        <p:txBody>
          <a:bodyPr/>
          <a:lstStyle/>
          <a:p>
            <a:r>
              <a:rPr lang="mi-NZ" dirty="0" smtClean="0"/>
              <a:t>National and local mortality</a:t>
            </a:r>
            <a:endParaRPr lang="en-NZ" dirty="0"/>
          </a:p>
        </p:txBody>
      </p:sp>
      <p:pic>
        <p:nvPicPr>
          <p:cNvPr id="9220" name="Picture 4" descr="https://substackcdn.com/image/fetch/w_1456,c_limit,f_auto,q_auto:good,fl_progressive:steep/https%3A%2F%2Fsubstack-post-media.s3.amazonaws.com%2Fpublic%2Fimages%2Ffd147a16-a43b-4c05-84c4-43b2a8a5190d_968x584.png"/>
          <p:cNvPicPr>
            <a:picLocks noGrp="1" noChangeAspect="1" noChangeArrowheads="1"/>
          </p:cNvPicPr>
          <p:nvPr>
            <p:ph idx="4294967295"/>
          </p:nvPr>
        </p:nvPicPr>
        <p:blipFill>
          <a:blip r:embed="rId2" cstate="email">
            <a:extLst>
              <a:ext uri="{28A0092B-C50C-407E-A947-70E740481C1C}">
                <a14:useLocalDpi xmlns:a14="http://schemas.microsoft.com/office/drawing/2010/main" val="0"/>
              </a:ext>
            </a:extLst>
          </a:blip>
          <a:srcRect/>
          <a:stretch>
            <a:fillRect/>
          </a:stretch>
        </p:blipFill>
        <p:spPr bwMode="auto">
          <a:xfrm>
            <a:off x="6308328" y="1032031"/>
            <a:ext cx="5045472" cy="30439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substackcdn.com/image/fetch/w_1456,c_limit,f_auto,q_auto:good,fl_progressive:steep/https%3A%2F%2Fsubstack-post-media.s3.amazonaws.com%2Fpublic%2Fimages%2Fa200c6e1-3b35-42ef-834f-02a317b3b973_911x45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08328" y="4045316"/>
            <a:ext cx="5668926" cy="28126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substackcdn.com/image/fetch/w_1456,c_limit,f_auto,q_auto:good,fl_progressive:steep/https%3A%2F%2Fsubstack-post-media.s3.amazonaws.com%2Fpublic%2Fimages%2F452e1051-7407-4668-863d-db6e09382466_1148x58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6" y="1010520"/>
            <a:ext cx="6298952" cy="584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8443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799" y="341459"/>
            <a:ext cx="10515600" cy="788266"/>
          </a:xfrm>
        </p:spPr>
        <p:txBody>
          <a:bodyPr/>
          <a:lstStyle/>
          <a:p>
            <a:r>
              <a:rPr lang="mi-NZ" dirty="0" smtClean="0"/>
              <a:t>Tairāwhiti deaths avoided</a:t>
            </a:r>
            <a:endParaRPr lang="en-NZ" dirty="0"/>
          </a:p>
        </p:txBody>
      </p:sp>
      <p:pic>
        <p:nvPicPr>
          <p:cNvPr id="4" name="Picture 8" descr="https://substackcdn.com/image/fetch/w_1456,c_limit,f_auto,q_auto:good,fl_progressive:steep/https%3A%2F%2Fsubstack-post-media.s3.amazonaws.com%2Fpublic%2Fimages%2F655510ed-851c-49c1-9023-696a5763dfad_751x451.png"/>
          <p:cNvPicPr>
            <a:picLocks noGrp="1" noChangeAspect="1" noChangeArrowheads="1"/>
          </p:cNvPicPr>
          <p:nvPr>
            <p:ph idx="4294967295"/>
          </p:nvPr>
        </p:nvPicPr>
        <p:blipFill>
          <a:blip r:embed="rId2" cstate="email">
            <a:extLst>
              <a:ext uri="{28A0092B-C50C-407E-A947-70E740481C1C}">
                <a14:useLocalDpi xmlns:a14="http://schemas.microsoft.com/office/drawing/2010/main" val="0"/>
              </a:ext>
            </a:extLst>
          </a:blip>
          <a:srcRect/>
          <a:stretch>
            <a:fillRect/>
          </a:stretch>
        </p:blipFill>
        <p:spPr bwMode="auto">
          <a:xfrm>
            <a:off x="757382" y="969169"/>
            <a:ext cx="5218546" cy="46593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substackcdn.com/image/fetch/f_auto,q_auto:good,fl_progressive:steep/https%3A%2F%2Fsubstack-post-media.s3.amazonaws.com%2Fpublic%2Fimages%2F166f283b-30ac-45b6-8298-2390b343f844_711x137.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7382" y="5628482"/>
            <a:ext cx="5218546" cy="10055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179128" y="983025"/>
            <a:ext cx="6058360" cy="4484901"/>
          </a:xfrm>
          <a:prstGeom prst="rect">
            <a:avLst/>
          </a:prstGeom>
        </p:spPr>
      </p:pic>
      <p:sp>
        <p:nvSpPr>
          <p:cNvPr id="6" name="TextBox 5"/>
          <p:cNvSpPr txBox="1"/>
          <p:nvPr/>
        </p:nvSpPr>
        <p:spPr>
          <a:xfrm>
            <a:off x="5929416" y="5588983"/>
            <a:ext cx="6402715" cy="400110"/>
          </a:xfrm>
          <a:prstGeom prst="rect">
            <a:avLst/>
          </a:prstGeom>
          <a:noFill/>
        </p:spPr>
        <p:txBody>
          <a:bodyPr wrap="none" rtlCol="0">
            <a:spAutoFit/>
          </a:bodyPr>
          <a:lstStyle/>
          <a:p>
            <a:r>
              <a:rPr lang="mi-NZ" sz="2000" dirty="0" smtClean="0"/>
              <a:t>Excess district deaths to June 2023: -4, 27 or -45, -417</a:t>
            </a:r>
          </a:p>
        </p:txBody>
      </p:sp>
    </p:spTree>
    <p:extLst>
      <p:ext uri="{BB962C8B-B14F-4D97-AF65-F5344CB8AC3E}">
        <p14:creationId xmlns:p14="http://schemas.microsoft.com/office/powerpoint/2010/main" val="3867628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Introduction</a:t>
            </a:r>
            <a:endParaRPr lang="en-NZ" dirty="0"/>
          </a:p>
        </p:txBody>
      </p:sp>
      <p:sp>
        <p:nvSpPr>
          <p:cNvPr id="5" name="Content Placeholder 4"/>
          <p:cNvSpPr>
            <a:spLocks noGrp="1"/>
          </p:cNvSpPr>
          <p:nvPr>
            <p:ph idx="4294967295"/>
          </p:nvPr>
        </p:nvSpPr>
        <p:spPr>
          <a:xfrm>
            <a:off x="838200" y="1451187"/>
            <a:ext cx="4665785" cy="3564881"/>
          </a:xfrm>
        </p:spPr>
        <p:txBody>
          <a:bodyPr>
            <a:normAutofit fontScale="62500" lnSpcReduction="20000"/>
          </a:bodyPr>
          <a:lstStyle/>
          <a:p>
            <a:pPr marL="0" indent="0">
              <a:lnSpc>
                <a:spcPct val="120000"/>
              </a:lnSpc>
              <a:buNone/>
            </a:pPr>
            <a:r>
              <a:rPr lang="en-US" dirty="0"/>
              <a:t>My </a:t>
            </a:r>
            <a:r>
              <a:rPr lang="en-US" dirty="0" smtClean="0"/>
              <a:t>name, Osman </a:t>
            </a:r>
            <a:r>
              <a:rPr lang="en-US" dirty="0"/>
              <a:t>David Mansoor, </a:t>
            </a:r>
            <a:r>
              <a:rPr lang="en-US" dirty="0" smtClean="0"/>
              <a:t>reflects </a:t>
            </a:r>
            <a:r>
              <a:rPr lang="en-US" dirty="0"/>
              <a:t>my Muslim father </a:t>
            </a:r>
            <a:r>
              <a:rPr lang="en-US" dirty="0" smtClean="0"/>
              <a:t>and </a:t>
            </a:r>
            <a:r>
              <a:rPr lang="en-US" dirty="0"/>
              <a:t>Jewish </a:t>
            </a:r>
            <a:r>
              <a:rPr lang="en-US" dirty="0" smtClean="0"/>
              <a:t>mother.</a:t>
            </a:r>
            <a:endParaRPr lang="en-US" dirty="0"/>
          </a:p>
          <a:p>
            <a:pPr marL="0" indent="0">
              <a:lnSpc>
                <a:spcPct val="120000"/>
              </a:lnSpc>
              <a:buNone/>
            </a:pPr>
            <a:r>
              <a:rPr lang="en-US" dirty="0" smtClean="0"/>
              <a:t>Public </a:t>
            </a:r>
            <a:r>
              <a:rPr lang="en-US" dirty="0"/>
              <a:t>Health Medicine (PHM) </a:t>
            </a:r>
            <a:r>
              <a:rPr lang="en-US" dirty="0" smtClean="0"/>
              <a:t>specialist since 1994; first at the </a:t>
            </a:r>
            <a:r>
              <a:rPr lang="en-US" dirty="0"/>
              <a:t>Public Health </a:t>
            </a:r>
            <a:r>
              <a:rPr lang="en-US" dirty="0" smtClean="0"/>
              <a:t>Commission, then Ministry </a:t>
            </a:r>
            <a:r>
              <a:rPr lang="en-US" dirty="0"/>
              <a:t>of </a:t>
            </a:r>
            <a:r>
              <a:rPr lang="en-US" dirty="0" smtClean="0"/>
              <a:t>Health, World </a:t>
            </a:r>
            <a:r>
              <a:rPr lang="en-US" dirty="0"/>
              <a:t>Health </a:t>
            </a:r>
            <a:r>
              <a:rPr lang="en-US" dirty="0" err="1" smtClean="0"/>
              <a:t>Organisation</a:t>
            </a:r>
            <a:r>
              <a:rPr lang="en-US" dirty="0" smtClean="0"/>
              <a:t> and UNICEF.</a:t>
            </a:r>
          </a:p>
          <a:p>
            <a:pPr marL="0" indent="0">
              <a:lnSpc>
                <a:spcPct val="120000"/>
              </a:lnSpc>
              <a:buNone/>
            </a:pPr>
            <a:r>
              <a:rPr lang="en-US" dirty="0" smtClean="0"/>
              <a:t>Returned </a:t>
            </a:r>
            <a:r>
              <a:rPr lang="en-US" dirty="0"/>
              <a:t>to NZ in 2014 to work in local Public Health. Initially in Wellington. Since January </a:t>
            </a:r>
            <a:r>
              <a:rPr lang="en-US" dirty="0" smtClean="0"/>
              <a:t>2020, Medical </a:t>
            </a:r>
            <a:r>
              <a:rPr lang="en-US" dirty="0"/>
              <a:t>Officer of </a:t>
            </a:r>
            <a:r>
              <a:rPr lang="en-US" dirty="0" smtClean="0"/>
              <a:t>Health in Gisborne.</a:t>
            </a:r>
            <a:endParaRPr lang="en-US" dirty="0"/>
          </a:p>
        </p:txBody>
      </p:sp>
      <p:sp>
        <p:nvSpPr>
          <p:cNvPr id="6" name="TextBox 5"/>
          <p:cNvSpPr txBox="1"/>
          <p:nvPr/>
        </p:nvSpPr>
        <p:spPr>
          <a:xfrm>
            <a:off x="838200" y="5059877"/>
            <a:ext cx="4390293" cy="923330"/>
          </a:xfrm>
          <a:prstGeom prst="rect">
            <a:avLst/>
          </a:prstGeom>
          <a:noFill/>
          <a:ln>
            <a:solidFill>
              <a:srgbClr val="FF0000"/>
            </a:solidFill>
          </a:ln>
        </p:spPr>
        <p:txBody>
          <a:bodyPr wrap="square" rtlCol="0">
            <a:spAutoFit/>
          </a:bodyPr>
          <a:lstStyle/>
          <a:p>
            <a:r>
              <a:rPr lang="mi-NZ" dirty="0" smtClean="0"/>
              <a:t>Extracted from my Substack; as is nearly all material in this presentation:</a:t>
            </a:r>
          </a:p>
          <a:p>
            <a:r>
              <a:rPr lang="en-NZ" dirty="0">
                <a:hlinkClick r:id="rId2"/>
              </a:rPr>
              <a:t>https://drozmansoor.substack.com</a:t>
            </a:r>
            <a:r>
              <a:rPr lang="en-NZ" dirty="0" smtClean="0">
                <a:hlinkClick r:id="rId2"/>
              </a:rPr>
              <a:t>/</a:t>
            </a:r>
            <a:r>
              <a:rPr lang="en-NZ" dirty="0" smtClean="0"/>
              <a:t> </a:t>
            </a:r>
            <a:endParaRPr lang="en-NZ" dirty="0"/>
          </a:p>
        </p:txBody>
      </p:sp>
      <p:pic>
        <p:nvPicPr>
          <p:cNvPr id="8" name="Content Placeholder 3"/>
          <p:cNvPicPr>
            <a:picLocks noChangeAspect="1"/>
          </p:cNvPicPr>
          <p:nvPr/>
        </p:nvPicPr>
        <p:blipFill>
          <a:blip r:embed="rId3"/>
          <a:stretch>
            <a:fillRect/>
          </a:stretch>
        </p:blipFill>
        <p:spPr>
          <a:xfrm>
            <a:off x="5390733" y="0"/>
            <a:ext cx="6801268" cy="5979174"/>
          </a:xfrm>
          <a:prstGeom prst="rect">
            <a:avLst/>
          </a:prstGeom>
        </p:spPr>
      </p:pic>
    </p:spTree>
    <p:extLst>
      <p:ext uri="{BB962C8B-B14F-4D97-AF65-F5344CB8AC3E}">
        <p14:creationId xmlns:p14="http://schemas.microsoft.com/office/powerpoint/2010/main" val="2673646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smtClean="0"/>
              <a:t>Subscribers &amp; views</a:t>
            </a:r>
            <a:endParaRPr lang="en-NZ" dirty="0"/>
          </a:p>
        </p:txBody>
      </p:sp>
      <p:pic>
        <p:nvPicPr>
          <p:cNvPr id="6" name="Content Placeholder 5"/>
          <p:cNvPicPr>
            <a:picLocks noGrp="1" noChangeAspect="1"/>
          </p:cNvPicPr>
          <p:nvPr>
            <p:ph idx="4294967295"/>
          </p:nvPr>
        </p:nvPicPr>
        <p:blipFill>
          <a:blip r:embed="rId2"/>
          <a:stretch>
            <a:fillRect/>
          </a:stretch>
        </p:blipFill>
        <p:spPr>
          <a:xfrm>
            <a:off x="838200" y="1963349"/>
            <a:ext cx="10515600" cy="3767914"/>
          </a:xfrm>
          <a:prstGeom prst="rect">
            <a:avLst/>
          </a:prstGeom>
        </p:spPr>
      </p:pic>
      <p:pic>
        <p:nvPicPr>
          <p:cNvPr id="3" name="Picture 2"/>
          <p:cNvPicPr>
            <a:picLocks noChangeAspect="1"/>
          </p:cNvPicPr>
          <p:nvPr/>
        </p:nvPicPr>
        <p:blipFill>
          <a:blip r:embed="rId3"/>
          <a:stretch>
            <a:fillRect/>
          </a:stretch>
        </p:blipFill>
        <p:spPr>
          <a:xfrm>
            <a:off x="1293448" y="1284478"/>
            <a:ext cx="3531935" cy="1476307"/>
          </a:xfrm>
          <a:prstGeom prst="rect">
            <a:avLst/>
          </a:prstGeom>
        </p:spPr>
      </p:pic>
      <p:pic>
        <p:nvPicPr>
          <p:cNvPr id="4" name="Picture 3"/>
          <p:cNvPicPr>
            <a:picLocks noChangeAspect="1"/>
          </p:cNvPicPr>
          <p:nvPr/>
        </p:nvPicPr>
        <p:blipFill>
          <a:blip r:embed="rId4"/>
          <a:stretch>
            <a:fillRect/>
          </a:stretch>
        </p:blipFill>
        <p:spPr>
          <a:xfrm>
            <a:off x="1331598" y="2737780"/>
            <a:ext cx="3455634" cy="1394606"/>
          </a:xfrm>
          <a:prstGeom prst="rect">
            <a:avLst/>
          </a:prstGeom>
        </p:spPr>
      </p:pic>
      <p:pic>
        <p:nvPicPr>
          <p:cNvPr id="8" name="Picture 7"/>
          <p:cNvPicPr>
            <a:picLocks noChangeAspect="1"/>
          </p:cNvPicPr>
          <p:nvPr/>
        </p:nvPicPr>
        <p:blipFill>
          <a:blip r:embed="rId5"/>
          <a:stretch>
            <a:fillRect/>
          </a:stretch>
        </p:blipFill>
        <p:spPr>
          <a:xfrm>
            <a:off x="6972300" y="3002290"/>
            <a:ext cx="4309610" cy="1789518"/>
          </a:xfrm>
          <a:prstGeom prst="rect">
            <a:avLst/>
          </a:prstGeom>
        </p:spPr>
      </p:pic>
    </p:spTree>
    <p:extLst>
      <p:ext uri="{BB962C8B-B14F-4D97-AF65-F5344CB8AC3E}">
        <p14:creationId xmlns:p14="http://schemas.microsoft.com/office/powerpoint/2010/main" val="173047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dirty="0" smtClean="0"/>
              <a:t>Why a weekly update on Substack</a:t>
            </a:r>
            <a:endParaRPr lang="en-NZ" dirty="0"/>
          </a:p>
        </p:txBody>
      </p:sp>
      <p:sp>
        <p:nvSpPr>
          <p:cNvPr id="3" name="Content Placeholder 2"/>
          <p:cNvSpPr>
            <a:spLocks noGrp="1"/>
          </p:cNvSpPr>
          <p:nvPr>
            <p:ph idx="4294967295"/>
          </p:nvPr>
        </p:nvSpPr>
        <p:spPr/>
        <p:txBody>
          <a:bodyPr>
            <a:normAutofit/>
          </a:bodyPr>
          <a:lstStyle/>
          <a:p>
            <a:r>
              <a:rPr lang="mi-NZ" dirty="0" smtClean="0"/>
              <a:t>Substack as source of good (and bad) science stories</a:t>
            </a:r>
          </a:p>
          <a:p>
            <a:pPr lvl="1"/>
            <a:r>
              <a:rPr lang="mi-NZ" dirty="0" smtClean="0"/>
              <a:t>Free </a:t>
            </a:r>
            <a:r>
              <a:rPr lang="mi-NZ" dirty="0" smtClean="0"/>
              <a:t> </a:t>
            </a:r>
            <a:endParaRPr lang="mi-NZ" dirty="0" smtClean="0"/>
          </a:p>
          <a:p>
            <a:r>
              <a:rPr lang="mi-NZ" dirty="0" smtClean="0"/>
              <a:t>Local </a:t>
            </a:r>
            <a:r>
              <a:rPr lang="mi-NZ" dirty="0" smtClean="0"/>
              <a:t>disease risks</a:t>
            </a:r>
          </a:p>
          <a:p>
            <a:r>
              <a:rPr lang="mi-NZ" dirty="0" smtClean="0"/>
              <a:t>Role </a:t>
            </a:r>
            <a:r>
              <a:rPr lang="mi-NZ" dirty="0" smtClean="0"/>
              <a:t>in buidling </a:t>
            </a:r>
            <a:r>
              <a:rPr lang="mi-NZ" dirty="0" smtClean="0"/>
              <a:t>trust??</a:t>
            </a:r>
          </a:p>
          <a:p>
            <a:r>
              <a:rPr lang="mi-NZ" dirty="0">
                <a:solidFill>
                  <a:srgbClr val="FF0000"/>
                </a:solidFill>
              </a:rPr>
              <a:t>Thanks and feedback </a:t>
            </a:r>
            <a:r>
              <a:rPr lang="mi-NZ" dirty="0"/>
              <a:t>to notifiers </a:t>
            </a:r>
            <a:r>
              <a:rPr lang="mi-NZ" dirty="0" smtClean="0"/>
              <a:t>and others involved in system</a:t>
            </a:r>
          </a:p>
          <a:p>
            <a:pPr lvl="1"/>
            <a:r>
              <a:rPr lang="mi-NZ" dirty="0" smtClean="0"/>
              <a:t>Most are self-notified now (Covid)</a:t>
            </a:r>
          </a:p>
          <a:p>
            <a:r>
              <a:rPr lang="mi-NZ" dirty="0" smtClean="0">
                <a:solidFill>
                  <a:schemeClr val="tx2"/>
                </a:solidFill>
              </a:rPr>
              <a:t>Your thoughts?</a:t>
            </a:r>
            <a:endParaRPr lang="mi-NZ" dirty="0" smtClean="0">
              <a:solidFill>
                <a:schemeClr val="tx2"/>
              </a:solidFill>
            </a:endParaRPr>
          </a:p>
          <a:p>
            <a:endParaRPr lang="mi-NZ" dirty="0" smtClean="0"/>
          </a:p>
          <a:p>
            <a:pPr marL="457200" lvl="1" indent="0">
              <a:buNone/>
            </a:pPr>
            <a:endParaRPr lang="en-NZ" dirty="0"/>
          </a:p>
        </p:txBody>
      </p:sp>
    </p:spTree>
    <p:extLst>
      <p:ext uri="{BB962C8B-B14F-4D97-AF65-F5344CB8AC3E}">
        <p14:creationId xmlns:p14="http://schemas.microsoft.com/office/powerpoint/2010/main" val="2826375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485" y="337951"/>
            <a:ext cx="10515600" cy="788266"/>
          </a:xfrm>
        </p:spPr>
        <p:txBody>
          <a:bodyPr>
            <a:normAutofit/>
          </a:bodyPr>
          <a:lstStyle/>
          <a:p>
            <a:r>
              <a:rPr lang="en-US" sz="4000" dirty="0" smtClean="0"/>
              <a:t>Introduction to district </a:t>
            </a:r>
            <a:endParaRPr lang="en-NZ" sz="4000" dirty="0"/>
          </a:p>
        </p:txBody>
      </p:sp>
      <p:pic>
        <p:nvPicPr>
          <p:cNvPr id="4" name="Content Placeholder 3"/>
          <p:cNvPicPr>
            <a:picLocks noGrp="1" noChangeAspect="1"/>
          </p:cNvPicPr>
          <p:nvPr>
            <p:ph idx="4294967295"/>
          </p:nvPr>
        </p:nvPicPr>
        <p:blipFill>
          <a:blip r:embed="rId2"/>
          <a:stretch>
            <a:fillRect/>
          </a:stretch>
        </p:blipFill>
        <p:spPr>
          <a:xfrm>
            <a:off x="873369" y="1038294"/>
            <a:ext cx="9366183" cy="5819705"/>
          </a:xfrm>
          <a:prstGeom prst="rect">
            <a:avLst/>
          </a:prstGeom>
        </p:spPr>
      </p:pic>
    </p:spTree>
    <p:extLst>
      <p:ext uri="{BB962C8B-B14F-4D97-AF65-F5344CB8AC3E}">
        <p14:creationId xmlns:p14="http://schemas.microsoft.com/office/powerpoint/2010/main" val="1546916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1575"/>
            <a:ext cx="10515600" cy="788266"/>
          </a:xfrm>
        </p:spPr>
        <p:txBody>
          <a:bodyPr/>
          <a:lstStyle/>
          <a:p>
            <a:r>
              <a:rPr lang="mi-NZ" sz="4000" dirty="0" smtClean="0"/>
              <a:t>Covid-19</a:t>
            </a:r>
            <a:r>
              <a:rPr lang="mi-NZ" dirty="0" smtClean="0"/>
              <a:t> </a:t>
            </a:r>
            <a:r>
              <a:rPr lang="mi-NZ" dirty="0" smtClean="0"/>
              <a:t>in Tairāwhiti</a:t>
            </a:r>
            <a:endParaRPr lang="en-NZ" dirty="0"/>
          </a:p>
        </p:txBody>
      </p:sp>
      <p:pic>
        <p:nvPicPr>
          <p:cNvPr id="1026" name="Chart 5" descr="image00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0985" y="973675"/>
            <a:ext cx="379827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 descr="image00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59263" y="970056"/>
            <a:ext cx="4106008" cy="27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3587090"/>
            <a:ext cx="6096000" cy="327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00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030" y="3587091"/>
            <a:ext cx="6140030" cy="32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65991" y="1274993"/>
            <a:ext cx="3713285" cy="2308324"/>
          </a:xfrm>
          <a:prstGeom prst="rect">
            <a:avLst/>
          </a:prstGeom>
          <a:noFill/>
        </p:spPr>
        <p:txBody>
          <a:bodyPr wrap="square" rtlCol="0">
            <a:spAutoFit/>
          </a:bodyPr>
          <a:lstStyle/>
          <a:p>
            <a:r>
              <a:rPr lang="mi-NZ" sz="2000" dirty="0" smtClean="0"/>
              <a:t>Only NZ </a:t>
            </a:r>
            <a:r>
              <a:rPr lang="mi-NZ" sz="2400" dirty="0" smtClean="0"/>
              <a:t>district</a:t>
            </a:r>
            <a:r>
              <a:rPr lang="mi-NZ" sz="2000" dirty="0" smtClean="0"/>
              <a:t> with no local spread of Covid-19 before Omicron in Jan 2022</a:t>
            </a:r>
          </a:p>
          <a:p>
            <a:pPr marL="342900" indent="-342900">
              <a:buFont typeface="Arial" panose="020B0604020202020204" pitchFamily="34" charset="0"/>
              <a:buChar char="•"/>
            </a:pPr>
            <a:r>
              <a:rPr lang="mi-NZ" dirty="0" smtClean="0"/>
              <a:t>4 cases in March 2020</a:t>
            </a:r>
          </a:p>
          <a:p>
            <a:pPr marL="342900" indent="-342900">
              <a:buFont typeface="Arial" panose="020B0604020202020204" pitchFamily="34" charset="0"/>
              <a:buChar char="•"/>
            </a:pPr>
            <a:r>
              <a:rPr lang="mi-NZ" dirty="0" smtClean="0"/>
              <a:t>3</a:t>
            </a:r>
            <a:r>
              <a:rPr lang="mi-NZ" sz="2000" dirty="0" smtClean="0"/>
              <a:t> cases  Xmas 2021</a:t>
            </a:r>
          </a:p>
          <a:p>
            <a:endParaRPr lang="en-NZ" sz="2000" dirty="0" smtClean="0"/>
          </a:p>
          <a:p>
            <a:endParaRPr lang="mi-NZ" sz="2000" dirty="0" smtClean="0"/>
          </a:p>
        </p:txBody>
      </p:sp>
    </p:spTree>
    <p:extLst>
      <p:ext uri="{BB962C8B-B14F-4D97-AF65-F5344CB8AC3E}">
        <p14:creationId xmlns:p14="http://schemas.microsoft.com/office/powerpoint/2010/main" val="3177438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2056" name="Picture 2" descr="image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64730" y="480291"/>
            <a:ext cx="6767516" cy="442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745019" cy="374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602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8410"/>
            <a:ext cx="10515600" cy="788266"/>
          </a:xfrm>
        </p:spPr>
        <p:txBody>
          <a:bodyPr/>
          <a:lstStyle/>
          <a:p>
            <a:r>
              <a:rPr lang="mi-NZ" dirty="0" smtClean="0"/>
              <a:t>Covid </a:t>
            </a:r>
            <a:r>
              <a:rPr lang="mi-NZ" dirty="0" smtClean="0"/>
              <a:t>cases on Substack</a:t>
            </a:r>
            <a:endParaRPr lang="en-NZ" dirty="0"/>
          </a:p>
        </p:txBody>
      </p:sp>
      <p:sp>
        <p:nvSpPr>
          <p:cNvPr id="3" name="Content Placeholder 2"/>
          <p:cNvSpPr>
            <a:spLocks noGrp="1"/>
          </p:cNvSpPr>
          <p:nvPr>
            <p:ph idx="4294967295"/>
          </p:nvPr>
        </p:nvSpPr>
        <p:spPr/>
        <p:txBody>
          <a:bodyPr/>
          <a:lstStyle/>
          <a:p>
            <a:endParaRPr lang="en-NZ" dirty="0"/>
          </a:p>
        </p:txBody>
      </p:sp>
      <p:pic>
        <p:nvPicPr>
          <p:cNvPr id="4" name="Picture 2" descr="image0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8200" y="929133"/>
            <a:ext cx="9247414" cy="576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513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dirty="0" smtClean="0"/>
              <a:t>Chart for weeekly update</a:t>
            </a:r>
            <a:endParaRPr lang="en-NZ" dirty="0"/>
          </a:p>
        </p:txBody>
      </p:sp>
      <p:pic>
        <p:nvPicPr>
          <p:cNvPr id="3074" name="Picture 2" descr="https://substackcdn.com/image/fetch/f_auto,q_auto:good,fl_progressive:steep/https%3A%2F%2Fsubstack-post-media.s3.amazonaws.com%2Fpublic%2Fimages%2Fff14b0bf-853f-42b5-9da6-955a61efb57f_1360x588.png"/>
          <p:cNvPicPr>
            <a:picLocks noGrp="1" noChangeAspect="1" noChangeArrowheads="1"/>
          </p:cNvPicPr>
          <p:nvPr>
            <p:ph idx="4294967295"/>
          </p:nvPr>
        </p:nvPicPr>
        <p:blipFill>
          <a:blip r:embed="rId2" cstate="email">
            <a:extLst>
              <a:ext uri="{28A0092B-C50C-407E-A947-70E740481C1C}">
                <a14:useLocalDpi xmlns:a14="http://schemas.microsoft.com/office/drawing/2010/main" val="0"/>
              </a:ext>
            </a:extLst>
          </a:blip>
          <a:srcRect/>
          <a:stretch>
            <a:fillRect/>
          </a:stretch>
        </p:blipFill>
        <p:spPr bwMode="auto">
          <a:xfrm>
            <a:off x="43543" y="1433948"/>
            <a:ext cx="8637814" cy="454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522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dirty="0" smtClean="0"/>
              <a:t>Tairāwhiti notifications</a:t>
            </a:r>
            <a:endParaRPr lang="en-NZ" dirty="0"/>
          </a:p>
        </p:txBody>
      </p:sp>
      <p:pic>
        <p:nvPicPr>
          <p:cNvPr id="5" name="Content Placeholder 5"/>
          <p:cNvPicPr>
            <a:picLocks noGrp="1" noChangeAspect="1"/>
          </p:cNvPicPr>
          <p:nvPr>
            <p:ph idx="4294967295"/>
          </p:nvPr>
        </p:nvPicPr>
        <p:blipFill>
          <a:blip r:embed="rId2"/>
          <a:stretch>
            <a:fillRect/>
          </a:stretch>
        </p:blipFill>
        <p:spPr>
          <a:xfrm>
            <a:off x="4943475" y="1396284"/>
            <a:ext cx="6833112" cy="4743015"/>
          </a:xfrm>
          <a:prstGeom prst="rect">
            <a:avLst/>
          </a:prstGeom>
        </p:spPr>
      </p:pic>
      <p:pic>
        <p:nvPicPr>
          <p:cNvPr id="4098" name="Picture 2" descr="https://substackcdn.com/image/fetch/w_1456,c_limit,f_auto,q_auto:good,fl_progressive:steep/https%3A%2F%2Fsubstack-post-media.s3.amazonaws.com%2Fpublic%2Fimages%2F9cbe42ca-cc8d-444f-87da-0cbd926ad60d_519x49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3948"/>
            <a:ext cx="4943475" cy="470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933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pic>
        <p:nvPicPr>
          <p:cNvPr id="4" name="Picture 3"/>
          <p:cNvPicPr>
            <a:picLocks noChangeAspect="1"/>
          </p:cNvPicPr>
          <p:nvPr/>
        </p:nvPicPr>
        <p:blipFill>
          <a:blip r:embed="rId2"/>
          <a:stretch>
            <a:fillRect/>
          </a:stretch>
        </p:blipFill>
        <p:spPr>
          <a:xfrm>
            <a:off x="74735" y="1674093"/>
            <a:ext cx="5945360" cy="4033979"/>
          </a:xfrm>
          <a:prstGeom prst="rect">
            <a:avLst/>
          </a:prstGeom>
        </p:spPr>
      </p:pic>
      <p:pic>
        <p:nvPicPr>
          <p:cNvPr id="5" name="Picture 4"/>
          <p:cNvPicPr>
            <a:picLocks noChangeAspect="1"/>
          </p:cNvPicPr>
          <p:nvPr/>
        </p:nvPicPr>
        <p:blipFill>
          <a:blip r:embed="rId3"/>
          <a:stretch>
            <a:fillRect/>
          </a:stretch>
        </p:blipFill>
        <p:spPr>
          <a:xfrm>
            <a:off x="6020095" y="1102940"/>
            <a:ext cx="6021843" cy="4695993"/>
          </a:xfrm>
          <a:prstGeom prst="rect">
            <a:avLst/>
          </a:prstGeom>
        </p:spPr>
      </p:pic>
    </p:spTree>
    <p:extLst>
      <p:ext uri="{BB962C8B-B14F-4D97-AF65-F5344CB8AC3E}">
        <p14:creationId xmlns:p14="http://schemas.microsoft.com/office/powerpoint/2010/main" val="1370236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 Whatu Ora">
  <a:themeElements>
    <a:clrScheme name="Health NZ">
      <a:dk1>
        <a:srgbClr val="30A1AC"/>
      </a:dk1>
      <a:lt1>
        <a:sysClr val="window" lastClr="FFFFFF"/>
      </a:lt1>
      <a:dk2>
        <a:srgbClr val="15284C"/>
      </a:dk2>
      <a:lt2>
        <a:srgbClr val="F6F4EC"/>
      </a:lt2>
      <a:accent1>
        <a:srgbClr val="003399"/>
      </a:accent1>
      <a:accent2>
        <a:srgbClr val="30A1AC"/>
      </a:accent2>
      <a:accent3>
        <a:srgbClr val="4D2379"/>
      </a:accent3>
      <a:accent4>
        <a:srgbClr val="006060"/>
      </a:accent4>
      <a:accent5>
        <a:srgbClr val="660033"/>
      </a:accent5>
      <a:accent6>
        <a:srgbClr val="0C818F"/>
      </a:accent6>
      <a:hlink>
        <a:srgbClr val="30A1AC"/>
      </a:hlink>
      <a:folHlink>
        <a:srgbClr val="954F72"/>
      </a:folHlink>
    </a:clrScheme>
    <a:fontScheme name="Custom 1">
      <a:majorFont>
        <a:latin typeface="Poppins Semi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56CA1D4B4DB04EB711ED2B0CA3FCAF" ma:contentTypeVersion="24" ma:contentTypeDescription="Create a new document." ma:contentTypeScope="" ma:versionID="be9032ff0e121467b16762a6f5ce917c">
  <xsd:schema xmlns:xsd="http://www.w3.org/2001/XMLSchema" xmlns:xs="http://www.w3.org/2001/XMLSchema" xmlns:p="http://schemas.microsoft.com/office/2006/metadata/properties" xmlns:ns2="dc59047e-61a0-42a3-9330-b2b6958e5034" xmlns:ns3="c99d7ae7-cde8-49c1-b339-f7e963f33d19" targetNamespace="http://schemas.microsoft.com/office/2006/metadata/properties" ma:root="true" ma:fieldsID="ce5dadefc912ca00843fa6183a4f1cb2" ns2:_="" ns3:_="">
    <xsd:import namespace="dc59047e-61a0-42a3-9330-b2b6958e5034"/>
    <xsd:import namespace="c99d7ae7-cde8-49c1-b339-f7e963f33d1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Notes" minOccurs="0"/>
                <xsd:element ref="ns2:MediaServiceSearchProperties" minOccurs="0"/>
                <xsd:element ref="ns2:ProgrammePlan" minOccurs="0"/>
                <xsd:element ref="ns2:Programme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9047e-61a0-42a3-9330-b2b6958e50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413e039-5297-4392-bfce-c6182202c71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Notes" ma:index="21" nillable="true" ma:displayName="Notes" ma:format="Dropdown" ma:internalName="Notes">
      <xsd:simpleType>
        <xsd:restriction base="dms:Text">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ProgrammePlan" ma:index="23" nillable="true" ma:displayName="Programme Plan" ma:format="Dropdown" ma:internalName="ProgrammePlan">
      <xsd:simpleType>
        <xsd:restriction base="dms:Choice">
          <xsd:enumeration value="Supporting Community Action"/>
          <xsd:enumeration value="Communicable Disease"/>
          <xsd:enumeration value="Smokefree"/>
          <xsd:enumeration value="Reducing Alcohol Harm"/>
          <xsd:enumeration value="Tuaiwi"/>
          <xsd:enumeration value="Intelligence"/>
          <xsd:enumeration value="Healthy Physical Enviroments"/>
          <xsd:enumeration value="Sustainable Environments"/>
          <xsd:enumeration value="Choice 9"/>
        </xsd:restriction>
      </xsd:simpleType>
    </xsd:element>
    <xsd:element name="ProgrammeActivity" ma:index="24" nillable="true" ma:displayName="Programme Activity" ma:format="Dropdown" ma:internalName="ProgrammeActivity">
      <xsd:simpleType>
        <xsd:restriction base="dms:Choice">
          <xsd:enumeration value="Notifiable Conditions"/>
          <xsd:enumeration value="Non-Notifiable Conditions"/>
          <xsd:enumeration value="Education Settings"/>
          <xsd:enumeration value="Quality"/>
          <xsd:enumeration value="Information Systems"/>
          <xsd:enumeration value="Workforce Development"/>
        </xsd:restriction>
      </xsd:simpleType>
    </xsd:element>
  </xsd:schema>
  <xsd:schema xmlns:xsd="http://www.w3.org/2001/XMLSchema" xmlns:xs="http://www.w3.org/2001/XMLSchema" xmlns:dms="http://schemas.microsoft.com/office/2006/documentManagement/types" xmlns:pc="http://schemas.microsoft.com/office/infopath/2007/PartnerControls" targetNamespace="c99d7ae7-cde8-49c1-b339-f7e963f33d1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851285f-5755-4312-b805-64bd2fc5be9f}" ma:internalName="TaxCatchAll" ma:showField="CatchAllData" ma:web="c99d7ae7-cde8-49c1-b339-f7e963f33d19">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9d7ae7-cde8-49c1-b339-f7e963f33d19" xsi:nil="true"/>
    <Notes xmlns="dc59047e-61a0-42a3-9330-b2b6958e5034" xsi:nil="true"/>
    <ProgrammePlan xmlns="dc59047e-61a0-42a3-9330-b2b6958e5034" xsi:nil="true"/>
    <lcf76f155ced4ddcb4097134ff3c332f xmlns="dc59047e-61a0-42a3-9330-b2b6958e5034">
      <Terms xmlns="http://schemas.microsoft.com/office/infopath/2007/PartnerControls"/>
    </lcf76f155ced4ddcb4097134ff3c332f>
    <ProgrammeActivity xmlns="dc59047e-61a0-42a3-9330-b2b6958e5034" xsi:nil="true"/>
  </documentManagement>
</p:properties>
</file>

<file path=customXml/itemProps1.xml><?xml version="1.0" encoding="utf-8"?>
<ds:datastoreItem xmlns:ds="http://schemas.openxmlformats.org/officeDocument/2006/customXml" ds:itemID="{2927A980-08C5-4837-976D-C597B239B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59047e-61a0-42a3-9330-b2b6958e5034"/>
    <ds:schemaRef ds:uri="c99d7ae7-cde8-49c1-b339-f7e963f33d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1ABBA5-7BAE-4D3B-B3DA-EB38BC15F288}">
  <ds:schemaRefs>
    <ds:schemaRef ds:uri="http://schemas.microsoft.com/sharepoint/v3/contenttype/forms"/>
  </ds:schemaRefs>
</ds:datastoreItem>
</file>

<file path=customXml/itemProps3.xml><?xml version="1.0" encoding="utf-8"?>
<ds:datastoreItem xmlns:ds="http://schemas.openxmlformats.org/officeDocument/2006/customXml" ds:itemID="{F956BF1B-D946-4BDE-ADB9-8EFC5CE6475D}">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dc59047e-61a0-42a3-9330-b2b6958e5034"/>
    <ds:schemaRef ds:uri="c99d7ae7-cde8-49c1-b339-f7e963f33d1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18470</TotalTime>
  <Words>345</Words>
  <Application>Microsoft Office PowerPoint</Application>
  <PresentationFormat>Widescreen</PresentationFormat>
  <Paragraphs>43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Poppins</vt:lpstr>
      <vt:lpstr>Poppins SemiBold</vt:lpstr>
      <vt:lpstr>Spectral</vt:lpstr>
      <vt:lpstr>Te Whatu Ora</vt:lpstr>
      <vt:lpstr>Tairāwhiti District Disease Data on Substack </vt:lpstr>
      <vt:lpstr>Introduction</vt:lpstr>
      <vt:lpstr>Introduction to district </vt:lpstr>
      <vt:lpstr>Covid-19 in Tairāwhiti</vt:lpstr>
      <vt:lpstr>PowerPoint Presentation</vt:lpstr>
      <vt:lpstr>Covid cases on Substack</vt:lpstr>
      <vt:lpstr>Chart for weeekly update</vt:lpstr>
      <vt:lpstr>Tairāwhiti notifications</vt:lpstr>
      <vt:lpstr>PowerPoint Presentation</vt:lpstr>
      <vt:lpstr>Comparing national and local data</vt:lpstr>
      <vt:lpstr>Rheumatic fever</vt:lpstr>
      <vt:lpstr>Yersinia</vt:lpstr>
      <vt:lpstr>PowerPoint Presentation</vt:lpstr>
      <vt:lpstr>Covid-19 Hospitalisations</vt:lpstr>
      <vt:lpstr>Covid hospital cases: cause</vt:lpstr>
      <vt:lpstr>Global pandemic impacts</vt:lpstr>
      <vt:lpstr>PowerPoint Presentation</vt:lpstr>
      <vt:lpstr>National and local mortality</vt:lpstr>
      <vt:lpstr>Tairāwhiti deaths avoided</vt:lpstr>
      <vt:lpstr>Subscribers &amp; views</vt:lpstr>
      <vt:lpstr>Why a weekly update on Substack</vt:lpstr>
    </vt:vector>
  </TitlesOfParts>
  <Company>Ministry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option one</dc:title>
  <dc:creator>Oz Mansoor</dc:creator>
  <cp:lastModifiedBy>Osman Mansoor</cp:lastModifiedBy>
  <cp:revision>95</cp:revision>
  <dcterms:created xsi:type="dcterms:W3CDTF">2023-11-30T01:26:59Z</dcterms:created>
  <dcterms:modified xsi:type="dcterms:W3CDTF">2024-07-25T00:18:58Z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0x0101007256CA1D4B4DB04EB711ED2B0CA3FCAF</vt:lpwstr>
  </property>
  <property fmtid="{D5CDD505-2E9C-101B-9397-08002B2CF9AE}" pid="3" name="_dlc_DocIdItemGuid">
    <vt:lpwstr>d90168c5-c014-423e-aaf9-338e4bb67191</vt:lpwstr>
  </property>
  <property fmtid="{D5CDD505-2E9C-101B-9397-08002B2CF9AE}" pid="4" name="HNZLocation">
    <vt:lpwstr/>
  </property>
  <property fmtid="{D5CDD505-2E9C-101B-9397-08002B2CF9AE}" pid="5" name="TaxKeyword">
    <vt:lpwstr/>
  </property>
  <property fmtid="{D5CDD505-2E9C-101B-9397-08002B2CF9AE}" pid="6" name="lcf76f155ced4ddcb4097134ff3c332f">
    <vt:lpwstr/>
  </property>
  <property fmtid="{D5CDD505-2E9C-101B-9397-08002B2CF9AE}" pid="7" name="MediaServiceImageTags">
    <vt:lpwstr/>
  </property>
  <property fmtid="{D5CDD505-2E9C-101B-9397-08002B2CF9AE}" pid="8" name="HNZTeam">
    <vt:lpwstr/>
  </property>
  <property fmtid="{D5CDD505-2E9C-101B-9397-08002B2CF9AE}" pid="9" name="HNZImageCategory">
    <vt:lpwstr/>
  </property>
  <property fmtid="{D5CDD505-2E9C-101B-9397-08002B2CF9AE}" pid="10" name="TaxKeywordTaxHTField">
    <vt:lpwstr/>
  </property>
  <property fmtid="{D5CDD505-2E9C-101B-9397-08002B2CF9AE}" pid="11" name="HNZImageLicenceType">
    <vt:lpwstr/>
  </property>
</Properties>
</file>